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8" r:id="rId3"/>
    <p:sldId id="292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91" r:id="rId13"/>
    <p:sldId id="265" r:id="rId14"/>
    <p:sldId id="275" r:id="rId15"/>
    <p:sldId id="271" r:id="rId16"/>
    <p:sldId id="269" r:id="rId17"/>
    <p:sldId id="270" r:id="rId18"/>
    <p:sldId id="276" r:id="rId19"/>
    <p:sldId id="277" r:id="rId20"/>
    <p:sldId id="273" r:id="rId21"/>
    <p:sldId id="274" r:id="rId22"/>
    <p:sldId id="297" r:id="rId23"/>
    <p:sldId id="295" r:id="rId24"/>
    <p:sldId id="296" r:id="rId25"/>
    <p:sldId id="293" r:id="rId26"/>
    <p:sldId id="279" r:id="rId27"/>
    <p:sldId id="278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4" r:id="rId39"/>
    <p:sldId id="290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11/4/2014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11/4/2014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11/4/2014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11/4/2014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11/4/2014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11/4/2014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11/4/2014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11/4/2014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11/4/2014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11/4/2014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11/4/2014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microsoft.com/en-us/download/details.aspx?id=3683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aka.ms/aadsync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aka.ms/fromthefield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wmv"/><Relationship Id="rId1" Type="http://schemas.microsoft.com/office/2007/relationships/media" Target="../media/media8.wmv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wmv"/><Relationship Id="rId1" Type="http://schemas.microsoft.com/office/2007/relationships/media" Target="../media/media9.wmv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wmv"/><Relationship Id="rId1" Type="http://schemas.microsoft.com/office/2007/relationships/media" Target="../media/media10.wmv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wmv"/><Relationship Id="rId1" Type="http://schemas.microsoft.com/office/2007/relationships/media" Target="../media/media11.wmv"/><Relationship Id="rId4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8000" b="1" dirty="0">
                <a:latin typeface="Calibri" panose="020F0502020204030204" pitchFamily="34" charset="0"/>
              </a:rPr>
              <a:t>Hybrid Search with SharePoint </a:t>
            </a:r>
            <a:r>
              <a:rPr lang="en-GB" sz="8000" b="1" dirty="0" smtClean="0">
                <a:latin typeface="Calibri" panose="020F0502020204030204" pitchFamily="34" charset="0"/>
              </a:rPr>
              <a:t>2013 </a:t>
            </a:r>
            <a:r>
              <a:rPr lang="en-GB" sz="8000" b="1" dirty="0">
                <a:latin typeface="Calibri" panose="020F0502020204030204" pitchFamily="34" charset="0"/>
              </a:rPr>
              <a:t>and Office 365</a:t>
            </a:r>
            <a:endParaRPr lang="en-GB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Brendan Griffin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40425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Identity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There are three different identity scenarios for </a:t>
            </a:r>
            <a:r>
              <a:rPr lang="en-GB" sz="2800" b="1" dirty="0" smtClean="0"/>
              <a:t>Office 365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Hybrid requires the ability to map an </a:t>
            </a:r>
            <a:r>
              <a:rPr lang="en-GB" sz="2800" b="1" dirty="0" smtClean="0"/>
              <a:t>On-Premise</a:t>
            </a:r>
            <a:r>
              <a:rPr lang="en-GB" sz="2800" dirty="0" smtClean="0"/>
              <a:t> user to a </a:t>
            </a:r>
            <a:r>
              <a:rPr lang="en-GB" sz="2800" b="1" dirty="0" smtClean="0"/>
              <a:t>Cloud Identity </a:t>
            </a:r>
            <a:r>
              <a:rPr lang="en-GB" sz="2800" dirty="0" smtClean="0"/>
              <a:t>– </a:t>
            </a:r>
            <a:r>
              <a:rPr lang="en-GB" sz="2800" i="1" dirty="0" smtClean="0"/>
              <a:t>Cloud Identity (only) isn’t an option for Hybrid</a:t>
            </a:r>
            <a:endParaRPr lang="en-GB" sz="2800" dirty="0" smtClean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471" y="3436478"/>
            <a:ext cx="6436981" cy="327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3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Identity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In this session we will use </a:t>
            </a:r>
            <a:r>
              <a:rPr lang="en-GB" sz="2800" b="1" dirty="0" smtClean="0"/>
              <a:t>Directory</a:t>
            </a:r>
            <a:r>
              <a:rPr lang="en-GB" sz="2800" dirty="0" smtClean="0"/>
              <a:t> </a:t>
            </a:r>
            <a:r>
              <a:rPr lang="en-GB" sz="2800" dirty="0"/>
              <a:t>&amp;</a:t>
            </a:r>
            <a:r>
              <a:rPr lang="en-GB" sz="2800" dirty="0" smtClean="0"/>
              <a:t> </a:t>
            </a:r>
            <a:r>
              <a:rPr lang="en-GB" sz="2800" b="1" dirty="0" smtClean="0"/>
              <a:t>Password Synchronization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Users from the </a:t>
            </a:r>
            <a:r>
              <a:rPr lang="en-GB" sz="2800" b="1" dirty="0" smtClean="0"/>
              <a:t>On-Premise AD </a:t>
            </a:r>
            <a:r>
              <a:rPr lang="en-GB" sz="2800" dirty="0" smtClean="0"/>
              <a:t>will be sync’d to </a:t>
            </a:r>
            <a:r>
              <a:rPr lang="en-GB" sz="2800" b="1" dirty="0" smtClean="0"/>
              <a:t>Office 365 </a:t>
            </a:r>
            <a:r>
              <a:rPr lang="en-GB" sz="2800" dirty="0" smtClean="0"/>
              <a:t>(Azure AD) – </a:t>
            </a:r>
            <a:r>
              <a:rPr lang="en-GB" sz="2800" i="1" dirty="0" smtClean="0"/>
              <a:t>includes a hash of their password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Enables users to logon to </a:t>
            </a:r>
            <a:r>
              <a:rPr lang="en-GB" sz="2800" b="1" dirty="0" smtClean="0"/>
              <a:t>SharePoint On-Premises </a:t>
            </a:r>
            <a:r>
              <a:rPr lang="en-GB" sz="2800" dirty="0" smtClean="0"/>
              <a:t>and </a:t>
            </a:r>
            <a:r>
              <a:rPr lang="en-GB" sz="2800" b="1" dirty="0" smtClean="0"/>
              <a:t>Office 365</a:t>
            </a:r>
            <a:r>
              <a:rPr lang="en-GB" sz="2800" dirty="0" smtClean="0"/>
              <a:t> using the same username and password – </a:t>
            </a:r>
            <a:r>
              <a:rPr lang="en-GB" sz="2800" i="1" dirty="0" smtClean="0"/>
              <a:t>this isn’t SSO though!</a:t>
            </a:r>
            <a:endParaRPr lang="en-GB" i="1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437" y="4539047"/>
            <a:ext cx="3652347" cy="196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25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Additional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GB" sz="2800" b="1" dirty="0" smtClean="0"/>
              <a:t>SharePoint On-Premises </a:t>
            </a:r>
            <a:r>
              <a:rPr lang="en-GB" sz="2800" dirty="0" smtClean="0"/>
              <a:t>requires the following </a:t>
            </a:r>
            <a:r>
              <a:rPr lang="en-GB" sz="2800" b="1" dirty="0" smtClean="0"/>
              <a:t>Service Applications </a:t>
            </a:r>
            <a:r>
              <a:rPr lang="en-GB" sz="2800" dirty="0" smtClean="0"/>
              <a:t>for Hybrid Search to function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i="0" dirty="0" smtClean="0"/>
              <a:t>App Management Service</a:t>
            </a:r>
            <a:r>
              <a:rPr lang="en-GB" dirty="0" smtClean="0"/>
              <a:t>	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i="0" dirty="0" smtClean="0"/>
              <a:t>Subscription Settings Service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i="0" dirty="0" smtClean="0"/>
              <a:t>User Profile Service</a:t>
            </a:r>
          </a:p>
          <a:p>
            <a:pPr lvl="5">
              <a:buFont typeface="Courier New" panose="02070309020205020404" pitchFamily="49" charset="0"/>
              <a:buChar char="o"/>
            </a:pPr>
            <a:r>
              <a:rPr lang="en-GB" i="0" dirty="0" smtClean="0"/>
              <a:t>Search </a:t>
            </a:r>
            <a:r>
              <a:rPr lang="en-GB" i="0" dirty="0" smtClean="0">
                <a:sym typeface="Wingdings" panose="05000000000000000000" pitchFamily="2" charset="2"/>
              </a:rPr>
              <a:t>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b="1" dirty="0" smtClean="0">
                <a:sym typeface="Wingdings" panose="05000000000000000000" pitchFamily="2" charset="2"/>
              </a:rPr>
              <a:t>User Profile Service </a:t>
            </a:r>
            <a:r>
              <a:rPr lang="en-GB" sz="2800" dirty="0" smtClean="0">
                <a:sym typeface="Wingdings" panose="05000000000000000000" pitchFamily="2" charset="2"/>
              </a:rPr>
              <a:t>required to rehydrate users for </a:t>
            </a:r>
            <a:r>
              <a:rPr lang="en-GB" sz="2800" b="1" dirty="0" smtClean="0">
                <a:sym typeface="Wingdings" panose="05000000000000000000" pitchFamily="2" charset="2"/>
              </a:rPr>
              <a:t>Security Trimming</a:t>
            </a:r>
            <a:endParaRPr lang="en-GB" sz="2800" b="1" i="0" dirty="0" smtClean="0"/>
          </a:p>
          <a:p>
            <a:pPr marL="0" lvl="2" indent="0">
              <a:buNone/>
            </a:pPr>
            <a:endParaRPr lang="en-GB" i="0" dirty="0" smtClean="0"/>
          </a:p>
          <a:p>
            <a:pPr marL="0" lvl="2" indent="0">
              <a:buNone/>
            </a:pPr>
            <a:r>
              <a:rPr lang="en-GB" i="0" dirty="0"/>
              <a:t>	</a:t>
            </a:r>
            <a:endParaRPr lang="en-GB" i="0" dirty="0" smtClean="0"/>
          </a:p>
          <a:p>
            <a:pPr marL="0" lvl="2" indent="0">
              <a:buNone/>
            </a:pPr>
            <a:r>
              <a:rPr lang="en-GB" i="0" dirty="0"/>
              <a:t>	</a:t>
            </a:r>
            <a:endParaRPr lang="en-GB" i="1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949" y="4586698"/>
            <a:ext cx="3323324" cy="212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13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Stages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Four Stages to Configure One-Way Outbound Hybrid Search 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Infrastructure Pre-Requisites</a:t>
            </a:r>
            <a:endParaRPr lang="en-GB" dirty="0" smtClean="0"/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Setting up DirSync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Establish S2S Trust with Azure ACS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Configure SharePoint On-Premises Search</a:t>
            </a:r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8461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Infrastructure Pre-Requisites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Verify the internal </a:t>
            </a:r>
            <a:r>
              <a:rPr lang="en-GB" sz="2800" b="1" dirty="0" smtClean="0"/>
              <a:t>AD</a:t>
            </a:r>
            <a:r>
              <a:rPr lang="en-GB" sz="2800" dirty="0" smtClean="0"/>
              <a:t> domain name with </a:t>
            </a:r>
            <a:r>
              <a:rPr lang="en-GB" sz="2800" b="1" dirty="0" smtClean="0"/>
              <a:t>Office 365 </a:t>
            </a:r>
            <a:r>
              <a:rPr lang="en-GB" sz="2800" dirty="0" smtClean="0"/>
              <a:t>– </a:t>
            </a:r>
            <a:r>
              <a:rPr lang="en-GB" sz="2800" i="1" dirty="0" smtClean="0"/>
              <a:t>Needs to be a routable domain</a:t>
            </a:r>
            <a:endParaRPr lang="en-GB" sz="2800" b="1" dirty="0" smtClean="0"/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Perform any required </a:t>
            </a:r>
            <a:r>
              <a:rPr lang="en-GB" sz="2800" b="1" dirty="0" smtClean="0"/>
              <a:t>AD remediation – </a:t>
            </a:r>
            <a:r>
              <a:rPr lang="en-GB" sz="2800" i="1" dirty="0" smtClean="0">
                <a:hlinkClick r:id="rId2"/>
              </a:rPr>
              <a:t>IdFix</a:t>
            </a:r>
            <a:r>
              <a:rPr lang="en-GB" sz="2800" i="1" dirty="0" smtClean="0"/>
              <a:t> can help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/>
              <a:t>Activate </a:t>
            </a:r>
            <a:r>
              <a:rPr lang="en-GB" sz="2800" b="1" dirty="0"/>
              <a:t>Active</a:t>
            </a:r>
            <a:r>
              <a:rPr lang="en-GB" sz="2800" dirty="0"/>
              <a:t> </a:t>
            </a:r>
            <a:r>
              <a:rPr lang="en-GB" sz="2800" b="1" dirty="0"/>
              <a:t>Directory Synchronisation </a:t>
            </a:r>
            <a:r>
              <a:rPr lang="en-GB" sz="2800" dirty="0"/>
              <a:t>in </a:t>
            </a:r>
            <a:r>
              <a:rPr lang="en-GB" sz="2800" b="1" dirty="0"/>
              <a:t>Office 365</a:t>
            </a:r>
            <a:endParaRPr lang="en-GB" sz="2800" b="1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 t="10659" r="14056" b="23350"/>
          <a:stretch/>
        </p:blipFill>
        <p:spPr>
          <a:xfrm>
            <a:off x="9380737" y="723102"/>
            <a:ext cx="2189223" cy="12110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0016" y="4494197"/>
            <a:ext cx="7447004" cy="185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2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800" b="1" dirty="0" smtClean="0"/>
              <a:t>Demo 1: </a:t>
            </a:r>
            <a:br>
              <a:rPr lang="en-GB" sz="4800" b="1" dirty="0" smtClean="0"/>
            </a:br>
            <a:r>
              <a:rPr lang="en-GB" sz="4800" dirty="0" smtClean="0"/>
              <a:t>Infrastructure Pre-Requisites</a:t>
            </a:r>
            <a:endParaRPr lang="en-GB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450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1 - Download DirSync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5397" y="29715"/>
            <a:ext cx="9816427" cy="6362845"/>
          </a:xfrm>
        </p:spPr>
      </p:pic>
    </p:spTree>
    <p:extLst>
      <p:ext uri="{BB962C8B-B14F-4D97-AF65-F5344CB8AC3E}">
        <p14:creationId xmlns:p14="http://schemas.microsoft.com/office/powerpoint/2010/main" val="22613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1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2 - Add UP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4347" y="8236"/>
            <a:ext cx="9938528" cy="6441989"/>
          </a:xfrm>
        </p:spPr>
      </p:pic>
    </p:spTree>
    <p:extLst>
      <p:ext uri="{BB962C8B-B14F-4D97-AF65-F5344CB8AC3E}">
        <p14:creationId xmlns:p14="http://schemas.microsoft.com/office/powerpoint/2010/main" val="358105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3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Setting up DirSync (AAD Sync)</a:t>
            </a:r>
            <a:endParaRPr lang="en-GB" sz="2800" b="1" dirty="0" smtClean="0"/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Install and </a:t>
            </a:r>
            <a:r>
              <a:rPr lang="en-GB" sz="2800" b="1" dirty="0" smtClean="0"/>
              <a:t>configure</a:t>
            </a:r>
            <a:r>
              <a:rPr lang="en-GB" sz="2800" dirty="0" smtClean="0"/>
              <a:t> the </a:t>
            </a:r>
            <a:r>
              <a:rPr lang="en-GB" sz="2800" b="1" dirty="0" smtClean="0"/>
              <a:t>DirSync</a:t>
            </a:r>
            <a:r>
              <a:rPr lang="en-GB" sz="2800" dirty="0" smtClean="0"/>
              <a:t> tool – </a:t>
            </a:r>
            <a:r>
              <a:rPr lang="en-GB" sz="2800" dirty="0" smtClean="0">
                <a:hlinkClick r:id="rId2"/>
              </a:rPr>
              <a:t>http://aka.ms/aadsync</a:t>
            </a:r>
            <a:r>
              <a:rPr lang="en-GB" sz="2800" dirty="0" smtClean="0"/>
              <a:t> 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Assign </a:t>
            </a:r>
            <a:r>
              <a:rPr lang="en-GB" sz="2800" b="1" dirty="0" smtClean="0"/>
              <a:t>user licenses </a:t>
            </a:r>
            <a:r>
              <a:rPr lang="en-GB" sz="2800" dirty="0" smtClean="0"/>
              <a:t>in </a:t>
            </a:r>
            <a:r>
              <a:rPr lang="en-GB" sz="2800" b="1" dirty="0" smtClean="0"/>
              <a:t>Office 365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270" y="3669878"/>
            <a:ext cx="4658437" cy="251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46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800" b="1" dirty="0" smtClean="0"/>
              <a:t>Demo 2: </a:t>
            </a:r>
            <a:br>
              <a:rPr lang="en-GB" sz="4800" b="1" dirty="0" smtClean="0"/>
            </a:br>
            <a:r>
              <a:rPr lang="en-GB" sz="4800" dirty="0" smtClean="0"/>
              <a:t>Setting up DirSync</a:t>
            </a:r>
            <a:endParaRPr lang="en-GB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56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 smtClean="0"/>
              <a:t>Me.About</a:t>
            </a:r>
            <a:r>
              <a:rPr lang="en-GB" b="1" dirty="0" smtClean="0"/>
              <a:t>()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1589904"/>
            <a:ext cx="10753725" cy="4187962"/>
          </a:xfrm>
        </p:spPr>
        <p:txBody>
          <a:bodyPr>
            <a:normAutofit/>
          </a:bodyPr>
          <a:lstStyle/>
          <a:p>
            <a:pPr marL="4572" lvl="1" indent="0">
              <a:spcBef>
                <a:spcPct val="0"/>
              </a:spcBef>
              <a:buNone/>
            </a:pPr>
            <a:r>
              <a:rPr lang="en-GB" sz="3200" spc="-120" dirty="0" smtClean="0">
                <a:solidFill>
                  <a:schemeClr val="accent1"/>
                </a:solidFill>
                <a:latin typeface="+mj-lt"/>
                <a:ea typeface="+mj-ea"/>
                <a:cs typeface="+mj-cs"/>
                <a:hlinkClick r:id="rId2"/>
              </a:rPr>
              <a:t>http</a:t>
            </a:r>
            <a:r>
              <a:rPr lang="en-GB" sz="3200" spc="-120" dirty="0">
                <a:solidFill>
                  <a:schemeClr val="accent1"/>
                </a:solidFill>
                <a:latin typeface="+mj-lt"/>
                <a:ea typeface="+mj-ea"/>
                <a:cs typeface="+mj-cs"/>
                <a:hlinkClick r:id="rId2"/>
              </a:rPr>
              <a:t>://</a:t>
            </a:r>
            <a:r>
              <a:rPr lang="en-GB" sz="3200" spc="-120" dirty="0" smtClean="0">
                <a:solidFill>
                  <a:schemeClr val="accent1"/>
                </a:solidFill>
                <a:latin typeface="+mj-lt"/>
                <a:ea typeface="+mj-ea"/>
                <a:cs typeface="+mj-cs"/>
                <a:hlinkClick r:id="rId2"/>
              </a:rPr>
              <a:t>aka.ms/fromthefield</a:t>
            </a:r>
            <a:endParaRPr lang="en-GB" sz="3200" spc="-120" dirty="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4572" lvl="1" indent="0">
              <a:spcBef>
                <a:spcPct val="0"/>
              </a:spcBef>
              <a:buNone/>
            </a:pPr>
            <a:r>
              <a:rPr lang="en-GB" sz="3200" spc="-12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@</a:t>
            </a:r>
            <a:r>
              <a:rPr lang="en-GB" sz="3200" spc="-120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brendankarl</a:t>
            </a:r>
            <a:r>
              <a:rPr lang="en-GB" sz="3200" spc="-12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endParaRPr lang="en-GB" sz="3200" spc="-12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4572" lvl="1" indent="0">
              <a:buNone/>
            </a:pPr>
            <a:endParaRPr lang="en-GB" sz="3600" b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600" b="1" dirty="0" smtClean="0"/>
              <a:t>Senior Premier Field Engineer </a:t>
            </a:r>
            <a:r>
              <a:rPr lang="en-GB" sz="3600" dirty="0" smtClean="0"/>
              <a:t>@ Microsoft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600" b="1" dirty="0" smtClean="0"/>
              <a:t>Microsoft Certified Master: </a:t>
            </a:r>
            <a:r>
              <a:rPr lang="en-GB" sz="3600" dirty="0" smtClean="0"/>
              <a:t>SharePoint 2010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600" b="1" dirty="0" smtClean="0"/>
              <a:t>10 years </a:t>
            </a:r>
            <a:r>
              <a:rPr lang="en-GB" sz="3600" dirty="0" smtClean="0"/>
              <a:t>experience with SharePoint</a:t>
            </a:r>
          </a:p>
          <a:p>
            <a:pPr marL="4572" lvl="1" indent="0"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63075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4 - Configure DirSync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7384" y="0"/>
            <a:ext cx="9952453" cy="6451015"/>
          </a:xfrm>
        </p:spPr>
      </p:pic>
    </p:spTree>
    <p:extLst>
      <p:ext uri="{BB962C8B-B14F-4D97-AF65-F5344CB8AC3E}">
        <p14:creationId xmlns:p14="http://schemas.microsoft.com/office/powerpoint/2010/main" val="212921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1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5 - Check User Sync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7852" y="0"/>
            <a:ext cx="9971517" cy="6463372"/>
          </a:xfrm>
        </p:spPr>
      </p:pic>
    </p:spTree>
    <p:extLst>
      <p:ext uri="{BB962C8B-B14F-4D97-AF65-F5344CB8AC3E}">
        <p14:creationId xmlns:p14="http://schemas.microsoft.com/office/powerpoint/2010/main" val="44976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Unhealthy Directory Synchronisation e-mail</a:t>
            </a:r>
            <a:endParaRPr lang="en-GB" sz="2800" b="1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643" y="2721639"/>
            <a:ext cx="7443749" cy="371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69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Assigning Licenses using the Office 365 Portal</a:t>
            </a:r>
            <a:endParaRPr lang="en-GB" sz="2800" b="1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466" y="2966710"/>
            <a:ext cx="6377156" cy="28111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9862" y="3063229"/>
            <a:ext cx="2150363" cy="26181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1649" y="2731989"/>
            <a:ext cx="5946787" cy="3512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7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Assigning Licenses using PowerShell</a:t>
            </a:r>
            <a:endParaRPr lang="en-GB" sz="2800" b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Licenses all users with a Username</a:t>
            </a:r>
            <a:r>
              <a:rPr lang="en-GB" sz="2800" dirty="0"/>
              <a:t> </a:t>
            </a:r>
            <a:r>
              <a:rPr lang="en-GB" sz="2800" dirty="0" smtClean="0"/>
              <a:t>(UPN) of *.brendg.co.uk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Also sets their location to GB</a:t>
            </a:r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073" y="3669878"/>
            <a:ext cx="9019782" cy="115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0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726871"/>
          </a:xfrm>
        </p:spPr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DirSync Schedule</a:t>
            </a:r>
            <a:endParaRPr lang="en-GB" sz="2800" b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By default </a:t>
            </a:r>
            <a:r>
              <a:rPr lang="en-GB" sz="2800" b="1" dirty="0"/>
              <a:t>DirSync</a:t>
            </a:r>
            <a:r>
              <a:rPr lang="en-GB" sz="2800" dirty="0"/>
              <a:t> will sync </a:t>
            </a:r>
            <a:r>
              <a:rPr lang="en-GB" sz="2800" b="1" dirty="0" smtClean="0"/>
              <a:t>AD</a:t>
            </a:r>
            <a:r>
              <a:rPr lang="en-GB" sz="2800" dirty="0" smtClean="0"/>
              <a:t> users </a:t>
            </a:r>
            <a:r>
              <a:rPr lang="en-GB" sz="2800" dirty="0"/>
              <a:t>with </a:t>
            </a:r>
            <a:r>
              <a:rPr lang="en-GB" sz="2800" b="1" dirty="0"/>
              <a:t>Office 365 </a:t>
            </a:r>
            <a:r>
              <a:rPr lang="en-GB" sz="2800" dirty="0"/>
              <a:t>every 3 hours, this can be </a:t>
            </a:r>
            <a:r>
              <a:rPr lang="en-GB" sz="2800" dirty="0" smtClean="0"/>
              <a:t>changed in the </a:t>
            </a:r>
            <a:r>
              <a:rPr lang="en-GB" sz="2800" b="1" dirty="0" err="1" smtClean="0"/>
              <a:t>Scheduler.exe.Config</a:t>
            </a:r>
            <a:r>
              <a:rPr lang="en-GB" sz="2800" b="1" dirty="0" smtClean="0"/>
              <a:t>*</a:t>
            </a:r>
            <a:r>
              <a:rPr lang="en-GB" sz="2800" dirty="0" smtClean="0"/>
              <a:t> file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Alternatively a sync can be manually started using </a:t>
            </a:r>
            <a:r>
              <a:rPr lang="en-GB" sz="2800" b="1" dirty="0" smtClean="0"/>
              <a:t>PowerShell</a:t>
            </a:r>
            <a:r>
              <a:rPr lang="en-GB" sz="2800" dirty="0"/>
              <a:t> </a:t>
            </a:r>
            <a:r>
              <a:rPr lang="en-GB" sz="2800" dirty="0" smtClean="0"/>
              <a:t>– automate using a </a:t>
            </a:r>
            <a:r>
              <a:rPr lang="en-GB" sz="2800" b="1" dirty="0" smtClean="0"/>
              <a:t>Scheduled Task</a:t>
            </a:r>
            <a:endParaRPr lang="en-GB" sz="28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b="1" dirty="0" smtClean="0"/>
          </a:p>
          <a:p>
            <a:pPr marL="4572" lvl="1" indent="0">
              <a:buNone/>
            </a:pPr>
            <a:endParaRPr lang="en-GB" sz="2800" b="1" dirty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888" y="4645978"/>
            <a:ext cx="4048125" cy="790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8889" y="4240017"/>
            <a:ext cx="4149425" cy="160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40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/>
              <a:t>Establish S2S Trust with Azure ACS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Replace the </a:t>
            </a:r>
            <a:r>
              <a:rPr lang="en-GB" sz="2800" b="1" dirty="0" smtClean="0"/>
              <a:t>STS Certificate </a:t>
            </a:r>
            <a:r>
              <a:rPr lang="en-GB" sz="2800" dirty="0" smtClean="0"/>
              <a:t>within the On-Premises </a:t>
            </a:r>
            <a:r>
              <a:rPr lang="en-GB" sz="2800" b="1" dirty="0" smtClean="0"/>
              <a:t>SharePoint </a:t>
            </a:r>
            <a:r>
              <a:rPr lang="en-GB" sz="2800" dirty="0" smtClean="0"/>
              <a:t>farm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Register the On-Premises </a:t>
            </a:r>
            <a:r>
              <a:rPr lang="en-GB" sz="2800" b="1" dirty="0" smtClean="0"/>
              <a:t>STS</a:t>
            </a:r>
            <a:r>
              <a:rPr lang="en-GB" sz="2800" dirty="0" smtClean="0"/>
              <a:t> as a Service Principal in </a:t>
            </a:r>
            <a:r>
              <a:rPr lang="en-GB" sz="2800" b="1" dirty="0" smtClean="0"/>
              <a:t>Office 365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Establish a </a:t>
            </a:r>
            <a:r>
              <a:rPr lang="en-GB" sz="2800" b="1" dirty="0" smtClean="0"/>
              <a:t>trust</a:t>
            </a:r>
            <a:r>
              <a:rPr lang="en-GB" sz="2800" dirty="0" smtClean="0"/>
              <a:t> between the </a:t>
            </a:r>
            <a:r>
              <a:rPr lang="en-GB" sz="2800" b="1" dirty="0" smtClean="0"/>
              <a:t>On-Premises farm </a:t>
            </a:r>
            <a:r>
              <a:rPr lang="en-GB" sz="2800" dirty="0" smtClean="0"/>
              <a:t>and </a:t>
            </a:r>
            <a:r>
              <a:rPr lang="en-GB" sz="2800" b="1" dirty="0" smtClean="0"/>
              <a:t>Azure ACS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532" y="4337716"/>
            <a:ext cx="4342157" cy="144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800" b="1" dirty="0" smtClean="0"/>
              <a:t>Demo 3: </a:t>
            </a:r>
            <a:br>
              <a:rPr lang="en-GB" sz="4800" b="1" dirty="0" smtClean="0"/>
            </a:br>
            <a:r>
              <a:rPr lang="en-GB" sz="4800" dirty="0" smtClean="0"/>
              <a:t>Establish </a:t>
            </a:r>
            <a:r>
              <a:rPr lang="en-GB" sz="4800" dirty="0"/>
              <a:t>S2S Trust with Azure </a:t>
            </a:r>
            <a:r>
              <a:rPr lang="en-GB" sz="4800" dirty="0" smtClean="0"/>
              <a:t>ACS</a:t>
            </a:r>
            <a:endParaRPr lang="en-GB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649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1 - Create Certificat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6723" y="0"/>
            <a:ext cx="8173776" cy="6351136"/>
          </a:xfrm>
        </p:spPr>
      </p:pic>
    </p:spTree>
    <p:extLst>
      <p:ext uri="{BB962C8B-B14F-4D97-AF65-F5344CB8AC3E}">
        <p14:creationId xmlns:p14="http://schemas.microsoft.com/office/powerpoint/2010/main" val="370815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7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2 - Update STS Cert and Register with O36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6723" y="0"/>
            <a:ext cx="8173775" cy="6351135"/>
          </a:xfrm>
        </p:spPr>
      </p:pic>
    </p:spTree>
    <p:extLst>
      <p:ext uri="{BB962C8B-B14F-4D97-AF65-F5344CB8AC3E}">
        <p14:creationId xmlns:p14="http://schemas.microsoft.com/office/powerpoint/2010/main" val="407822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GB" sz="3600" dirty="0" smtClean="0"/>
              <a:t>What is Hybrid Search?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600" dirty="0" smtClean="0"/>
              <a:t>Identity Considerations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600" dirty="0" smtClean="0"/>
              <a:t>Deployment Stages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3600" dirty="0" smtClean="0"/>
              <a:t>Hybrid Search in Action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GB" sz="2800" dirty="0"/>
          </a:p>
        </p:txBody>
      </p:sp>
      <p:pic>
        <p:nvPicPr>
          <p:cNvPr id="4" name="Picture 3" descr="C:\Users\brendg\Desktop\prev_AppLockup_rgb_ShrPt_8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821" y="4720373"/>
            <a:ext cx="3089133" cy="1171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Sign in to Office 3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106" y="5038304"/>
            <a:ext cx="2434409" cy="53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931" y="355360"/>
            <a:ext cx="171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5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3 - Setup ACS Trus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1407" y="0"/>
            <a:ext cx="8184408" cy="6359398"/>
          </a:xfrm>
        </p:spPr>
      </p:pic>
    </p:spTree>
    <p:extLst>
      <p:ext uri="{BB962C8B-B14F-4D97-AF65-F5344CB8AC3E}">
        <p14:creationId xmlns:p14="http://schemas.microsoft.com/office/powerpoint/2010/main" val="341053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Configure SharePoint On-Premises Search</a:t>
            </a:r>
            <a:endParaRPr lang="en-GB" sz="3200" b="1" dirty="0"/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Add a </a:t>
            </a:r>
            <a:r>
              <a:rPr lang="en-GB" sz="2800" b="1" dirty="0" smtClean="0"/>
              <a:t>Result </a:t>
            </a:r>
            <a:r>
              <a:rPr lang="en-GB" sz="2800" b="1" dirty="0"/>
              <a:t>S</a:t>
            </a:r>
            <a:r>
              <a:rPr lang="en-GB" sz="2800" b="1" dirty="0" smtClean="0"/>
              <a:t>ource </a:t>
            </a:r>
            <a:r>
              <a:rPr lang="en-GB" sz="2800" dirty="0" smtClean="0"/>
              <a:t>for </a:t>
            </a:r>
            <a:r>
              <a:rPr lang="en-GB" sz="2800" b="1" dirty="0" smtClean="0"/>
              <a:t>SharePoint Online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Create a </a:t>
            </a:r>
            <a:r>
              <a:rPr lang="en-GB" sz="2800" b="1" dirty="0" smtClean="0"/>
              <a:t>Query Rule </a:t>
            </a:r>
            <a:r>
              <a:rPr lang="en-GB" sz="2800" dirty="0" smtClean="0"/>
              <a:t>to display results from </a:t>
            </a:r>
            <a:r>
              <a:rPr lang="en-GB" sz="2800" b="1" dirty="0" smtClean="0"/>
              <a:t>SharePoint Online</a:t>
            </a:r>
          </a:p>
          <a:p>
            <a:pPr marL="518922" lvl="1" indent="-514350">
              <a:buFont typeface="+mj-lt"/>
              <a:buAutoNum type="arabicPeriod"/>
            </a:pPr>
            <a:r>
              <a:rPr lang="en-GB" sz="2800" dirty="0" smtClean="0"/>
              <a:t>Test!!!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 descr="C:\Users\brendg\Desktop\prev_AppLockup_rgb_ShrPt_8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951" y="4475825"/>
            <a:ext cx="3089133" cy="11717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032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800" b="1" dirty="0" smtClean="0"/>
              <a:t>Demo 4: </a:t>
            </a:r>
            <a:br>
              <a:rPr lang="en-GB" sz="4800" b="1" dirty="0" smtClean="0"/>
            </a:br>
            <a:r>
              <a:rPr lang="en-GB" sz="4800" dirty="0" smtClean="0"/>
              <a:t>Configure SharePoint On-Premises Search</a:t>
            </a:r>
            <a:endParaRPr lang="en-GB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098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1 - Add Result Sourc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8974" y="0"/>
            <a:ext cx="8141906" cy="6326372"/>
          </a:xfrm>
        </p:spPr>
      </p:pic>
    </p:spTree>
    <p:extLst>
      <p:ext uri="{BB962C8B-B14F-4D97-AF65-F5344CB8AC3E}">
        <p14:creationId xmlns:p14="http://schemas.microsoft.com/office/powerpoint/2010/main" val="324876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1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2 - Add Query Rul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48525" y="0"/>
            <a:ext cx="8190171" cy="6363874"/>
          </a:xfrm>
        </p:spPr>
      </p:pic>
    </p:spTree>
    <p:extLst>
      <p:ext uri="{BB962C8B-B14F-4D97-AF65-F5344CB8AC3E}">
        <p14:creationId xmlns:p14="http://schemas.microsoft.com/office/powerpoint/2010/main" val="86801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7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1 - Test Search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5103" y="0"/>
            <a:ext cx="8177015" cy="6353652"/>
          </a:xfrm>
        </p:spPr>
      </p:pic>
    </p:spTree>
    <p:extLst>
      <p:ext uri="{BB962C8B-B14F-4D97-AF65-F5344CB8AC3E}">
        <p14:creationId xmlns:p14="http://schemas.microsoft.com/office/powerpoint/2010/main" val="197577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800" b="1" dirty="0" smtClean="0"/>
              <a:t>Demo 5: </a:t>
            </a:r>
            <a:br>
              <a:rPr lang="en-GB" sz="4800" b="1" dirty="0" smtClean="0"/>
            </a:br>
            <a:r>
              <a:rPr lang="en-GB" sz="4800" dirty="0" smtClean="0"/>
              <a:t>Alternative Option for Display Search Results</a:t>
            </a:r>
            <a:endParaRPr lang="en-GB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946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2 - Add Search Tab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2132" y="0"/>
            <a:ext cx="8182958" cy="6358270"/>
          </a:xfrm>
        </p:spPr>
      </p:pic>
    </p:spTree>
    <p:extLst>
      <p:ext uri="{BB962C8B-B14F-4D97-AF65-F5344CB8AC3E}">
        <p14:creationId xmlns:p14="http://schemas.microsoft.com/office/powerpoint/2010/main" val="54285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5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It doesn’t work???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dirty="0" smtClean="0"/>
              <a:t>Make sure that the user has a profile in </a:t>
            </a:r>
            <a:r>
              <a:rPr lang="en-GB" sz="3200" b="1" dirty="0" smtClean="0"/>
              <a:t>Office 365</a:t>
            </a:r>
            <a:r>
              <a:rPr lang="en-GB" sz="3200" dirty="0" smtClean="0"/>
              <a:t>!</a:t>
            </a:r>
            <a:endParaRPr lang="en-GB" sz="3200" dirty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 smtClean="0"/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878" y="2719771"/>
            <a:ext cx="7061465" cy="393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3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2307265" y="2578002"/>
            <a:ext cx="5165757" cy="1207189"/>
          </a:xfrm>
        </p:spPr>
        <p:txBody>
          <a:bodyPr/>
          <a:lstStyle/>
          <a:p>
            <a:r>
              <a:rPr lang="en-GB" dirty="0" smtClean="0"/>
              <a:t>Questions</a:t>
            </a:r>
            <a:endParaRPr lang="en-GB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656" y="1923440"/>
            <a:ext cx="2535057" cy="251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10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Hybrid Search?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Imagine a Scenario…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Your company are using </a:t>
            </a:r>
            <a:r>
              <a:rPr lang="en-GB" sz="2800" b="1" dirty="0" smtClean="0"/>
              <a:t>SharePoint On-Premises </a:t>
            </a:r>
            <a:r>
              <a:rPr lang="en-GB" sz="2800" dirty="0" smtClean="0"/>
              <a:t>and </a:t>
            </a:r>
            <a:r>
              <a:rPr lang="en-GB" sz="2800" b="1" dirty="0" smtClean="0"/>
              <a:t>Office 365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User content is currently stored in both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Does this mean that your users have to search both to find content???</a:t>
            </a: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351" y="3991148"/>
            <a:ext cx="2644519" cy="258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0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Hybrid Search?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Certainly Not!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Hybrid Search provides the ability for </a:t>
            </a:r>
            <a:r>
              <a:rPr lang="en-GB" sz="2800" b="1" dirty="0" smtClean="0"/>
              <a:t>Office 365 </a:t>
            </a:r>
            <a:r>
              <a:rPr lang="en-GB" sz="2800" dirty="0" smtClean="0"/>
              <a:t>content to be surfaced in Search results within an </a:t>
            </a:r>
            <a:r>
              <a:rPr lang="en-GB" sz="2800" b="1" dirty="0" smtClean="0"/>
              <a:t>On-Premises</a:t>
            </a:r>
            <a:r>
              <a:rPr lang="en-GB" sz="2800" dirty="0" smtClean="0"/>
              <a:t> farm and vice versa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End users can perform a single Search query to find content!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/>
              <a:t>3 options </a:t>
            </a:r>
            <a:r>
              <a:rPr lang="en-GB" sz="2800" dirty="0" smtClean="0"/>
              <a:t>are available </a:t>
            </a:r>
            <a:r>
              <a:rPr lang="en-GB" sz="2800" dirty="0"/>
              <a:t>for configuring Hybrid search</a:t>
            </a:r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140" name="Picture 1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946" y="4464908"/>
            <a:ext cx="2537049" cy="211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Hybrid Search?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Option 1 – </a:t>
            </a:r>
            <a:r>
              <a:rPr lang="en-GB" sz="3200" dirty="0" smtClean="0"/>
              <a:t>One-Way Outbound</a:t>
            </a:r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120" name="Picture 1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4" y="2498192"/>
            <a:ext cx="10638442" cy="415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58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Hybrid Search?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Option 2 – </a:t>
            </a:r>
            <a:r>
              <a:rPr lang="en-GB" sz="3200" dirty="0" smtClean="0"/>
              <a:t>One-Way Inbound</a:t>
            </a:r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290" name="Picture 2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414" y="2423219"/>
            <a:ext cx="10766469" cy="43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39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Hybrid Search?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lvl="1" indent="0">
              <a:buNone/>
            </a:pPr>
            <a:r>
              <a:rPr lang="en-GB" sz="3200" b="1" dirty="0" smtClean="0"/>
              <a:t>Option 3 – </a:t>
            </a:r>
            <a:r>
              <a:rPr lang="en-GB" sz="3200" dirty="0" smtClean="0"/>
              <a:t>Two-Way Bi-Directional</a:t>
            </a:r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288" name="Picture 2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4" y="2517272"/>
            <a:ext cx="10425064" cy="434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2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Hybrid Search?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This session will focus on the </a:t>
            </a:r>
            <a:r>
              <a:rPr lang="en-GB" sz="2800" b="1" dirty="0" smtClean="0"/>
              <a:t>One-Way Outbound </a:t>
            </a:r>
            <a:r>
              <a:rPr lang="en-GB" sz="2800" dirty="0" smtClean="0"/>
              <a:t>topology</a:t>
            </a:r>
            <a:endParaRPr lang="en-GB" sz="2800" b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Easiest of the three options to configure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/>
              <a:t>Start with the One-Way Outbound topology first before embarking on more complex Hybrid topologies</a:t>
            </a:r>
          </a:p>
          <a:p>
            <a:pPr marL="4572" lvl="1" indent="0">
              <a:buNone/>
            </a:pPr>
            <a:endParaRPr lang="en-GB" sz="2800" dirty="0"/>
          </a:p>
          <a:p>
            <a:pPr marL="4572" lvl="1" indent="0">
              <a:buNone/>
            </a:pPr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  <a:p>
            <a:pPr marL="4572" lvl="1" indent="0">
              <a:buNone/>
            </a:pP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5648" y="3976684"/>
            <a:ext cx="3851290" cy="251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5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TC103457491[[fn=Metropolitan]]</Template>
  <TotalTime>968</TotalTime>
  <Words>572</Words>
  <Application>Microsoft Office PowerPoint</Application>
  <PresentationFormat>Widescreen</PresentationFormat>
  <Paragraphs>141</Paragraphs>
  <Slides>39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Calibri</vt:lpstr>
      <vt:lpstr>Calibri Light</vt:lpstr>
      <vt:lpstr>Courier New</vt:lpstr>
      <vt:lpstr>Wingdings</vt:lpstr>
      <vt:lpstr>Metropolitan</vt:lpstr>
      <vt:lpstr>Hybrid Search with SharePoint 2013 and Office 365</vt:lpstr>
      <vt:lpstr>Me.About()</vt:lpstr>
      <vt:lpstr>Agenda</vt:lpstr>
      <vt:lpstr>What is Hybrid Search?</vt:lpstr>
      <vt:lpstr>What is Hybrid Search?</vt:lpstr>
      <vt:lpstr>What is Hybrid Search?</vt:lpstr>
      <vt:lpstr>What is Hybrid Search?</vt:lpstr>
      <vt:lpstr>What is Hybrid Search?</vt:lpstr>
      <vt:lpstr>What is Hybrid Search?</vt:lpstr>
      <vt:lpstr>Identity Considerations</vt:lpstr>
      <vt:lpstr>Identity Considerations</vt:lpstr>
      <vt:lpstr>Additional Considerations</vt:lpstr>
      <vt:lpstr>Deployment Stages</vt:lpstr>
      <vt:lpstr>Deployment Steps</vt:lpstr>
      <vt:lpstr>Demo 1:  Infrastructure Pre-Requisites</vt:lpstr>
      <vt:lpstr>PowerPoint Presentation</vt:lpstr>
      <vt:lpstr>PowerPoint Presentation</vt:lpstr>
      <vt:lpstr>Deployment Steps</vt:lpstr>
      <vt:lpstr>Demo 2:  Setting up DirSync</vt:lpstr>
      <vt:lpstr>PowerPoint Presentation</vt:lpstr>
      <vt:lpstr>PowerPoint Presentation</vt:lpstr>
      <vt:lpstr>Deployment Steps</vt:lpstr>
      <vt:lpstr>Deployment Steps</vt:lpstr>
      <vt:lpstr>Deployment Steps</vt:lpstr>
      <vt:lpstr>Deployment Steps</vt:lpstr>
      <vt:lpstr>Deployment Steps</vt:lpstr>
      <vt:lpstr>Demo 3:  Establish S2S Trust with Azure ACS</vt:lpstr>
      <vt:lpstr>PowerPoint Presentation</vt:lpstr>
      <vt:lpstr>PowerPoint Presentation</vt:lpstr>
      <vt:lpstr>PowerPoint Presentation</vt:lpstr>
      <vt:lpstr>Deployment Steps</vt:lpstr>
      <vt:lpstr>Demo 4:  Configure SharePoint On-Premises Search</vt:lpstr>
      <vt:lpstr>PowerPoint Presentation</vt:lpstr>
      <vt:lpstr>PowerPoint Presentation</vt:lpstr>
      <vt:lpstr>PowerPoint Presentation</vt:lpstr>
      <vt:lpstr>Demo 5:  Alternative Option for Display Search Results</vt:lpstr>
      <vt:lpstr>PowerPoint Presentation</vt:lpstr>
      <vt:lpstr>It doesn’t work???</vt:lpstr>
      <vt:lpstr>Questions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Hybrid Search with SharePoint 2013 Server and Office 365</dc:title>
  <dc:creator>Brendan Griffin</dc:creator>
  <cp:lastModifiedBy>Brendan Griffin</cp:lastModifiedBy>
  <cp:revision>57</cp:revision>
  <dcterms:created xsi:type="dcterms:W3CDTF">2014-10-21T14:39:58Z</dcterms:created>
  <dcterms:modified xsi:type="dcterms:W3CDTF">2014-11-04T20:58:55Z</dcterms:modified>
</cp:coreProperties>
</file>