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4"/>
    <p:sldMasterId id="2147483852" r:id="rId5"/>
  </p:sldMasterIdLst>
  <p:notesMasterIdLst>
    <p:notesMasterId r:id="rId50"/>
  </p:notesMasterIdLst>
  <p:sldIdLst>
    <p:sldId id="256" r:id="rId6"/>
    <p:sldId id="258" r:id="rId7"/>
    <p:sldId id="292" r:id="rId8"/>
    <p:sldId id="259" r:id="rId9"/>
    <p:sldId id="300" r:id="rId10"/>
    <p:sldId id="260" r:id="rId11"/>
    <p:sldId id="310" r:id="rId12"/>
    <p:sldId id="301" r:id="rId13"/>
    <p:sldId id="266" r:id="rId14"/>
    <p:sldId id="306" r:id="rId15"/>
    <p:sldId id="267" r:id="rId16"/>
    <p:sldId id="291" r:id="rId17"/>
    <p:sldId id="265" r:id="rId18"/>
    <p:sldId id="275" r:id="rId19"/>
    <p:sldId id="317" r:id="rId20"/>
    <p:sldId id="303" r:id="rId21"/>
    <p:sldId id="304" r:id="rId22"/>
    <p:sldId id="305" r:id="rId23"/>
    <p:sldId id="302" r:id="rId24"/>
    <p:sldId id="311" r:id="rId25"/>
    <p:sldId id="271" r:id="rId26"/>
    <p:sldId id="313" r:id="rId27"/>
    <p:sldId id="314" r:id="rId28"/>
    <p:sldId id="269" r:id="rId29"/>
    <p:sldId id="270" r:id="rId30"/>
    <p:sldId id="276" r:id="rId31"/>
    <p:sldId id="277" r:id="rId32"/>
    <p:sldId id="273" r:id="rId33"/>
    <p:sldId id="274" r:id="rId34"/>
    <p:sldId id="297" r:id="rId35"/>
    <p:sldId id="316" r:id="rId36"/>
    <p:sldId id="312" r:id="rId37"/>
    <p:sldId id="295" r:id="rId38"/>
    <p:sldId id="296" r:id="rId39"/>
    <p:sldId id="293" r:id="rId40"/>
    <p:sldId id="315" r:id="rId41"/>
    <p:sldId id="309" r:id="rId42"/>
    <p:sldId id="278" r:id="rId43"/>
    <p:sldId id="280" r:id="rId44"/>
    <p:sldId id="281" r:id="rId45"/>
    <p:sldId id="282" r:id="rId46"/>
    <p:sldId id="308" r:id="rId47"/>
    <p:sldId id="290" r:id="rId48"/>
    <p:sldId id="299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5224" autoAdjust="0"/>
  </p:normalViewPr>
  <p:slideViewPr>
    <p:cSldViewPr snapToGrid="0">
      <p:cViewPr varScale="1">
        <p:scale>
          <a:sx n="56" d="100"/>
          <a:sy n="56" d="100"/>
        </p:scale>
        <p:origin x="3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18ED4-7A5C-41F3-ADD9-6EFEFC0FDEB7}" type="datetimeFigureOut">
              <a:rPr lang="en-GB" smtClean="0"/>
              <a:t>29/11/2014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6664C-E8FE-41AB-8FB9-F9422B2F83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470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IdFix</a:t>
            </a:r>
            <a:r>
              <a:rPr lang="en-GB" baseline="0" dirty="0" smtClean="0"/>
              <a:t> - Walkthrough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6664C-E8FE-41AB-8FB9-F9422B2F83B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222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IdFix</a:t>
            </a:r>
            <a:r>
              <a:rPr lang="en-GB" dirty="0" smtClean="0"/>
              <a:t> undo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6664C-E8FE-41AB-8FB9-F9422B2F83B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415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Verify domain and activate sync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6664C-E8FE-41AB-8FB9-F9422B2F83B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0089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UPN</a:t>
            </a:r>
            <a:r>
              <a:rPr lang="en-GB" baseline="0" dirty="0" smtClean="0"/>
              <a:t> update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6664C-E8FE-41AB-8FB9-F9422B2F83B4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883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AAD Sync install/configure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6664C-E8FE-41AB-8FB9-F9422B2F83B4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11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AAD Sync user tidy up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6664C-E8FE-41AB-8FB9-F9422B2F83B4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90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Export certs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6664C-E8FE-41AB-8FB9-F9422B2F83B4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99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Pre-</a:t>
            </a:r>
            <a:r>
              <a:rPr lang="en-GB" dirty="0" err="1" smtClean="0"/>
              <a:t>req’s</a:t>
            </a:r>
            <a:r>
              <a:rPr lang="en-GB" dirty="0" smtClean="0"/>
              <a:t> and update STS certificate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6664C-E8FE-41AB-8FB9-F9422B2F83B4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119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Azure ACS trust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6664C-E8FE-41AB-8FB9-F9422B2F83B4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464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11/29/2014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11/29/2014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11/29/2014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71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88787" y="4075215"/>
            <a:ext cx="8378484" cy="773154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#SPSJE and other info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478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744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BA28C8B-97FF-4BBD-B432-898E511F4364}" type="slidenum">
              <a:rPr lang="en-GB" smtClean="0">
                <a:solidFill>
                  <a:srgbClr val="FFFFFF"/>
                </a:solidFill>
              </a:rPr>
              <a:pPr defTabSz="914400"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63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564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5135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BA28C8B-97FF-4BBD-B432-898E511F4364}" type="slidenum">
              <a:rPr lang="en-GB" smtClean="0">
                <a:solidFill>
                  <a:srgbClr val="FFFFFF"/>
                </a:solidFill>
              </a:rPr>
              <a:pPr defTabSz="914400"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028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BA28C8B-97FF-4BBD-B432-898E511F4364}" type="slidenum">
              <a:rPr lang="en-GB" smtClean="0">
                <a:solidFill>
                  <a:srgbClr val="FFFFFF"/>
                </a:solidFill>
              </a:rPr>
              <a:pPr defTabSz="914400"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13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BA28C8B-97FF-4BBD-B432-898E511F4364}" type="slidenum">
              <a:rPr lang="en-GB" smtClean="0">
                <a:solidFill>
                  <a:srgbClr val="FFFFFF"/>
                </a:solidFill>
              </a:rPr>
              <a:pPr defTabSz="914400"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93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11/29/2014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BA28C8B-97FF-4BBD-B432-898E511F4364}" type="slidenum">
              <a:rPr lang="en-GB" smtClean="0">
                <a:solidFill>
                  <a:srgbClr val="FFFFFF"/>
                </a:solidFill>
              </a:rPr>
              <a:pPr defTabSz="914400"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535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BA28C8B-97FF-4BBD-B432-898E511F4364}" type="slidenum">
              <a:rPr lang="en-GB" smtClean="0">
                <a:solidFill>
                  <a:srgbClr val="FFFFFF"/>
                </a:solidFill>
              </a:rPr>
              <a:pPr defTabSz="914400"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552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BA28C8B-97FF-4BBD-B432-898E511F4364}" type="slidenum">
              <a:rPr lang="en-GB" smtClean="0">
                <a:solidFill>
                  <a:srgbClr val="FFFFFF"/>
                </a:solidFill>
              </a:rPr>
              <a:pPr defTabSz="914400"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89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11/29/2014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11/29/2014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11/29/2014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11/29/2014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11/29/2014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11/29/2014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1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20899"/>
            <a:ext cx="10515600" cy="11697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39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662" y="6324554"/>
            <a:ext cx="1821338" cy="5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9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blogs.office.com/2014/05/13/choosing-a-sign-in-model-for-office-365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go.microsoft.com/fwlink/p/?linkid=236297" TargetMode="External"/><Relationship Id="rId2" Type="http://schemas.openxmlformats.org/officeDocument/2006/relationships/hyperlink" Target="http://go.microsoft.com/fwlink/?LinkId=39232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hyperlink" Target="http://go.microsoft.com/fwlink/?LinkId=39232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technet.microsoft.com/en-us/library/hh852478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aka.ms/fromthefield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aka.ms/aadsync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wmv"/><Relationship Id="rId1" Type="http://schemas.microsoft.com/office/2007/relationships/media" Target="../media/media9.wmv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18" Type="http://schemas.openxmlformats.org/officeDocument/2006/relationships/image" Target="../media/image69.png"/><Relationship Id="rId3" Type="http://schemas.openxmlformats.org/officeDocument/2006/relationships/image" Target="../media/image54.png"/><Relationship Id="rId21" Type="http://schemas.openxmlformats.org/officeDocument/2006/relationships/image" Target="../media/image72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" Type="http://schemas.openxmlformats.org/officeDocument/2006/relationships/image" Target="../media/image53.png"/><Relationship Id="rId16" Type="http://schemas.openxmlformats.org/officeDocument/2006/relationships/image" Target="../media/image67.png"/><Relationship Id="rId20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19" Type="http://schemas.openxmlformats.org/officeDocument/2006/relationships/image" Target="../media/image70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Relationship Id="rId22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6600" b="1" dirty="0" smtClean="0">
                <a:latin typeface="Calibri" panose="020F0502020204030204" pitchFamily="34" charset="0"/>
              </a:rPr>
              <a:t>Configuring SharePoint 2013 and Office 365 Hybrid – Part 1</a:t>
            </a:r>
            <a:endParaRPr lang="en-GB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Brendan Griffin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40425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Decisions, Decisions???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Should you go for </a:t>
            </a:r>
            <a:r>
              <a:rPr lang="en-GB" sz="2800" b="1" dirty="0" smtClean="0"/>
              <a:t>Synchronised </a:t>
            </a:r>
            <a:r>
              <a:rPr lang="en-GB" sz="2800" dirty="0" smtClean="0"/>
              <a:t>or </a:t>
            </a:r>
            <a:r>
              <a:rPr lang="en-GB" sz="2800" b="1" dirty="0" smtClean="0"/>
              <a:t>Federated Identity</a:t>
            </a:r>
            <a:r>
              <a:rPr lang="en-GB" sz="2800" dirty="0" smtClean="0"/>
              <a:t>…</a:t>
            </a:r>
            <a:r>
              <a:rPr lang="en-GB" sz="2800" dirty="0"/>
              <a:t>i</a:t>
            </a:r>
            <a:r>
              <a:rPr lang="en-GB" sz="2800" dirty="0" smtClean="0"/>
              <a:t>t all depends!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A great </a:t>
            </a:r>
            <a:r>
              <a:rPr lang="en-GB" sz="2800" dirty="0" smtClean="0">
                <a:hlinkClick r:id="rId2"/>
              </a:rPr>
              <a:t>Blog</a:t>
            </a:r>
            <a:r>
              <a:rPr lang="en-GB" sz="2800" dirty="0" smtClean="0"/>
              <a:t> post that outlines potential reasons to opt for </a:t>
            </a:r>
            <a:r>
              <a:rPr lang="en-GB" sz="2800" b="1" dirty="0" smtClean="0"/>
              <a:t>Federated Identity </a:t>
            </a:r>
            <a:r>
              <a:rPr lang="en-GB" sz="2800" dirty="0" smtClean="0"/>
              <a:t>over </a:t>
            </a:r>
            <a:r>
              <a:rPr lang="en-GB" sz="2800" b="1" dirty="0" smtClean="0"/>
              <a:t>Synchronised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sz="2400" dirty="0" smtClean="0"/>
              <a:t>Already use ADFS?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sz="2400" dirty="0" smtClean="0"/>
              <a:t>Require auditing?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sz="2400" dirty="0" smtClean="0"/>
              <a:t>Immediate account disable?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sz="2400" dirty="0" smtClean="0"/>
              <a:t>Restrict sign in by location/time?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923" y="3364238"/>
            <a:ext cx="4898322" cy="336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41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In this session we will look at </a:t>
            </a:r>
            <a:r>
              <a:rPr lang="en-GB" sz="2800" b="1" dirty="0" smtClean="0"/>
              <a:t>Directory</a:t>
            </a:r>
            <a:r>
              <a:rPr lang="en-GB" sz="2800" dirty="0" smtClean="0"/>
              <a:t> </a:t>
            </a:r>
            <a:r>
              <a:rPr lang="en-GB" sz="2800" dirty="0"/>
              <a:t>&amp;</a:t>
            </a:r>
            <a:r>
              <a:rPr lang="en-GB" sz="2800" dirty="0" smtClean="0"/>
              <a:t> </a:t>
            </a:r>
            <a:r>
              <a:rPr lang="en-GB" sz="2800" b="1" dirty="0" smtClean="0"/>
              <a:t>Password Synchronization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Users from the </a:t>
            </a:r>
            <a:r>
              <a:rPr lang="en-GB" sz="2800" b="1" dirty="0" smtClean="0"/>
              <a:t>On-Premise AD </a:t>
            </a:r>
            <a:r>
              <a:rPr lang="en-GB" sz="2800" dirty="0" smtClean="0"/>
              <a:t>will be sync’d to </a:t>
            </a:r>
            <a:r>
              <a:rPr lang="en-GB" sz="2800" b="1" dirty="0" smtClean="0"/>
              <a:t>Office 365 </a:t>
            </a:r>
            <a:r>
              <a:rPr lang="en-GB" sz="2800" dirty="0" smtClean="0"/>
              <a:t>(Azure AD) – </a:t>
            </a:r>
            <a:r>
              <a:rPr lang="en-GB" sz="2800" i="1" dirty="0" smtClean="0"/>
              <a:t>includes a hash of their password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Enables users to logon to </a:t>
            </a:r>
            <a:r>
              <a:rPr lang="en-GB" sz="2800" b="1" dirty="0" smtClean="0"/>
              <a:t>SharePoint On-Premises </a:t>
            </a:r>
            <a:r>
              <a:rPr lang="en-GB" sz="2800" dirty="0" smtClean="0"/>
              <a:t>and </a:t>
            </a:r>
            <a:r>
              <a:rPr lang="en-GB" sz="2800" b="1" dirty="0" smtClean="0"/>
              <a:t>Office 365</a:t>
            </a:r>
            <a:r>
              <a:rPr lang="en-GB" sz="2800" dirty="0" smtClean="0"/>
              <a:t> using the same username and password – </a:t>
            </a:r>
            <a:r>
              <a:rPr lang="en-GB" sz="2800" i="1" dirty="0" smtClean="0"/>
              <a:t>this isn’t SSO though!</a:t>
            </a:r>
            <a:endParaRPr lang="en-GB" i="1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25" y="4173007"/>
            <a:ext cx="4746171" cy="220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25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On-Premises Service Applications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2800" b="1" dirty="0" smtClean="0"/>
              <a:t>SharePoint On-Premises </a:t>
            </a:r>
            <a:r>
              <a:rPr lang="en-GB" sz="2800" dirty="0" smtClean="0"/>
              <a:t>requires a number of </a:t>
            </a:r>
            <a:r>
              <a:rPr lang="en-GB" sz="2800" b="1" dirty="0" smtClean="0"/>
              <a:t>Service Applications </a:t>
            </a:r>
            <a:r>
              <a:rPr lang="en-GB" sz="2800" dirty="0" smtClean="0"/>
              <a:t>to support Hybrid</a:t>
            </a:r>
          </a:p>
          <a:p>
            <a:pPr marL="971400" lvl="5" indent="0">
              <a:buNone/>
            </a:pPr>
            <a:endParaRPr lang="en-GB" i="0" dirty="0" smtClean="0">
              <a:sym typeface="Wingdings" panose="05000000000000000000" pitchFamily="2" charset="2"/>
            </a:endParaRPr>
          </a:p>
          <a:p>
            <a:pPr marL="971400" lvl="5" indent="0">
              <a:buNone/>
            </a:pPr>
            <a:endParaRPr lang="en-GB" dirty="0">
              <a:sym typeface="Wingdings" panose="05000000000000000000" pitchFamily="2" charset="2"/>
            </a:endParaRPr>
          </a:p>
          <a:p>
            <a:pPr marL="971400" lvl="5" indent="0">
              <a:buNone/>
            </a:pPr>
            <a:endParaRPr lang="en-GB" i="0" dirty="0" smtClean="0">
              <a:sym typeface="Wingdings" panose="05000000000000000000" pitchFamily="2" charset="2"/>
            </a:endParaRPr>
          </a:p>
          <a:p>
            <a:pPr marL="971400" lvl="5" indent="0">
              <a:buNone/>
            </a:pPr>
            <a:endParaRPr lang="en-GB" dirty="0">
              <a:sym typeface="Wingdings" panose="05000000000000000000" pitchFamily="2" charset="2"/>
            </a:endParaRPr>
          </a:p>
          <a:p>
            <a:pPr marL="971400" lvl="5" indent="0">
              <a:buNone/>
            </a:pPr>
            <a:endParaRPr lang="en-GB" i="0" dirty="0" smtClean="0">
              <a:sym typeface="Wingdings" panose="05000000000000000000" pitchFamily="2" charset="2"/>
            </a:endParaRPr>
          </a:p>
          <a:p>
            <a:pPr marL="971400" lvl="5" indent="0">
              <a:buNone/>
            </a:pPr>
            <a:endParaRPr lang="en-GB" dirty="0">
              <a:sym typeface="Wingdings" panose="05000000000000000000" pitchFamily="2" charset="2"/>
            </a:endParaRPr>
          </a:p>
          <a:p>
            <a:pPr marL="971400" lvl="5" indent="0">
              <a:buNone/>
            </a:pPr>
            <a:endParaRPr lang="en-GB" i="0" dirty="0" smtClean="0">
              <a:sym typeface="Wingdings" panose="05000000000000000000" pitchFamily="2" charset="2"/>
            </a:endParaRPr>
          </a:p>
          <a:p>
            <a:pPr marL="971400" lvl="5" indent="0">
              <a:buNone/>
            </a:pPr>
            <a:endParaRPr lang="en-GB" i="0" dirty="0" smtClean="0">
              <a:sym typeface="Wingdings" panose="05000000000000000000" pitchFamily="2" charset="2"/>
            </a:endParaRPr>
          </a:p>
          <a:p>
            <a:pPr marL="4572" lvl="1" indent="0">
              <a:buNone/>
            </a:pPr>
            <a:endParaRPr lang="en-GB" sz="2800" b="1" dirty="0" smtClean="0">
              <a:sym typeface="Wingdings" panose="05000000000000000000" pitchFamily="2" charset="2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b="1" dirty="0" smtClean="0">
                <a:sym typeface="Wingdings" panose="05000000000000000000" pitchFamily="2" charset="2"/>
              </a:rPr>
              <a:t>Secure Store </a:t>
            </a:r>
            <a:r>
              <a:rPr lang="en-GB" sz="2800" dirty="0" smtClean="0">
                <a:sym typeface="Wingdings" panose="05000000000000000000" pitchFamily="2" charset="2"/>
              </a:rPr>
              <a:t>is required for inbound Hybrid</a:t>
            </a:r>
            <a:endParaRPr lang="en-GB" sz="2800" b="1" dirty="0" smtClean="0">
              <a:sym typeface="Wingdings" panose="05000000000000000000" pitchFamily="2" charset="2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b="1" dirty="0" smtClean="0">
                <a:sym typeface="Wingdings" panose="05000000000000000000" pitchFamily="2" charset="2"/>
              </a:rPr>
              <a:t>User Profile Service </a:t>
            </a:r>
            <a:r>
              <a:rPr lang="en-GB" sz="2800" dirty="0" smtClean="0">
                <a:sym typeface="Wingdings" panose="05000000000000000000" pitchFamily="2" charset="2"/>
              </a:rPr>
              <a:t>required to rehydrate users for </a:t>
            </a:r>
            <a:r>
              <a:rPr lang="en-GB" sz="2800" b="1" dirty="0" smtClean="0">
                <a:sym typeface="Wingdings" panose="05000000000000000000" pitchFamily="2" charset="2"/>
              </a:rPr>
              <a:t>Security Trimming</a:t>
            </a:r>
            <a:endParaRPr lang="en-GB" sz="2800" b="1" i="0" dirty="0" smtClean="0"/>
          </a:p>
          <a:p>
            <a:pPr marL="0" lvl="2" indent="0">
              <a:buNone/>
            </a:pPr>
            <a:endParaRPr lang="en-GB" i="0" dirty="0" smtClean="0"/>
          </a:p>
          <a:p>
            <a:pPr marL="0" lvl="2" indent="0">
              <a:buNone/>
            </a:pPr>
            <a:r>
              <a:rPr lang="en-GB" i="0" dirty="0"/>
              <a:t>	</a:t>
            </a:r>
            <a:endParaRPr lang="en-GB" i="0" dirty="0" smtClean="0"/>
          </a:p>
          <a:p>
            <a:pPr marL="0" lvl="2" indent="0">
              <a:buNone/>
            </a:pPr>
            <a:r>
              <a:rPr lang="en-GB" i="0" dirty="0"/>
              <a:t>	</a:t>
            </a:r>
            <a:endParaRPr lang="en-GB" i="1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275" y="2743721"/>
            <a:ext cx="4050671" cy="2719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513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Four Steps to Configure One-Way Outbound Hybrid Search 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Infrastructure </a:t>
            </a:r>
            <a:r>
              <a:rPr lang="en-GB" sz="2800" b="1" dirty="0" smtClean="0"/>
              <a:t>Pre-Requisites</a:t>
            </a:r>
            <a:endParaRPr lang="en-GB" b="1" dirty="0" smtClean="0"/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Setup </a:t>
            </a:r>
            <a:r>
              <a:rPr lang="en-GB" sz="2800" b="1" dirty="0" smtClean="0"/>
              <a:t>AAD Sync </a:t>
            </a:r>
            <a:r>
              <a:rPr lang="en-GB" sz="2800" dirty="0" smtClean="0"/>
              <a:t>(DirSync)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Establish </a:t>
            </a:r>
            <a:r>
              <a:rPr lang="en-GB" sz="2800" b="1" dirty="0" smtClean="0"/>
              <a:t>S2S</a:t>
            </a:r>
            <a:r>
              <a:rPr lang="en-GB" sz="2800" dirty="0" smtClean="0"/>
              <a:t> Trust with </a:t>
            </a:r>
            <a:r>
              <a:rPr lang="en-GB" sz="2800" b="1" dirty="0" smtClean="0"/>
              <a:t>Azure ACS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Configure SharePoint On-Premises Search – </a:t>
            </a:r>
            <a:r>
              <a:rPr lang="en-GB" sz="2800" i="1" dirty="0" smtClean="0"/>
              <a:t>Covered in Part 2</a:t>
            </a:r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807" y="4626689"/>
            <a:ext cx="2067340" cy="1378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61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Required Tools</a:t>
            </a:r>
            <a:endParaRPr lang="en-GB" sz="3200" b="1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Microsoft Online Services Sign-In </a:t>
            </a:r>
            <a:r>
              <a:rPr lang="en-GB" sz="2800" dirty="0" smtClean="0"/>
              <a:t>Assistant – </a:t>
            </a:r>
            <a:r>
              <a:rPr lang="en-GB" sz="2800" dirty="0" smtClean="0">
                <a:hlinkClick r:id="rId2"/>
              </a:rPr>
              <a:t>Link</a:t>
            </a:r>
            <a:endParaRPr lang="en-GB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Azure Active Directory Module for Windows PowerShell </a:t>
            </a:r>
            <a:r>
              <a:rPr lang="en-GB" sz="2800" dirty="0" smtClean="0"/>
              <a:t>– </a:t>
            </a:r>
            <a:r>
              <a:rPr lang="en-GB" sz="2800" dirty="0" smtClean="0">
                <a:hlinkClick r:id="rId3"/>
              </a:rPr>
              <a:t>Link</a:t>
            </a:r>
            <a:endParaRPr lang="en-GB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SharePoint Online Management </a:t>
            </a:r>
            <a:r>
              <a:rPr lang="en-GB" sz="2800" dirty="0" smtClean="0"/>
              <a:t>Shell – </a:t>
            </a:r>
            <a:r>
              <a:rPr lang="en-GB" sz="2800" dirty="0" smtClean="0">
                <a:hlinkClick r:id="rId4"/>
              </a:rPr>
              <a:t>Link</a:t>
            </a:r>
            <a:endParaRPr lang="en-GB" sz="2800" dirty="0" smtClean="0"/>
          </a:p>
          <a:p>
            <a:pPr marL="4572" lvl="1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0659" r="14056" b="23350"/>
          <a:stretch/>
        </p:blipFill>
        <p:spPr>
          <a:xfrm>
            <a:off x="9380737" y="723102"/>
            <a:ext cx="2189223" cy="12110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365" y="3894772"/>
            <a:ext cx="1651634" cy="2477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24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Infrastructure Pre-Requisites – </a:t>
            </a:r>
            <a:r>
              <a:rPr lang="en-GB" sz="3200" i="1" dirty="0" smtClean="0"/>
              <a:t>Verify Internal Domain</a:t>
            </a:r>
            <a:endParaRPr lang="en-GB" sz="3200" b="1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Verify the internal </a:t>
            </a:r>
            <a:r>
              <a:rPr lang="en-GB" sz="2800" b="1" dirty="0" smtClean="0"/>
              <a:t>AD</a:t>
            </a:r>
            <a:r>
              <a:rPr lang="en-GB" sz="2800" dirty="0" smtClean="0"/>
              <a:t> domain name with </a:t>
            </a:r>
            <a:r>
              <a:rPr lang="en-GB" sz="2800" b="1" dirty="0" smtClean="0"/>
              <a:t>Office 365 </a:t>
            </a:r>
            <a:r>
              <a:rPr lang="en-GB" sz="2800" dirty="0" smtClean="0"/>
              <a:t>– </a:t>
            </a:r>
            <a:r>
              <a:rPr lang="en-GB" sz="2800" dirty="0"/>
              <a:t> </a:t>
            </a:r>
            <a:r>
              <a:rPr lang="en-GB" sz="2800" dirty="0" smtClean="0"/>
              <a:t>                    </a:t>
            </a:r>
            <a:r>
              <a:rPr lang="en-GB" sz="2800" i="1" u="sng" dirty="0" smtClean="0"/>
              <a:t>Needs to be a routable domain!</a:t>
            </a:r>
            <a:endParaRPr lang="en-GB" sz="2800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Enables Microsoft to verify that you “own” the domain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If you are using a non-routable domain (.local) for </a:t>
            </a:r>
            <a:r>
              <a:rPr lang="en-GB" sz="2800" b="1" dirty="0" smtClean="0"/>
              <a:t>AD</a:t>
            </a:r>
            <a:r>
              <a:rPr lang="en-GB" sz="2800" dirty="0"/>
              <a:t> </a:t>
            </a:r>
            <a:r>
              <a:rPr lang="en-GB" sz="2800" dirty="0" smtClean="0"/>
              <a:t>– </a:t>
            </a:r>
            <a:r>
              <a:rPr lang="en-GB" sz="2800" i="1" dirty="0" smtClean="0"/>
              <a:t>all is not lost!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Verifying a domain increases the </a:t>
            </a:r>
            <a:r>
              <a:rPr lang="en-GB" sz="2800" b="1" dirty="0"/>
              <a:t>Office 365 </a:t>
            </a:r>
            <a:r>
              <a:rPr lang="en-GB" sz="2800" dirty="0"/>
              <a:t>object limit from </a:t>
            </a:r>
            <a:r>
              <a:rPr lang="en-GB" sz="2800" b="1" dirty="0"/>
              <a:t>50K </a:t>
            </a:r>
            <a:r>
              <a:rPr lang="en-GB" sz="2800" dirty="0"/>
              <a:t>to </a:t>
            </a:r>
            <a:r>
              <a:rPr lang="en-GB" sz="2800" b="1" dirty="0"/>
              <a:t>300K</a:t>
            </a:r>
            <a:r>
              <a:rPr lang="en-GB" sz="2800" dirty="0"/>
              <a:t>!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0659" r="14056" b="23350"/>
          <a:stretch/>
        </p:blipFill>
        <p:spPr>
          <a:xfrm>
            <a:off x="9380737" y="723102"/>
            <a:ext cx="2189223" cy="121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20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Infrastructure Pre-Requisites – </a:t>
            </a:r>
            <a:r>
              <a:rPr lang="en-GB" sz="3200" i="1" dirty="0" smtClean="0"/>
              <a:t>Verify Internal Domain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In my environment the AD domain is </a:t>
            </a:r>
            <a:r>
              <a:rPr lang="en-GB" sz="2800" b="1" dirty="0" err="1" smtClean="0"/>
              <a:t>griffin.local</a:t>
            </a:r>
            <a:r>
              <a:rPr lang="en-GB" sz="2800" b="1" dirty="0" smtClean="0"/>
              <a:t> </a:t>
            </a:r>
            <a:r>
              <a:rPr lang="en-GB" sz="2800" dirty="0" smtClean="0"/>
              <a:t>which isn’t routable!</a:t>
            </a: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I purchased </a:t>
            </a:r>
            <a:r>
              <a:rPr lang="en-GB" sz="2800" b="1" dirty="0" smtClean="0"/>
              <a:t>brendg.co.uk </a:t>
            </a:r>
            <a:r>
              <a:rPr lang="en-GB" sz="2800" dirty="0" smtClean="0"/>
              <a:t>and associated this with the AD domain </a:t>
            </a:r>
            <a:r>
              <a:rPr lang="en-GB" sz="2800" b="1" dirty="0" err="1" smtClean="0"/>
              <a:t>griffin.local</a:t>
            </a:r>
            <a:r>
              <a:rPr lang="en-GB" sz="2800" b="1" dirty="0" smtClean="0"/>
              <a:t> </a:t>
            </a:r>
            <a:r>
              <a:rPr lang="en-GB" sz="2800" dirty="0" smtClean="0"/>
              <a:t>by adding a </a:t>
            </a:r>
            <a:r>
              <a:rPr lang="en-GB" sz="2800" b="1" dirty="0" smtClean="0"/>
              <a:t>UPN Suffix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Updated user accounts to use the new domain</a:t>
            </a:r>
            <a:endParaRPr lang="en-GB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0659" r="14056" b="23350"/>
          <a:stretch/>
        </p:blipFill>
        <p:spPr>
          <a:xfrm>
            <a:off x="9380737" y="723102"/>
            <a:ext cx="2189223" cy="12110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501" y="4426433"/>
            <a:ext cx="3644856" cy="2068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6880" y="4514533"/>
            <a:ext cx="3342759" cy="189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519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Infrastructure Pre-Requisites – </a:t>
            </a:r>
            <a:r>
              <a:rPr lang="en-GB" sz="3200" i="1" dirty="0" smtClean="0"/>
              <a:t>Verify Internal Domain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Involves adding a temporary DNS record to the domain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T</a:t>
            </a:r>
            <a:r>
              <a:rPr lang="en-GB" sz="2800" dirty="0" smtClean="0"/>
              <a:t>he existence of this record is verified by Microsoft to validate domain ownership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Instructions included for the most common DNS hosting providers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0659" r="14056" b="23350"/>
          <a:stretch/>
        </p:blipFill>
        <p:spPr>
          <a:xfrm>
            <a:off x="9380737" y="723102"/>
            <a:ext cx="2189223" cy="12110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429" y="4560995"/>
            <a:ext cx="4162328" cy="1757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6614" y="4810426"/>
            <a:ext cx="4656997" cy="1011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652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876" y="2973469"/>
            <a:ext cx="6653470" cy="3416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Infrastructure Pre-Requisites – </a:t>
            </a:r>
            <a:r>
              <a:rPr lang="en-GB" sz="3200" i="1" dirty="0" smtClean="0"/>
              <a:t>Verify Internal Domain</a:t>
            </a:r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0659" r="14056" b="23350"/>
          <a:stretch/>
        </p:blipFill>
        <p:spPr>
          <a:xfrm>
            <a:off x="9380737" y="723102"/>
            <a:ext cx="2189223" cy="12110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05" y="2869142"/>
            <a:ext cx="6986419" cy="3506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1476" y="2906602"/>
            <a:ext cx="9744075" cy="3067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2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Infrastructure Pre-Requisites – </a:t>
            </a:r>
            <a:r>
              <a:rPr lang="en-GB" sz="3200" i="1" dirty="0" smtClean="0"/>
              <a:t>Active Directory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AD domain must be at least </a:t>
            </a:r>
            <a:r>
              <a:rPr lang="en-GB" b="1" dirty="0" smtClean="0"/>
              <a:t>Windows Server 2003 Forest Functional Level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Run </a:t>
            </a:r>
            <a:r>
              <a:rPr lang="en-GB" b="1" dirty="0" smtClean="0">
                <a:hlinkClick r:id="rId2"/>
              </a:rPr>
              <a:t>IdFix</a:t>
            </a:r>
            <a:r>
              <a:rPr lang="en-GB" b="1" dirty="0" smtClean="0"/>
              <a:t> </a:t>
            </a:r>
            <a:r>
              <a:rPr lang="en-GB" dirty="0" smtClean="0"/>
              <a:t>to identify objects that could cause sync issues and remediate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sz="2000" dirty="0" smtClean="0"/>
              <a:t>Illegal characters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sz="2000" dirty="0" smtClean="0"/>
              <a:t>Duplicate entries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sz="2000" dirty="0" smtClean="0"/>
              <a:t>Length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sz="2000" dirty="0" smtClean="0"/>
              <a:t>…</a:t>
            </a:r>
          </a:p>
          <a:p>
            <a:pPr marL="0" lvl="4" indent="0">
              <a:buNone/>
            </a:pPr>
            <a:endParaRPr lang="en-GB" sz="24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b="1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0659" r="14056" b="23350"/>
          <a:stretch/>
        </p:blipFill>
        <p:spPr>
          <a:xfrm>
            <a:off x="9380737" y="723102"/>
            <a:ext cx="2189223" cy="12110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7804" y="4782171"/>
            <a:ext cx="6871427" cy="1712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489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Me.About</a:t>
            </a:r>
            <a:r>
              <a:rPr lang="en-GB" dirty="0" smtClean="0"/>
              <a:t>()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1589904"/>
            <a:ext cx="10753725" cy="4187962"/>
          </a:xfrm>
        </p:spPr>
        <p:txBody>
          <a:bodyPr>
            <a:normAutofit/>
          </a:bodyPr>
          <a:lstStyle/>
          <a:p>
            <a:pPr marL="4572" lvl="1" indent="0">
              <a:spcBef>
                <a:spcPct val="0"/>
              </a:spcBef>
              <a:buNone/>
            </a:pPr>
            <a:r>
              <a:rPr lang="en-GB" sz="3200" spc="-120" dirty="0" smtClean="0">
                <a:solidFill>
                  <a:schemeClr val="accent1"/>
                </a:solidFill>
                <a:latin typeface="+mj-lt"/>
                <a:ea typeface="+mj-ea"/>
                <a:cs typeface="+mj-cs"/>
                <a:hlinkClick r:id="rId2"/>
              </a:rPr>
              <a:t>http</a:t>
            </a:r>
            <a:r>
              <a:rPr lang="en-GB" sz="3200" spc="-120" dirty="0">
                <a:solidFill>
                  <a:schemeClr val="accent1"/>
                </a:solidFill>
                <a:latin typeface="+mj-lt"/>
                <a:ea typeface="+mj-ea"/>
                <a:cs typeface="+mj-cs"/>
                <a:hlinkClick r:id="rId2"/>
              </a:rPr>
              <a:t>://</a:t>
            </a:r>
            <a:r>
              <a:rPr lang="en-GB" sz="3200" spc="-120" dirty="0" smtClean="0">
                <a:solidFill>
                  <a:schemeClr val="accent1"/>
                </a:solidFill>
                <a:latin typeface="+mj-lt"/>
                <a:ea typeface="+mj-ea"/>
                <a:cs typeface="+mj-cs"/>
                <a:hlinkClick r:id="rId2"/>
              </a:rPr>
              <a:t>aka.ms/fromthefield</a:t>
            </a:r>
            <a:endParaRPr lang="en-GB" sz="3200" spc="-12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4572" lvl="1" indent="0">
              <a:spcBef>
                <a:spcPct val="0"/>
              </a:spcBef>
              <a:buNone/>
            </a:pPr>
            <a:r>
              <a:rPr lang="en-GB" sz="3200" spc="-12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@</a:t>
            </a:r>
            <a:r>
              <a:rPr lang="en-GB" sz="3200" spc="-12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brendankarl</a:t>
            </a:r>
            <a:r>
              <a:rPr lang="en-GB" sz="3200" spc="-12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endParaRPr lang="en-GB" sz="3200" spc="-12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4572" lvl="1" indent="0">
              <a:buNone/>
            </a:pPr>
            <a:endParaRPr lang="en-GB" sz="36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b="1" dirty="0" smtClean="0"/>
              <a:t>Senior Premier Field Engineer </a:t>
            </a:r>
            <a:r>
              <a:rPr lang="en-GB" sz="3600" dirty="0" smtClean="0"/>
              <a:t>@ Microsoft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b="1" dirty="0" smtClean="0"/>
              <a:t>Microsoft Certified Master: </a:t>
            </a:r>
            <a:r>
              <a:rPr lang="en-GB" sz="3600" dirty="0" smtClean="0"/>
              <a:t>SharePoint 2010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b="1" dirty="0" smtClean="0"/>
              <a:t>10 years </a:t>
            </a:r>
            <a:r>
              <a:rPr lang="en-GB" sz="3600" dirty="0" smtClean="0"/>
              <a:t>experience with SharePoint</a:t>
            </a:r>
          </a:p>
          <a:p>
            <a:pPr marL="4572" lvl="1" indent="0"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63075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Infrastructure Pre-Requisites – </a:t>
            </a:r>
            <a:r>
              <a:rPr lang="en-GB" sz="3200" i="1" dirty="0" smtClean="0"/>
              <a:t>Activate Directory Sync</a:t>
            </a:r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r>
              <a:rPr lang="en-GB" dirty="0" smtClean="0"/>
              <a:t>							</a:t>
            </a:r>
            <a:r>
              <a:rPr lang="en-GB" sz="3600" b="1" i="1" dirty="0" smtClean="0"/>
              <a:t>PowerShell</a:t>
            </a:r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b="1" dirty="0" smtClean="0"/>
          </a:p>
          <a:p>
            <a:pPr marL="4572" lvl="1" indent="0">
              <a:buNone/>
            </a:pPr>
            <a:endParaRPr lang="en-GB" sz="2800" b="1" dirty="0"/>
          </a:p>
          <a:p>
            <a:pPr marL="4572" lvl="1" indent="0">
              <a:buNone/>
            </a:pPr>
            <a:r>
              <a:rPr lang="en-GB" sz="3600" b="1" i="1" dirty="0" smtClean="0"/>
              <a:t>	Admin Center</a:t>
            </a:r>
            <a:endParaRPr lang="en-GB" sz="3600" b="1" i="1" dirty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0659" r="14056" b="23350"/>
          <a:stretch/>
        </p:blipFill>
        <p:spPr>
          <a:xfrm>
            <a:off x="9380737" y="723102"/>
            <a:ext cx="2189223" cy="12110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4" y="2750124"/>
            <a:ext cx="5543550" cy="1390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5523" y="4824760"/>
            <a:ext cx="5305425" cy="1181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668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b="1" dirty="0" smtClean="0"/>
              <a:t>Demo 1: </a:t>
            </a:r>
            <a:br>
              <a:rPr lang="en-GB" sz="4800" b="1" dirty="0" smtClean="0"/>
            </a:br>
            <a:r>
              <a:rPr lang="en-GB" sz="4800" dirty="0" smtClean="0"/>
              <a:t>Infrastructure Pre-Requisites</a:t>
            </a:r>
            <a:endParaRPr lang="en-GB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450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0 - IdFix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3913" y="0"/>
            <a:ext cx="9579396" cy="6209206"/>
          </a:xfrm>
        </p:spPr>
      </p:pic>
    </p:spTree>
    <p:extLst>
      <p:ext uri="{BB962C8B-B14F-4D97-AF65-F5344CB8AC3E}">
        <p14:creationId xmlns:p14="http://schemas.microsoft.com/office/powerpoint/2010/main" val="105519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0 - IdFix - Und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7627" y="0"/>
            <a:ext cx="9651968" cy="6256246"/>
          </a:xfrm>
        </p:spPr>
      </p:pic>
    </p:spTree>
    <p:extLst>
      <p:ext uri="{BB962C8B-B14F-4D97-AF65-F5344CB8AC3E}">
        <p14:creationId xmlns:p14="http://schemas.microsoft.com/office/powerpoint/2010/main" val="55001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1 - Download DirSync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5397" y="29715"/>
            <a:ext cx="9816427" cy="6362845"/>
          </a:xfrm>
        </p:spPr>
      </p:pic>
    </p:spTree>
    <p:extLst>
      <p:ext uri="{BB962C8B-B14F-4D97-AF65-F5344CB8AC3E}">
        <p14:creationId xmlns:p14="http://schemas.microsoft.com/office/powerpoint/2010/main" val="22613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1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2 - Add UP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4347" y="8236"/>
            <a:ext cx="9938528" cy="6441989"/>
          </a:xfrm>
        </p:spPr>
      </p:pic>
    </p:spTree>
    <p:extLst>
      <p:ext uri="{BB962C8B-B14F-4D97-AF65-F5344CB8AC3E}">
        <p14:creationId xmlns:p14="http://schemas.microsoft.com/office/powerpoint/2010/main" val="358105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Setting up AAD Sync</a:t>
            </a:r>
            <a:endParaRPr lang="en-GB" sz="2800" b="1" dirty="0" smtClean="0"/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Install and </a:t>
            </a:r>
            <a:r>
              <a:rPr lang="en-GB" sz="2800" b="1" dirty="0" smtClean="0"/>
              <a:t>configure</a:t>
            </a:r>
            <a:r>
              <a:rPr lang="en-GB" sz="2800" dirty="0" smtClean="0"/>
              <a:t> the </a:t>
            </a:r>
            <a:r>
              <a:rPr lang="en-GB" sz="2800" b="1" dirty="0" smtClean="0"/>
              <a:t>AAD Sync</a:t>
            </a:r>
            <a:r>
              <a:rPr lang="en-GB" sz="2800" dirty="0" smtClean="0"/>
              <a:t> tool – </a:t>
            </a:r>
            <a:r>
              <a:rPr lang="en-GB" sz="2800" dirty="0" smtClean="0">
                <a:hlinkClick r:id="rId2"/>
              </a:rPr>
              <a:t>http://aka.ms/aadsync</a:t>
            </a:r>
            <a:r>
              <a:rPr lang="en-GB" sz="2800" dirty="0" smtClean="0"/>
              <a:t> 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Assign </a:t>
            </a:r>
            <a:r>
              <a:rPr lang="en-GB" sz="2800" b="1" dirty="0" smtClean="0"/>
              <a:t>user licenses </a:t>
            </a:r>
            <a:r>
              <a:rPr lang="en-GB" sz="2800" dirty="0" smtClean="0"/>
              <a:t>in </a:t>
            </a:r>
            <a:r>
              <a:rPr lang="en-GB" sz="2800" b="1" dirty="0" smtClean="0"/>
              <a:t>Office 365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270" y="3669878"/>
            <a:ext cx="4658437" cy="251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46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b="1" dirty="0" smtClean="0"/>
              <a:t>Demo 2: </a:t>
            </a:r>
            <a:br>
              <a:rPr lang="en-GB" sz="4800" b="1" dirty="0" smtClean="0"/>
            </a:br>
            <a:r>
              <a:rPr lang="en-GB" sz="4800" dirty="0" smtClean="0"/>
              <a:t>Setting up AAD Sync</a:t>
            </a:r>
            <a:endParaRPr lang="en-GB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56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6 - Configure AADSync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3021" y="0"/>
            <a:ext cx="9916432" cy="6427667"/>
          </a:xfrm>
        </p:spPr>
      </p:pic>
    </p:spTree>
    <p:extLst>
      <p:ext uri="{BB962C8B-B14F-4D97-AF65-F5344CB8AC3E}">
        <p14:creationId xmlns:p14="http://schemas.microsoft.com/office/powerpoint/2010/main" val="212921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7 - Check User Sync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8922" y="0"/>
            <a:ext cx="9889378" cy="6410131"/>
          </a:xfrm>
        </p:spPr>
      </p:pic>
    </p:spTree>
    <p:extLst>
      <p:ext uri="{BB962C8B-B14F-4D97-AF65-F5344CB8AC3E}">
        <p14:creationId xmlns:p14="http://schemas.microsoft.com/office/powerpoint/2010/main" val="44976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3600" dirty="0" smtClean="0"/>
              <a:t>What is Hybrid?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dirty="0" smtClean="0"/>
              <a:t>Identity Considerations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dirty="0" smtClean="0"/>
              <a:t>Base Configuration for Hybrid</a:t>
            </a:r>
          </a:p>
        </p:txBody>
      </p:sp>
      <p:pic>
        <p:nvPicPr>
          <p:cNvPr id="4" name="Picture 3" descr="C:\Users\brendg\Desktop\prev_AppLockup_rgb_ShrPt_8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821" y="4720373"/>
            <a:ext cx="3089133" cy="1171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25" y="4472601"/>
            <a:ext cx="2097418" cy="13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5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Additional Considerations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200" dirty="0" smtClean="0"/>
              <a:t>For greater control over the attributes that are synchronised to </a:t>
            </a:r>
            <a:r>
              <a:rPr lang="en-GB" sz="3200" b="1" dirty="0" smtClean="0"/>
              <a:t>Azure AD </a:t>
            </a:r>
            <a:r>
              <a:rPr lang="en-GB" sz="3200" dirty="0" smtClean="0"/>
              <a:t>select </a:t>
            </a:r>
            <a:r>
              <a:rPr lang="en-GB" sz="3200" b="1" i="1" dirty="0" smtClean="0"/>
              <a:t>Azure AD app and attribute filtering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3200" b="1" dirty="0"/>
          </a:p>
          <a:p>
            <a:pPr marL="4572" lvl="1" indent="0">
              <a:buNone/>
            </a:pPr>
            <a:endParaRPr lang="en-GB" sz="3200" b="1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3200" b="1" dirty="0"/>
          </a:p>
          <a:p>
            <a:pPr marL="4572" lvl="1" indent="0">
              <a:buNone/>
            </a:pPr>
            <a:r>
              <a:rPr lang="en-GB" sz="3200" dirty="0" smtClean="0"/>
              <a:t> </a:t>
            </a:r>
          </a:p>
          <a:p>
            <a:pPr marL="4572" lvl="1" indent="0">
              <a:buNone/>
            </a:pPr>
            <a:endParaRPr lang="en-GB" sz="32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200" dirty="0" smtClean="0"/>
              <a:t>Password write-back requires </a:t>
            </a:r>
            <a:r>
              <a:rPr lang="en-GB" sz="3200" b="1" dirty="0" smtClean="0"/>
              <a:t>Azure AD Premium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b="1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307" y="3587031"/>
            <a:ext cx="2979462" cy="2075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518" y="3543336"/>
            <a:ext cx="3094383" cy="2162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669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Checking Directory Synchronisation</a:t>
            </a: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626" y="2644588"/>
            <a:ext cx="7207013" cy="1764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358" y="4556691"/>
            <a:ext cx="6546321" cy="1905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825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Directory Synchronisation</a:t>
            </a:r>
            <a:r>
              <a:rPr lang="en-GB" sz="3200" dirty="0" smtClean="0"/>
              <a:t> – </a:t>
            </a:r>
            <a:r>
              <a:rPr lang="en-GB" sz="3200" i="1" dirty="0" smtClean="0"/>
              <a:t>Notification e-mail</a:t>
            </a: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643" y="2721639"/>
            <a:ext cx="7443749" cy="3710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04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Assigning Licenses using the Office 365 Portal</a:t>
            </a:r>
            <a:endParaRPr lang="en-GB" sz="2800" b="1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66" y="2966710"/>
            <a:ext cx="6377156" cy="2811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862" y="3063229"/>
            <a:ext cx="2150363" cy="2618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1649" y="2566738"/>
            <a:ext cx="5946787" cy="3512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167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Assigning Licenses using PowerShell</a:t>
            </a: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Licenses all users with a Username</a:t>
            </a:r>
            <a:r>
              <a:rPr lang="en-GB" sz="2800" dirty="0"/>
              <a:t> </a:t>
            </a:r>
            <a:r>
              <a:rPr lang="en-GB" sz="2800" dirty="0" smtClean="0"/>
              <a:t>(UPN) of </a:t>
            </a:r>
            <a:r>
              <a:rPr lang="en-GB" sz="2800" b="1" dirty="0" smtClean="0"/>
              <a:t>*.brendg.co.uk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Also sets their location to GB</a:t>
            </a:r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073" y="3669878"/>
            <a:ext cx="9019782" cy="1153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290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726871"/>
          </a:xfrm>
        </p:spPr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AAD Sync Schedule</a:t>
            </a: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By default </a:t>
            </a:r>
            <a:r>
              <a:rPr lang="en-GB" sz="2800" b="1" dirty="0" smtClean="0"/>
              <a:t>AAD Sync</a:t>
            </a:r>
            <a:r>
              <a:rPr lang="en-GB" sz="2800" dirty="0" smtClean="0"/>
              <a:t> </a:t>
            </a:r>
            <a:r>
              <a:rPr lang="en-GB" sz="2800" dirty="0"/>
              <a:t>will sync </a:t>
            </a:r>
            <a:r>
              <a:rPr lang="en-GB" sz="2800" b="1" dirty="0" smtClean="0"/>
              <a:t>AD</a:t>
            </a:r>
            <a:r>
              <a:rPr lang="en-GB" sz="2800" dirty="0" smtClean="0"/>
              <a:t> users </a:t>
            </a:r>
            <a:r>
              <a:rPr lang="en-GB" sz="2800" dirty="0"/>
              <a:t>with </a:t>
            </a:r>
            <a:r>
              <a:rPr lang="en-GB" sz="2800" b="1" dirty="0"/>
              <a:t>Office 365 </a:t>
            </a:r>
            <a:r>
              <a:rPr lang="en-GB" sz="2800" dirty="0"/>
              <a:t>every 3 </a:t>
            </a:r>
            <a:r>
              <a:rPr lang="en-GB" sz="2800" dirty="0" smtClean="0"/>
              <a:t>hours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A</a:t>
            </a:r>
            <a:r>
              <a:rPr lang="en-GB" sz="2800" dirty="0" smtClean="0"/>
              <a:t> sync can be manually performed using</a:t>
            </a:r>
            <a:r>
              <a:rPr lang="en-GB" sz="2800" i="1" dirty="0" smtClean="0"/>
              <a:t> </a:t>
            </a:r>
            <a:r>
              <a:rPr lang="en-GB" sz="2800" b="1" i="1" dirty="0" smtClean="0"/>
              <a:t>DirectorySyncClientCmd.exe</a:t>
            </a:r>
            <a:r>
              <a:rPr lang="en-GB" sz="2800" i="1" dirty="0" smtClean="0"/>
              <a:t> </a:t>
            </a:r>
            <a:r>
              <a:rPr lang="en-GB" sz="2800" dirty="0" smtClean="0"/>
              <a:t>– automate using a </a:t>
            </a:r>
            <a:r>
              <a:rPr lang="en-GB" sz="2800" b="1" dirty="0" smtClean="0"/>
              <a:t>Scheduled Task</a:t>
            </a: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b="1" dirty="0" smtClean="0"/>
          </a:p>
          <a:p>
            <a:pPr marL="4572" lvl="1" indent="0">
              <a:buNone/>
            </a:pPr>
            <a:endParaRPr lang="en-GB" sz="2800" b="1" dirty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549" y="4623544"/>
            <a:ext cx="5899937" cy="1898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843" y="3116355"/>
            <a:ext cx="6229350" cy="40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440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726871"/>
          </a:xfrm>
        </p:spPr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AAD Sync Account</a:t>
            </a: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A</a:t>
            </a:r>
            <a:r>
              <a:rPr lang="en-GB" sz="2800" dirty="0" smtClean="0"/>
              <a:t>ccount is created in </a:t>
            </a:r>
            <a:r>
              <a:rPr lang="en-GB" sz="2800" b="1" dirty="0" smtClean="0"/>
              <a:t>AD</a:t>
            </a:r>
            <a:r>
              <a:rPr lang="en-GB" sz="2800" dirty="0" smtClean="0"/>
              <a:t> during </a:t>
            </a:r>
            <a:r>
              <a:rPr lang="en-GB" sz="2800" b="1" dirty="0" smtClean="0"/>
              <a:t>AAD Sync </a:t>
            </a:r>
            <a:r>
              <a:rPr lang="en-GB" sz="2800" dirty="0" smtClean="0"/>
              <a:t>configuration</a:t>
            </a:r>
            <a:endParaRPr lang="en-GB" sz="2800" b="1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U</a:t>
            </a:r>
            <a:r>
              <a:rPr lang="en-GB" sz="2800" dirty="0" smtClean="0"/>
              <a:t>sed by </a:t>
            </a:r>
            <a:r>
              <a:rPr lang="en-GB" sz="2800" b="1" dirty="0" smtClean="0"/>
              <a:t>AAD Sync</a:t>
            </a:r>
            <a:r>
              <a:rPr lang="en-GB" sz="2800" dirty="0" smtClean="0"/>
              <a:t> to read attributes from </a:t>
            </a:r>
            <a:r>
              <a:rPr lang="en-GB" sz="2800" b="1" dirty="0" smtClean="0"/>
              <a:t>AD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b="1" dirty="0" smtClean="0"/>
          </a:p>
          <a:p>
            <a:pPr marL="4572" lvl="1" indent="0">
              <a:buNone/>
            </a:pPr>
            <a:endParaRPr lang="en-GB" sz="2800" b="1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This account is granted the following permissions:</a:t>
            </a:r>
          </a:p>
          <a:p>
            <a:pPr lvl="5">
              <a:buFont typeface="Arial" panose="020B0604020202020204" pitchFamily="34" charset="0"/>
              <a:buChar char="•"/>
            </a:pPr>
            <a:r>
              <a:rPr lang="en-GB" sz="2000" dirty="0" smtClean="0"/>
              <a:t>Replicating Directory Changes</a:t>
            </a:r>
          </a:p>
          <a:p>
            <a:pPr lvl="5">
              <a:buFont typeface="Arial" panose="020B0604020202020204" pitchFamily="34" charset="0"/>
              <a:buChar char="•"/>
            </a:pPr>
            <a:r>
              <a:rPr lang="en-GB" sz="2000" dirty="0" smtClean="0"/>
              <a:t>Replicating Directory Changes All</a:t>
            </a:r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b="1" dirty="0" smtClean="0"/>
          </a:p>
          <a:p>
            <a:pPr marL="4572" lvl="1" indent="0">
              <a:buNone/>
            </a:pPr>
            <a:endParaRPr lang="en-GB" sz="2800" b="1" dirty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1451" y="3567145"/>
            <a:ext cx="2668450" cy="295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066" y="3567145"/>
            <a:ext cx="6981825" cy="219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652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/>
              <a:t>Establish S2S Trust with Azure ACS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Replace the </a:t>
            </a:r>
            <a:r>
              <a:rPr lang="en-GB" sz="2800" b="1" dirty="0" smtClean="0"/>
              <a:t>STS Certificate </a:t>
            </a:r>
            <a:r>
              <a:rPr lang="en-GB" sz="2800" dirty="0" smtClean="0"/>
              <a:t>within the On-Premises </a:t>
            </a:r>
            <a:r>
              <a:rPr lang="en-GB" sz="2800" b="1" dirty="0" smtClean="0"/>
              <a:t>SharePoint </a:t>
            </a:r>
            <a:r>
              <a:rPr lang="en-GB" sz="2800" dirty="0" smtClean="0"/>
              <a:t>farm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Register the On-Premises </a:t>
            </a:r>
            <a:r>
              <a:rPr lang="en-GB" sz="2800" b="1" dirty="0" smtClean="0"/>
              <a:t>STS</a:t>
            </a:r>
            <a:r>
              <a:rPr lang="en-GB" sz="2800" dirty="0" smtClean="0"/>
              <a:t> as a Service Principal in </a:t>
            </a:r>
            <a:r>
              <a:rPr lang="en-GB" sz="2800" b="1" dirty="0" smtClean="0"/>
              <a:t>Office 365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Establish a </a:t>
            </a:r>
            <a:r>
              <a:rPr lang="en-GB" sz="2800" b="1" dirty="0" smtClean="0"/>
              <a:t>trust</a:t>
            </a:r>
            <a:r>
              <a:rPr lang="en-GB" sz="2800" dirty="0" smtClean="0"/>
              <a:t> between the </a:t>
            </a:r>
            <a:r>
              <a:rPr lang="en-GB" sz="2800" b="1" dirty="0" smtClean="0"/>
              <a:t>On-Premises farm </a:t>
            </a:r>
            <a:r>
              <a:rPr lang="en-GB" sz="2800" dirty="0" smtClean="0"/>
              <a:t>and </a:t>
            </a:r>
            <a:r>
              <a:rPr lang="en-GB" sz="2800" b="1" dirty="0" smtClean="0"/>
              <a:t>Azure ACS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532" y="4337716"/>
            <a:ext cx="4342157" cy="144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4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b="1" dirty="0" smtClean="0"/>
              <a:t>Demo 3: </a:t>
            </a:r>
            <a:br>
              <a:rPr lang="en-GB" sz="4800" b="1" dirty="0" smtClean="0"/>
            </a:br>
            <a:r>
              <a:rPr lang="en-GB" sz="4800" dirty="0" smtClean="0"/>
              <a:t>Establish </a:t>
            </a:r>
            <a:r>
              <a:rPr lang="en-GB" sz="4800" dirty="0"/>
              <a:t>S2S Trust with Azure </a:t>
            </a:r>
            <a:r>
              <a:rPr lang="en-GB" sz="4800" dirty="0" smtClean="0"/>
              <a:t>ACS</a:t>
            </a:r>
            <a:endParaRPr lang="en-GB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649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1 - Create Certificat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56723" y="0"/>
            <a:ext cx="8173776" cy="6351136"/>
          </a:xfrm>
        </p:spPr>
      </p:pic>
    </p:spTree>
    <p:extLst>
      <p:ext uri="{BB962C8B-B14F-4D97-AF65-F5344CB8AC3E}">
        <p14:creationId xmlns:p14="http://schemas.microsoft.com/office/powerpoint/2010/main" val="370815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7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Hybrid?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Office 365 + SharePoint 2013 = Hybrid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Securely integrate </a:t>
            </a:r>
            <a:r>
              <a:rPr lang="en-GB" sz="2800" b="1" dirty="0" smtClean="0"/>
              <a:t>SharePoint Online</a:t>
            </a:r>
            <a:r>
              <a:rPr lang="en-GB" sz="2800" dirty="0" smtClean="0"/>
              <a:t> with </a:t>
            </a:r>
            <a:r>
              <a:rPr lang="en-GB" sz="2800" b="1" dirty="0"/>
              <a:t>S</a:t>
            </a:r>
            <a:r>
              <a:rPr lang="en-GB" sz="2800" b="1" dirty="0" smtClean="0"/>
              <a:t>harePoint On-Premises</a:t>
            </a:r>
            <a:endParaRPr lang="en-GB" sz="2800" b="1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Facilitates gradual migration from </a:t>
            </a:r>
            <a:r>
              <a:rPr lang="en-GB" sz="2800" b="1" dirty="0" smtClean="0"/>
              <a:t>On-Premises</a:t>
            </a:r>
            <a:r>
              <a:rPr lang="en-GB" sz="2800" dirty="0" smtClean="0"/>
              <a:t> to </a:t>
            </a:r>
            <a:r>
              <a:rPr lang="en-GB" sz="2800" b="1" dirty="0" smtClean="0"/>
              <a:t>Office 365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Addresses key workloads</a:t>
            </a:r>
            <a:r>
              <a:rPr lang="en-GB" dirty="0"/>
              <a:t> </a:t>
            </a:r>
            <a:r>
              <a:rPr lang="en-GB" dirty="0" smtClean="0"/>
              <a:t>– </a:t>
            </a:r>
            <a:r>
              <a:rPr lang="en-GB" sz="2800" b="1" i="1" dirty="0" smtClean="0"/>
              <a:t>Search</a:t>
            </a:r>
            <a:r>
              <a:rPr lang="en-GB" sz="2800" i="1" dirty="0" smtClean="0"/>
              <a:t>, </a:t>
            </a:r>
            <a:r>
              <a:rPr lang="en-GB" sz="2800" b="1" i="1" dirty="0" smtClean="0"/>
              <a:t>BCS</a:t>
            </a:r>
            <a:r>
              <a:rPr lang="en-GB" sz="2800" i="1" dirty="0" smtClean="0"/>
              <a:t> and </a:t>
            </a:r>
            <a:r>
              <a:rPr lang="en-GB" sz="2800" b="1" i="1" dirty="0" smtClean="0"/>
              <a:t>Social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b="1" i="1" dirty="0"/>
          </a:p>
          <a:p>
            <a:pPr lvl="1">
              <a:buFont typeface="Arial" panose="020B0604020202020204" pitchFamily="34" charset="0"/>
              <a:buChar char="•"/>
            </a:pPr>
            <a:endParaRPr lang="en-GB" sz="2800" b="1" i="1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b="1" i="1" dirty="0"/>
          </a:p>
          <a:p>
            <a:pPr lvl="1">
              <a:buFont typeface="Arial" panose="020B0604020202020204" pitchFamily="34" charset="0"/>
              <a:buChar char="•"/>
            </a:pPr>
            <a:endParaRPr lang="en-GB" sz="2800" b="1" i="1" dirty="0" smtClean="0"/>
          </a:p>
          <a:p>
            <a:pPr marL="4572" lvl="1" indent="0">
              <a:buNone/>
            </a:pPr>
            <a:endParaRPr lang="en-GB" sz="2800" b="1" i="1" dirty="0" smtClean="0"/>
          </a:p>
          <a:p>
            <a:pPr marL="4572" lvl="1" indent="0" algn="ctr">
              <a:buNone/>
            </a:pPr>
            <a:r>
              <a:rPr lang="en-GB" sz="2000" dirty="0" smtClean="0"/>
              <a:t>*This session will focus on configuring the infrastructure to support Hybrid, Part 2 will take a closer look at SharePoint specific configuration and advanced scenarios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841" y="3970099"/>
            <a:ext cx="4711353" cy="159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0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2 - Update STS Cert and Register with O36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56723" y="0"/>
            <a:ext cx="8173775" cy="6351135"/>
          </a:xfrm>
        </p:spPr>
      </p:pic>
    </p:spTree>
    <p:extLst>
      <p:ext uri="{BB962C8B-B14F-4D97-AF65-F5344CB8AC3E}">
        <p14:creationId xmlns:p14="http://schemas.microsoft.com/office/powerpoint/2010/main" val="407822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3 - Setup ACS Trus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51407" y="0"/>
            <a:ext cx="8184408" cy="6359398"/>
          </a:xfrm>
        </p:spPr>
      </p:pic>
    </p:spTree>
    <p:extLst>
      <p:ext uri="{BB962C8B-B14F-4D97-AF65-F5344CB8AC3E}">
        <p14:creationId xmlns:p14="http://schemas.microsoft.com/office/powerpoint/2010/main" val="341053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 dirty="0" smtClean="0"/>
              <a:t>Base Configuration for Hybrid</a:t>
            </a:r>
            <a:endParaRPr lang="en-GB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Summary</a:t>
            </a:r>
            <a:endParaRPr lang="en-GB" sz="3200" b="1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Added a custom domain to </a:t>
            </a:r>
            <a:r>
              <a:rPr lang="en-GB" sz="2800" b="1" dirty="0" smtClean="0"/>
              <a:t>Office 365 </a:t>
            </a:r>
            <a:r>
              <a:rPr lang="en-GB" sz="2800" dirty="0" smtClean="0"/>
              <a:t>(brendg.co.uk)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Tidied up </a:t>
            </a:r>
            <a:r>
              <a:rPr lang="en-GB" sz="2800" b="1" dirty="0" smtClean="0"/>
              <a:t>AD</a:t>
            </a:r>
            <a:r>
              <a:rPr lang="en-GB" sz="2800" dirty="0" smtClean="0"/>
              <a:t> and activated </a:t>
            </a:r>
            <a:r>
              <a:rPr lang="en-GB" sz="2800" b="1" dirty="0" smtClean="0"/>
              <a:t>Directory Sync </a:t>
            </a:r>
            <a:r>
              <a:rPr lang="en-GB" sz="2800" dirty="0" smtClean="0"/>
              <a:t>in </a:t>
            </a:r>
            <a:r>
              <a:rPr lang="en-GB" sz="2800" b="1" dirty="0" smtClean="0"/>
              <a:t>Office 365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Setup </a:t>
            </a:r>
            <a:r>
              <a:rPr lang="en-GB" sz="2800" b="1" dirty="0" smtClean="0"/>
              <a:t>Azure AD Sync </a:t>
            </a:r>
            <a:r>
              <a:rPr lang="en-GB" sz="2800" dirty="0" smtClean="0"/>
              <a:t>to sync users from On-Premises </a:t>
            </a:r>
            <a:r>
              <a:rPr lang="en-GB" sz="2800" b="1" dirty="0" smtClean="0"/>
              <a:t>AD </a:t>
            </a:r>
            <a:r>
              <a:rPr lang="en-GB" sz="2800" dirty="0" smtClean="0"/>
              <a:t>to </a:t>
            </a:r>
            <a:r>
              <a:rPr lang="en-GB" sz="2800" b="1" dirty="0" smtClean="0"/>
              <a:t>Office 365 </a:t>
            </a:r>
            <a:r>
              <a:rPr lang="en-GB" sz="2800" dirty="0" smtClean="0"/>
              <a:t>(Azure AD)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Established </a:t>
            </a:r>
            <a:r>
              <a:rPr lang="en-GB" sz="2800" b="1" dirty="0" smtClean="0"/>
              <a:t>S2S </a:t>
            </a:r>
            <a:r>
              <a:rPr lang="en-GB" sz="2800" dirty="0" smtClean="0"/>
              <a:t>trust between </a:t>
            </a:r>
            <a:r>
              <a:rPr lang="en-GB" sz="2800" b="1" dirty="0" smtClean="0"/>
              <a:t>SharePoint 2013 </a:t>
            </a:r>
            <a:r>
              <a:rPr lang="en-GB" sz="2800" dirty="0" smtClean="0"/>
              <a:t>and </a:t>
            </a:r>
            <a:r>
              <a:rPr lang="en-GB" sz="2800" b="1" dirty="0" smtClean="0"/>
              <a:t>Office 365</a:t>
            </a:r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 algn="ctr">
              <a:buNone/>
            </a:pPr>
            <a:r>
              <a:rPr lang="en-GB" sz="2800" b="1" i="1" dirty="0" smtClean="0"/>
              <a:t>The next session will demonstrate Hybrid Search configuration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4504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2307265" y="2578002"/>
            <a:ext cx="5165757" cy="1207189"/>
          </a:xfrm>
        </p:spPr>
        <p:txBody>
          <a:bodyPr/>
          <a:lstStyle/>
          <a:p>
            <a:r>
              <a:rPr lang="en-GB" dirty="0" smtClean="0"/>
              <a:t>Questions</a:t>
            </a:r>
            <a:endParaRPr lang="en-GB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656" y="1923440"/>
            <a:ext cx="2535057" cy="251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10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7961244" y="1080252"/>
            <a:ext cx="1411281" cy="117539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174633" y="5738748"/>
            <a:ext cx="2213796" cy="6947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055617" y="2426615"/>
            <a:ext cx="3008906" cy="7375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93964" y="450709"/>
            <a:ext cx="10515600" cy="1169789"/>
          </a:xfrm>
        </p:spPr>
        <p:txBody>
          <a:bodyPr/>
          <a:lstStyle/>
          <a:p>
            <a:r>
              <a:rPr lang="en-GB" dirty="0" smtClean="0"/>
              <a:t>Thank You to Our Sponsors!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979714" y="2850105"/>
            <a:ext cx="1469572" cy="685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3076" name="Picture 4" descr="Application Perform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2926077"/>
            <a:ext cx="1190625" cy="54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ve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865" y="1582771"/>
            <a:ext cx="3579112" cy="67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apgemin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442" y="2460404"/>
            <a:ext cx="2508701" cy="60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loud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63" y="3829049"/>
            <a:ext cx="1584919" cy="63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ombined Knowled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932" y="2518244"/>
            <a:ext cx="238125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rims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803" y="3489551"/>
            <a:ext cx="3164134" cy="683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EasySharePoin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836" y="4752358"/>
            <a:ext cx="3873389" cy="61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iGrou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523" y="361043"/>
            <a:ext cx="1534659" cy="153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Intelligent Decisioning Lt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1879" y="4547507"/>
            <a:ext cx="1467303" cy="1467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K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145" y="4800599"/>
            <a:ext cx="2041615" cy="98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KWizCo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67" y="4933949"/>
            <a:ext cx="1878376" cy="69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Lightning Tool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5625193"/>
            <a:ext cx="238125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Metalogix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003" y="5808436"/>
            <a:ext cx="2007961" cy="56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MetaVis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764" y="6107546"/>
            <a:ext cx="2009480" cy="5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 descr="Nigel Frank International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614" y="175505"/>
            <a:ext cx="1624911" cy="80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Red Plane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562" y="3840559"/>
            <a:ext cx="1679165" cy="75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Picture 36" descr="Acceleratio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4257" y="3331273"/>
            <a:ext cx="1715020" cy="90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0" name="Picture 38" descr="RENCORE AB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67" y="1071128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xioWorks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5" y="1728520"/>
            <a:ext cx="1967354" cy="69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ryptzon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962" y="3731370"/>
            <a:ext cx="2726413" cy="65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earson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461" y="2458169"/>
            <a:ext cx="1798612" cy="53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Example: </a:t>
            </a:r>
            <a:r>
              <a:rPr lang="en-GB" dirty="0" smtClean="0"/>
              <a:t>Hybrid Search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Imagine a Scenario…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Your company are using </a:t>
            </a:r>
            <a:r>
              <a:rPr lang="en-GB" sz="2800" b="1" dirty="0" smtClean="0"/>
              <a:t>SharePoint On-Premises </a:t>
            </a:r>
            <a:r>
              <a:rPr lang="en-GB" sz="2800" dirty="0" smtClean="0"/>
              <a:t>and </a:t>
            </a:r>
            <a:r>
              <a:rPr lang="en-GB" sz="2800" b="1" dirty="0" smtClean="0"/>
              <a:t>Office 365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User content is currently stored in both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Does this mean that your users have to </a:t>
            </a:r>
            <a:r>
              <a:rPr lang="en-GB" sz="2800" u="sng" dirty="0" smtClean="0"/>
              <a:t>search both </a:t>
            </a:r>
            <a:r>
              <a:rPr lang="en-GB" sz="2800" dirty="0" smtClean="0"/>
              <a:t>to find content???</a:t>
            </a: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351" y="3991148"/>
            <a:ext cx="2644519" cy="258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04" y="4278685"/>
            <a:ext cx="3064991" cy="149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1826" y="4278685"/>
            <a:ext cx="3108695" cy="1372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C:\Users\brendg\Desktop\prev_AppLockup_rgb_ShrPt_8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333" y="5777865"/>
            <a:ext cx="1615131" cy="612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0487" y="5785998"/>
            <a:ext cx="971371" cy="60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85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Example: </a:t>
            </a:r>
            <a:r>
              <a:rPr lang="en-GB" dirty="0"/>
              <a:t>Hybrid 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Certainly Not!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Hybrid Search provides the ability for </a:t>
            </a:r>
            <a:r>
              <a:rPr lang="en-GB" sz="2800" b="1" dirty="0" smtClean="0"/>
              <a:t>Office 365 </a:t>
            </a:r>
            <a:r>
              <a:rPr lang="en-GB" sz="2800" dirty="0" smtClean="0"/>
              <a:t>content to be surfaced in Search results within an </a:t>
            </a:r>
            <a:r>
              <a:rPr lang="en-GB" sz="2800" b="1" dirty="0" smtClean="0"/>
              <a:t>On-Premises</a:t>
            </a:r>
            <a:r>
              <a:rPr lang="en-GB" sz="2800" dirty="0" smtClean="0"/>
              <a:t> farm and vice versa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End users can perform a single Search query to find content!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3 options </a:t>
            </a:r>
            <a:r>
              <a:rPr lang="en-GB" sz="2800" dirty="0" smtClean="0"/>
              <a:t>are available </a:t>
            </a:r>
            <a:r>
              <a:rPr lang="en-GB" sz="2800" dirty="0"/>
              <a:t>for configuring Hybrid </a:t>
            </a:r>
            <a:r>
              <a:rPr lang="en-GB" sz="2800" dirty="0" smtClean="0"/>
              <a:t>search – </a:t>
            </a:r>
            <a:r>
              <a:rPr lang="en-GB" sz="2800" i="1" dirty="0" smtClean="0"/>
              <a:t>Outbound, Inbound and Two-Way</a:t>
            </a: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140" name="Picture 1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946" y="4464908"/>
            <a:ext cx="2537049" cy="2112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724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Hybrid Topologies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This session will focus on the </a:t>
            </a:r>
            <a:r>
              <a:rPr lang="en-GB" sz="2800" b="1" dirty="0" smtClean="0"/>
              <a:t>One-Way Outbound </a:t>
            </a:r>
            <a:r>
              <a:rPr lang="en-GB" sz="2800" dirty="0" smtClean="0"/>
              <a:t>topology</a:t>
            </a: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Easiest of the three options to configure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Start with the One-Way Outbound topology first before embarking on more complex Hybrid topologies</a:t>
            </a:r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5648" y="3976684"/>
            <a:ext cx="3851290" cy="2517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617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Hybrid Topologies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Example: </a:t>
            </a:r>
            <a:r>
              <a:rPr lang="en-GB" sz="3200" dirty="0" smtClean="0"/>
              <a:t>One-Way Outbound Topology</a:t>
            </a: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807" y="2633909"/>
            <a:ext cx="3905895" cy="3831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141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How does Authorization Work?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There are three different identity scenarios for </a:t>
            </a:r>
            <a:r>
              <a:rPr lang="en-GB" sz="2800" b="1" dirty="0" smtClean="0"/>
              <a:t>Office 365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Hybrid requires the ability to map an </a:t>
            </a:r>
            <a:r>
              <a:rPr lang="en-GB" sz="2800" b="1" dirty="0" smtClean="0"/>
              <a:t>On-Premise</a:t>
            </a:r>
            <a:r>
              <a:rPr lang="en-GB" sz="2800" dirty="0" smtClean="0"/>
              <a:t> user to a </a:t>
            </a:r>
            <a:r>
              <a:rPr lang="en-GB" sz="2800" b="1" dirty="0" smtClean="0"/>
              <a:t>Cloud Identity </a:t>
            </a:r>
            <a:r>
              <a:rPr lang="en-GB" sz="2800" dirty="0" smtClean="0"/>
              <a:t>– </a:t>
            </a:r>
            <a:r>
              <a:rPr lang="en-GB" sz="2800" i="1" dirty="0" smtClean="0"/>
              <a:t>Cloud Identity (only) isn’t an option for Hybrid</a:t>
            </a:r>
            <a:endParaRPr lang="en-GB" sz="2800" dirty="0" smtClean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380" y="3862950"/>
            <a:ext cx="5032972" cy="256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3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Custom 1">
      <a:dk1>
        <a:srgbClr val="FFFFFF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ustom 1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7664FC305E3643825ABD298C743871" ma:contentTypeVersion="1" ma:contentTypeDescription="Create a new document." ma:contentTypeScope="" ma:versionID="1844bfcdcd5132f56a1fcc26f7f2abde">
  <xsd:schema xmlns:xsd="http://www.w3.org/2001/XMLSchema" xmlns:xs="http://www.w3.org/2001/XMLSchema" xmlns:p="http://schemas.microsoft.com/office/2006/metadata/properties" xmlns:ns3="778f3992-4a80-48fb-a78f-c96e0615fe83" targetNamespace="http://schemas.microsoft.com/office/2006/metadata/properties" ma:root="true" ma:fieldsID="f4cd27d09dbe4a104bfd83b1902c75d6" ns3:_="">
    <xsd:import namespace="778f3992-4a80-48fb-a78f-c96e0615fe83"/>
    <xsd:element name="properties">
      <xsd:complexType>
        <xsd:sequence>
          <xsd:element name="documentManagement">
            <xsd:complexType>
              <xsd:all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f3992-4a80-48fb-a78f-c96e0615fe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261CF9-7A62-461C-BF11-150E2D00B44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577A1B-4B36-4F6F-94F4-D87C7C02A221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778f3992-4a80-48fb-a78f-c96e0615fe8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820FF95-E0D0-436C-8497-E8C4EE8EAB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8f3992-4a80-48fb-a78f-c96e0615fe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1835</TotalTime>
  <Words>1002</Words>
  <Application>Microsoft Office PowerPoint</Application>
  <PresentationFormat>Widescreen</PresentationFormat>
  <Paragraphs>282</Paragraphs>
  <Slides>44</Slides>
  <Notes>9</Notes>
  <HiddenSlides>0</HiddenSlides>
  <MMClips>9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Arial</vt:lpstr>
      <vt:lpstr>Calibri</vt:lpstr>
      <vt:lpstr>Calibri Light</vt:lpstr>
      <vt:lpstr>Courier New</vt:lpstr>
      <vt:lpstr>Gill Sans MT</vt:lpstr>
      <vt:lpstr>Wingdings</vt:lpstr>
      <vt:lpstr>Metropolitan</vt:lpstr>
      <vt:lpstr>Office Theme</vt:lpstr>
      <vt:lpstr>Configuring SharePoint 2013 and Office 365 Hybrid – Part 1</vt:lpstr>
      <vt:lpstr>Me.About()</vt:lpstr>
      <vt:lpstr>Agenda</vt:lpstr>
      <vt:lpstr>What is Hybrid?</vt:lpstr>
      <vt:lpstr>Example: Hybrid Search</vt:lpstr>
      <vt:lpstr>Example: Hybrid Search</vt:lpstr>
      <vt:lpstr>Hybrid Topologies</vt:lpstr>
      <vt:lpstr>Hybrid Topologies</vt:lpstr>
      <vt:lpstr>Identity Considerations</vt:lpstr>
      <vt:lpstr>Identity Considerations</vt:lpstr>
      <vt:lpstr>Identity Considerations</vt:lpstr>
      <vt:lpstr>On-Premises Service Applications</vt:lpstr>
      <vt:lpstr>Deployment Steps</vt:lpstr>
      <vt:lpstr>Deployment Steps</vt:lpstr>
      <vt:lpstr>Deployment Steps</vt:lpstr>
      <vt:lpstr>Deployment Steps</vt:lpstr>
      <vt:lpstr>Deployment Steps</vt:lpstr>
      <vt:lpstr>Deployment Steps</vt:lpstr>
      <vt:lpstr>Deployment Steps</vt:lpstr>
      <vt:lpstr>Deployment Steps</vt:lpstr>
      <vt:lpstr>Demo 1:  Infrastructure Pre-Requisites</vt:lpstr>
      <vt:lpstr>PowerPoint Presentation</vt:lpstr>
      <vt:lpstr>PowerPoint Presentation</vt:lpstr>
      <vt:lpstr>PowerPoint Presentation</vt:lpstr>
      <vt:lpstr>PowerPoint Presentation</vt:lpstr>
      <vt:lpstr>Deployment Steps</vt:lpstr>
      <vt:lpstr>Demo 2:  Setting up AAD Sync</vt:lpstr>
      <vt:lpstr>PowerPoint Presentation</vt:lpstr>
      <vt:lpstr>PowerPoint Presentation</vt:lpstr>
      <vt:lpstr>Deployment Steps</vt:lpstr>
      <vt:lpstr>Deployment Steps</vt:lpstr>
      <vt:lpstr>Deployment Steps</vt:lpstr>
      <vt:lpstr>Deployment Steps</vt:lpstr>
      <vt:lpstr>Deployment Steps</vt:lpstr>
      <vt:lpstr>Deployment Steps</vt:lpstr>
      <vt:lpstr>Deployment Steps</vt:lpstr>
      <vt:lpstr>Deployment Steps</vt:lpstr>
      <vt:lpstr>Demo 3:  Establish S2S Trust with Azure ACS</vt:lpstr>
      <vt:lpstr>PowerPoint Presentation</vt:lpstr>
      <vt:lpstr>PowerPoint Presentation</vt:lpstr>
      <vt:lpstr>PowerPoint Presentation</vt:lpstr>
      <vt:lpstr>Base Configuration for Hybrid</vt:lpstr>
      <vt:lpstr>Questions</vt:lpstr>
      <vt:lpstr>Thank You to Our Sponsors!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Hybrid Search with SharePoint 2013 Server and Office 365</dc:title>
  <dc:creator>Brendan Griffin</dc:creator>
  <cp:lastModifiedBy>Brendan Griffin</cp:lastModifiedBy>
  <cp:revision>120</cp:revision>
  <dcterms:created xsi:type="dcterms:W3CDTF">2014-10-21T14:39:58Z</dcterms:created>
  <dcterms:modified xsi:type="dcterms:W3CDTF">2014-11-29T10:07:29Z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MyDocuments">
    <vt:bool>true</vt:bool>
  </property>
  <property fmtid="{D5CDD505-2E9C-101B-9397-08002B2CF9AE}" pid="3" name="ContentTypeId">
    <vt:lpwstr>0x0101005E7664FC305E3643825ABD298C743871</vt:lpwstr>
  </property>
</Properties>
</file>