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media/image14.jpg" ContentType="image/png"/>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29"/>
  </p:notesMasterIdLst>
  <p:sldIdLst>
    <p:sldId id="276" r:id="rId2"/>
    <p:sldId id="269" r:id="rId3"/>
    <p:sldId id="272" r:id="rId4"/>
    <p:sldId id="275" r:id="rId5"/>
    <p:sldId id="277" r:id="rId6"/>
    <p:sldId id="278" r:id="rId7"/>
    <p:sldId id="273" r:id="rId8"/>
    <p:sldId id="279" r:id="rId9"/>
    <p:sldId id="280" r:id="rId10"/>
    <p:sldId id="291" r:id="rId11"/>
    <p:sldId id="281" r:id="rId12"/>
    <p:sldId id="282" r:id="rId13"/>
    <p:sldId id="292" r:id="rId14"/>
    <p:sldId id="283" r:id="rId15"/>
    <p:sldId id="284" r:id="rId16"/>
    <p:sldId id="285" r:id="rId17"/>
    <p:sldId id="293" r:id="rId18"/>
    <p:sldId id="286" r:id="rId19"/>
    <p:sldId id="287" r:id="rId20"/>
    <p:sldId id="288" r:id="rId21"/>
    <p:sldId id="289" r:id="rId22"/>
    <p:sldId id="290" r:id="rId23"/>
    <p:sldId id="294" r:id="rId24"/>
    <p:sldId id="295" r:id="rId25"/>
    <p:sldId id="296" r:id="rId26"/>
    <p:sldId id="297" r:id="rId27"/>
    <p:sldId id="298" r:id="rId28"/>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FBF6F"/>
    <a:srgbClr val="9FC783"/>
    <a:srgbClr val="B3D39D"/>
    <a:srgbClr val="BED9AB"/>
    <a:srgbClr val="E27A7A"/>
    <a:srgbClr val="E7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309" autoAdjust="0"/>
    <p:restoredTop sz="55236" autoAdjust="0"/>
  </p:normalViewPr>
  <p:slideViewPr>
    <p:cSldViewPr snapToGrid="0">
      <p:cViewPr varScale="1">
        <p:scale>
          <a:sx n="64" d="100"/>
          <a:sy n="64" d="100"/>
        </p:scale>
        <p:origin x="27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E47C05-9330-44EF-AED1-C28533F8E848}" type="datetimeFigureOut">
              <a:rPr lang="en-US" smtClean="0"/>
              <a:t>7/9/2013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C9244C-4A41-4FC8-B8ED-027DA383C8A8}" type="slidenum">
              <a:rPr lang="en-US" smtClean="0"/>
              <a:t>‹#›</a:t>
            </a:fld>
            <a:endParaRPr lang="en-US"/>
          </a:p>
        </p:txBody>
      </p:sp>
    </p:spTree>
    <p:extLst>
      <p:ext uri="{BB962C8B-B14F-4D97-AF65-F5344CB8AC3E}">
        <p14:creationId xmlns:p14="http://schemas.microsoft.com/office/powerpoint/2010/main" val="2003697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msdn.microsoft.com/es-ve/library/ms188038.aspx"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msdn.microsoft.com/en-us/library/ms190806.aspx"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msdn.microsoft.com/en-us/library/ms187019.aspx"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msdn.microsoft.com/en-us/library/aa965226.aspx"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www.microsoft.com/downloads/en/details.aspx?familyid=5cfc9b74-97aa-4510-b4b9-b2dc98c8ed8b&amp;displaylang=en" TargetMode="External"/><Relationship Id="rId5" Type="http://schemas.openxmlformats.org/officeDocument/2006/relationships/hyperlink" Target="http://en.wikipedia.org/wiki/Page_table" TargetMode="External"/><Relationship Id="rId4" Type="http://schemas.openxmlformats.org/officeDocument/2006/relationships/hyperlink" Target="http://msdn.microsoft.com/en-us/library/aa364218(v=vs.85).aspx"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msdn.microsoft.com/en-us/library/aa965226.aspx"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www.microsoft.com/downloads/en/details.aspx?familyid=5cfc9b74-97aa-4510-b4b9-b2dc98c8ed8b&amp;displaylang=en" TargetMode="External"/><Relationship Id="rId5" Type="http://schemas.openxmlformats.org/officeDocument/2006/relationships/hyperlink" Target="http://en.wikipedia.org/wiki/Page_table" TargetMode="External"/><Relationship Id="rId4" Type="http://schemas.openxmlformats.org/officeDocument/2006/relationships/hyperlink" Target="http://msdn.microsoft.com/en-us/library/aa364218(v=vs.85).aspx" TargetMode="Externa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technet.microsoft.com/en-us/library/cc966500.aspx"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www.microsoft.com/downloads/details.aspx?familyid=9a8b005b-84e4-4f24-8d65-cb53442d9e19&amp;displaylang=en"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1</a:t>
            </a:fld>
            <a:endParaRPr lang="en-US"/>
          </a:p>
        </p:txBody>
      </p:sp>
    </p:spTree>
    <p:extLst>
      <p:ext uri="{BB962C8B-B14F-4D97-AF65-F5344CB8AC3E}">
        <p14:creationId xmlns:p14="http://schemas.microsoft.com/office/powerpoint/2010/main" val="878776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smtClean="0">
                <a:effectLst/>
              </a:rPr>
              <a:t>Opción AUTO_UPDATE_STATISTICS Cuando está activada la opción automática de actualización de estadísticas, AUTO_UPDATE_STATISTICS, el optimizador de consultas determina cuándo las estadísticas pueden estar desfasadas y las actualiza cuando son usadas por una consulta. Las estadísticas se vuelven desusadas después de que operaciones de inserción, actualización, eliminación o combinación cambien la distribución de los datos en la tabla o la vista indizada. El optimizador de consultas determina cuándo han podido quedar obsoletas las estadísticas contando el número de modificaciones de datos desde la actualización más reciente de las estadísticas, comparando el número de modificaciones con respecto a un umbral. El umbral se basa en el número de filas de la tabla o la vista indizada. </a:t>
            </a:r>
          </a:p>
          <a:p>
            <a:r>
              <a:rPr lang="es-ES" dirty="0" smtClean="0">
                <a:effectLst/>
              </a:rPr>
              <a:t>El optimizador de consultas comprueba que hay estadísticas obsoletas antes de compilar una consulta y antes de ejecutar un plan de consulta almacenado en la memoria caché. Antes de compilar una consulta, el optimizador de consultas utiliza las columnas, tablas y vistas indizadas en el predicado de consulta, para determinar qué estadísticas podrían estar obsoletas. Antes de ejecutar un plan de consulta almacenado en la memoria caché, Motor de base de datos comprueba que el plan de consulta hace referencia a las estadísticas actualizadas. </a:t>
            </a:r>
          </a:p>
          <a:p>
            <a:r>
              <a:rPr lang="es-ES" dirty="0" smtClean="0">
                <a:effectLst/>
              </a:rPr>
              <a:t>La opción AUTO_UPDATE_STATISTICS se aplica a los objetos de estadísticas creados para los índices, columnas únicas de predicados de consulta y las estadísticas creadas con la instrucción </a:t>
            </a:r>
            <a:r>
              <a:rPr lang="es-ES" dirty="0" smtClean="0">
                <a:effectLst/>
                <a:hlinkClick r:id="rId3"/>
              </a:rPr>
              <a:t>CREATE STATISTICS</a:t>
            </a:r>
            <a:r>
              <a:rPr lang="es-ES" dirty="0" smtClean="0">
                <a:effectLst/>
              </a:rPr>
              <a:t>. Esta opción también se aplica a las estadísticas filtradas. </a:t>
            </a:r>
          </a:p>
          <a:p>
            <a:endParaRPr lang="es-ES" dirty="0" smtClean="0">
              <a:effectLst/>
            </a:endParaRPr>
          </a:p>
          <a:p>
            <a:r>
              <a:rPr lang="es-ES" dirty="0" smtClean="0">
                <a:effectLst/>
              </a:rPr>
              <a:t>AUTO_UPDATE_STATISTICS_ASYNC La opción de actualización asincrónica de estadísticas AUTO_UPDATE_STATISTICS_ASYNC determina si el optimizador de consultas utiliza actualizaciones sincrónicas o asincrónicas de las estadísticas. De forma predeterminada, la opción de actualización asincrónica de las estadísticas está desactivada y el optimizador de consultas actualiza las estadísticas sincrónicamente. La opción AUTO_UPDATE_STATISTICS_ASYNC se aplica a los objetos de estadísticas creados para índices y columnas únicas de los predicados de consulta, así como a las estadísticas creadas con la instrucción </a:t>
            </a:r>
            <a:r>
              <a:rPr lang="es-ES" dirty="0" smtClean="0">
                <a:effectLst/>
                <a:hlinkClick r:id="rId3"/>
              </a:rPr>
              <a:t>CREATE STATISTICS</a:t>
            </a:r>
            <a:r>
              <a:rPr lang="es-ES" dirty="0" smtClean="0">
                <a:effectLst/>
              </a:rPr>
              <a:t>. </a:t>
            </a:r>
          </a:p>
          <a:p>
            <a:r>
              <a:rPr lang="es-ES" dirty="0" smtClean="0">
                <a:effectLst/>
              </a:rPr>
              <a:t>Las actualizaciones de las estadísticas pueden ser sincrónicas (el valor predeterminado) o asincrónicas. Con actualizaciones sincrónicas de las estadísticas, las consultas siempre se compilan y ejecutan con estadísticas actualizadas; cuando las estadísticas están desusadas, el optimizador de consultas espera a que las estadísticas estén actualizadas antes de compilar y ejecutar la consulta. Con actualizaciones asincrónicas de las estadísticas, las consultas se compilan con las estadísticas existentes incluso aunque estén anticuadas; el optimizador de consultas podría elegir un plan de consulta poco óptimo si las estadísticas están desusadas cuando se compila la consulta. Las consultas que se compilan cuando las actualizaciones asincrónicas han finalizado se beneficiarán del uso de estadísticas actualizadas. </a:t>
            </a:r>
          </a:p>
          <a:p>
            <a:r>
              <a:rPr lang="es-ES" dirty="0" smtClean="0">
                <a:effectLst/>
              </a:rPr>
              <a:t>Considere la posibilidad de usar las estadísticas sincrónicas al realizar las operaciones que cambian la distribución de los datos, como truncar una tabla o realizar una actualización masiva de un gran porcentaje de las filas. Si no actualiza las estadísticas después de finalizar la operación, el uso de estadísticas sincrónicas garantizará que las estadísticas estén actualizadas antes de ejecutar las consultas en los datos cambiados. </a:t>
            </a:r>
          </a:p>
          <a:p>
            <a:r>
              <a:rPr lang="es-ES" dirty="0" smtClean="0">
                <a:effectLst/>
              </a:rPr>
              <a:t>Considere el uso de estadísticas asincrónicas para lograr tiempos de respuesta a la consulta más predecibles en los escenarios siguientes: </a:t>
            </a:r>
          </a:p>
          <a:p>
            <a:r>
              <a:rPr lang="es-ES" dirty="0" smtClean="0">
                <a:effectLst/>
              </a:rPr>
              <a:t>Su aplicación ejecuta frecuentemente la misma consulta, consultas similares o los planes de consulta almacenados en memoria caché similares. Sus tiempos de respuesta a la consulta podrían ser más predecibles con actualizaciones asincrónicas de las estadísticas que con actualizaciones sincrónicas, porque el optimizador de consultas puede ejecutar las consultas de entrada sin esperar a que las estadísticas se actualicen. Esto evita que se retrasen algunas consultas, pero no otras. </a:t>
            </a:r>
          </a:p>
          <a:p>
            <a:r>
              <a:rPr lang="es-ES" dirty="0" smtClean="0">
                <a:effectLst/>
              </a:rPr>
              <a:t>Su aplicación ha experimentado tiempos de espera de solicitud de cliente causados por una o varias consultas que aguardaban la actualización de estadísticas. En algunos casos, la espera por las estadísticas sincrónicas podría causar errores en aplicaciones con tiempos de espera agresivos. </a:t>
            </a:r>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15</a:t>
            </a:fld>
            <a:endParaRPr lang="en-US"/>
          </a:p>
        </p:txBody>
      </p:sp>
    </p:spTree>
    <p:extLst>
      <p:ext uri="{BB962C8B-B14F-4D97-AF65-F5344CB8AC3E}">
        <p14:creationId xmlns:p14="http://schemas.microsoft.com/office/powerpoint/2010/main" val="3125088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smtClean="0">
                <a:effectLst/>
              </a:rPr>
              <a:t>Opción AUTO_CREATE_STATISTICS Cuando está activada la opción automática de creación de estadísticas, AUTO_CREATE_STATISTICS, el optimizador de consultas crea las estadísticas en columnas individuales en el predicado de consulta, según sea necesario, para mejorar las estimaciones de </a:t>
            </a:r>
            <a:r>
              <a:rPr lang="es-ES" dirty="0" err="1" smtClean="0">
                <a:effectLst/>
              </a:rPr>
              <a:t>cardinalidad</a:t>
            </a:r>
            <a:r>
              <a:rPr lang="es-ES" dirty="0" smtClean="0">
                <a:effectLst/>
              </a:rPr>
              <a:t> para el plan de consulta. Estas estadísticas de columna única se crean en las columnas que aún no tienen un histograma en un objeto de estadísticas existente. La opción AUTO_CREATE_STATISTICS no determina si las estadísticas se crean para los índices. Esta opción tampoco genera estadísticas filtradas. Se aplica estrictamente a estadísticas de columna única para la tabla completa. </a:t>
            </a:r>
          </a:p>
          <a:p>
            <a:r>
              <a:rPr lang="es-ES" dirty="0" smtClean="0">
                <a:effectLst/>
              </a:rPr>
              <a:t>Cuando el optimizador de consultas crea las estadísticas como resultado de usar la opción AUTO_CREATE_STATISTICS, el nombre de las estadísticas comienza con _WA. Puede utilizar la consulta siguiente para determinar si el optimizador de consultas ha creado estadísticas para una columna de predicado de consulta. </a:t>
            </a:r>
          </a:p>
          <a:p>
            <a:pPr rtl="0"/>
            <a:endParaRPr lang="es-ES" sz="1200" kern="1200" dirty="0" smtClean="0">
              <a:solidFill>
                <a:schemeClr val="tx1"/>
              </a:solidFill>
              <a:effectLst/>
              <a:latin typeface="+mn-lt"/>
              <a:ea typeface="+mn-ea"/>
              <a:cs typeface="+mn-cs"/>
            </a:endParaRPr>
          </a:p>
          <a:p>
            <a:pPr rtl="0"/>
            <a:r>
              <a:rPr lang="es-ES" sz="1200" kern="1200" dirty="0" smtClean="0">
                <a:solidFill>
                  <a:schemeClr val="tx1"/>
                </a:solidFill>
                <a:effectLst/>
                <a:latin typeface="+mn-lt"/>
                <a:ea typeface="+mn-ea"/>
                <a:cs typeface="+mn-cs"/>
              </a:rPr>
              <a:t>SELECT OBJECT_NAME(</a:t>
            </a:r>
            <a:r>
              <a:rPr lang="es-ES" sz="1200" kern="1200" dirty="0" err="1" smtClean="0">
                <a:solidFill>
                  <a:schemeClr val="tx1"/>
                </a:solidFill>
                <a:effectLst/>
                <a:latin typeface="+mn-lt"/>
                <a:ea typeface="+mn-ea"/>
                <a:cs typeface="+mn-cs"/>
              </a:rPr>
              <a:t>s.object_id</a:t>
            </a:r>
            <a:r>
              <a:rPr lang="es-ES" sz="1200" kern="1200" dirty="0" smtClean="0">
                <a:solidFill>
                  <a:schemeClr val="tx1"/>
                </a:solidFill>
                <a:effectLst/>
                <a:latin typeface="+mn-lt"/>
                <a:ea typeface="+mn-ea"/>
                <a:cs typeface="+mn-cs"/>
              </a:rPr>
              <a:t>) AS </a:t>
            </a:r>
            <a:r>
              <a:rPr lang="es-ES" sz="1200" kern="1200" dirty="0" err="1" smtClean="0">
                <a:solidFill>
                  <a:schemeClr val="tx1"/>
                </a:solidFill>
                <a:effectLst/>
                <a:latin typeface="+mn-lt"/>
                <a:ea typeface="+mn-ea"/>
                <a:cs typeface="+mn-cs"/>
              </a:rPr>
              <a:t>object_name</a:t>
            </a:r>
            <a:r>
              <a:rPr lang="es-ES" sz="1200" kern="1200" dirty="0" smtClean="0">
                <a:solidFill>
                  <a:schemeClr val="tx1"/>
                </a:solidFill>
                <a:effectLst/>
                <a:latin typeface="+mn-lt"/>
                <a:ea typeface="+mn-ea"/>
                <a:cs typeface="+mn-cs"/>
              </a:rPr>
              <a:t>, COL_NAME(</a:t>
            </a:r>
            <a:r>
              <a:rPr lang="es-ES" sz="1200" kern="1200" dirty="0" err="1" smtClean="0">
                <a:solidFill>
                  <a:schemeClr val="tx1"/>
                </a:solidFill>
                <a:effectLst/>
                <a:latin typeface="+mn-lt"/>
                <a:ea typeface="+mn-ea"/>
                <a:cs typeface="+mn-cs"/>
              </a:rPr>
              <a:t>sc.object_id</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sc.column_id</a:t>
            </a:r>
            <a:r>
              <a:rPr lang="es-ES" sz="1200" kern="1200" dirty="0" smtClean="0">
                <a:solidFill>
                  <a:schemeClr val="tx1"/>
                </a:solidFill>
                <a:effectLst/>
                <a:latin typeface="+mn-lt"/>
                <a:ea typeface="+mn-ea"/>
                <a:cs typeface="+mn-cs"/>
              </a:rPr>
              <a:t>) AS </a:t>
            </a:r>
            <a:r>
              <a:rPr lang="es-ES" sz="1200" kern="1200" dirty="0" err="1" smtClean="0">
                <a:solidFill>
                  <a:schemeClr val="tx1"/>
                </a:solidFill>
                <a:effectLst/>
                <a:latin typeface="+mn-lt"/>
                <a:ea typeface="+mn-ea"/>
                <a:cs typeface="+mn-cs"/>
              </a:rPr>
              <a:t>column_name</a:t>
            </a:r>
            <a:r>
              <a:rPr lang="es-ES" sz="1200" kern="1200" dirty="0" smtClean="0">
                <a:solidFill>
                  <a:schemeClr val="tx1"/>
                </a:solidFill>
                <a:effectLst/>
                <a:latin typeface="+mn-lt"/>
                <a:ea typeface="+mn-ea"/>
                <a:cs typeface="+mn-cs"/>
              </a:rPr>
              <a:t>, s.name AS </a:t>
            </a:r>
            <a:r>
              <a:rPr lang="es-ES" sz="1200" kern="1200" dirty="0" err="1" smtClean="0">
                <a:solidFill>
                  <a:schemeClr val="tx1"/>
                </a:solidFill>
                <a:effectLst/>
                <a:latin typeface="+mn-lt"/>
                <a:ea typeface="+mn-ea"/>
                <a:cs typeface="+mn-cs"/>
              </a:rPr>
              <a:t>statistics_name</a:t>
            </a:r>
            <a:r>
              <a:rPr lang="es-ES" sz="1200" kern="1200" dirty="0" smtClean="0">
                <a:solidFill>
                  <a:schemeClr val="tx1"/>
                </a:solidFill>
                <a:effectLst/>
                <a:latin typeface="+mn-lt"/>
                <a:ea typeface="+mn-ea"/>
                <a:cs typeface="+mn-cs"/>
              </a:rPr>
              <a:t> FROM </a:t>
            </a:r>
            <a:r>
              <a:rPr lang="es-ES" sz="1200" kern="1200" dirty="0" err="1" smtClean="0">
                <a:solidFill>
                  <a:schemeClr val="tx1"/>
                </a:solidFill>
                <a:effectLst/>
                <a:latin typeface="+mn-lt"/>
                <a:ea typeface="+mn-ea"/>
                <a:cs typeface="+mn-cs"/>
              </a:rPr>
              <a:t>sys.stats</a:t>
            </a:r>
            <a:r>
              <a:rPr lang="es-ES" sz="1200" kern="1200" dirty="0" smtClean="0">
                <a:solidFill>
                  <a:schemeClr val="tx1"/>
                </a:solidFill>
                <a:effectLst/>
                <a:latin typeface="+mn-lt"/>
                <a:ea typeface="+mn-ea"/>
                <a:cs typeface="+mn-cs"/>
              </a:rPr>
              <a:t> AS s JOIN </a:t>
            </a:r>
            <a:r>
              <a:rPr lang="es-ES" sz="1200" kern="1200" dirty="0" err="1" smtClean="0">
                <a:solidFill>
                  <a:schemeClr val="tx1"/>
                </a:solidFill>
                <a:effectLst/>
                <a:latin typeface="+mn-lt"/>
                <a:ea typeface="+mn-ea"/>
                <a:cs typeface="+mn-cs"/>
              </a:rPr>
              <a:t>sys.stats_columns</a:t>
            </a:r>
            <a:r>
              <a:rPr lang="es-ES" sz="1200" kern="1200" dirty="0" smtClean="0">
                <a:solidFill>
                  <a:schemeClr val="tx1"/>
                </a:solidFill>
                <a:effectLst/>
                <a:latin typeface="+mn-lt"/>
                <a:ea typeface="+mn-ea"/>
                <a:cs typeface="+mn-cs"/>
              </a:rPr>
              <a:t> AS </a:t>
            </a:r>
            <a:r>
              <a:rPr lang="es-ES" sz="1200" kern="1200" dirty="0" err="1" smtClean="0">
                <a:solidFill>
                  <a:schemeClr val="tx1"/>
                </a:solidFill>
                <a:effectLst/>
                <a:latin typeface="+mn-lt"/>
                <a:ea typeface="+mn-ea"/>
                <a:cs typeface="+mn-cs"/>
              </a:rPr>
              <a:t>sc</a:t>
            </a:r>
            <a:r>
              <a:rPr lang="es-ES" sz="1200" kern="1200" dirty="0" smtClean="0">
                <a:solidFill>
                  <a:schemeClr val="tx1"/>
                </a:solidFill>
                <a:effectLst/>
                <a:latin typeface="+mn-lt"/>
                <a:ea typeface="+mn-ea"/>
                <a:cs typeface="+mn-cs"/>
              </a:rPr>
              <a:t> ON </a:t>
            </a:r>
            <a:r>
              <a:rPr lang="es-ES" sz="1200" kern="1200" dirty="0" err="1" smtClean="0">
                <a:solidFill>
                  <a:schemeClr val="tx1"/>
                </a:solidFill>
                <a:effectLst/>
                <a:latin typeface="+mn-lt"/>
                <a:ea typeface="+mn-ea"/>
                <a:cs typeface="+mn-cs"/>
              </a:rPr>
              <a:t>s.stats_id</a:t>
            </a:r>
            <a:r>
              <a:rPr lang="es-ES" sz="1200" kern="1200" dirty="0" smtClean="0">
                <a:solidFill>
                  <a:schemeClr val="tx1"/>
                </a:solidFill>
                <a:effectLst/>
                <a:latin typeface="+mn-lt"/>
                <a:ea typeface="+mn-ea"/>
                <a:cs typeface="+mn-cs"/>
              </a:rPr>
              <a:t> = </a:t>
            </a:r>
            <a:r>
              <a:rPr lang="es-ES" sz="1200" kern="1200" dirty="0" err="1" smtClean="0">
                <a:solidFill>
                  <a:schemeClr val="tx1"/>
                </a:solidFill>
                <a:effectLst/>
                <a:latin typeface="+mn-lt"/>
                <a:ea typeface="+mn-ea"/>
                <a:cs typeface="+mn-cs"/>
              </a:rPr>
              <a:t>sc.stats_id</a:t>
            </a:r>
            <a:r>
              <a:rPr lang="es-ES" sz="1200" kern="1200" dirty="0" smtClean="0">
                <a:solidFill>
                  <a:schemeClr val="tx1"/>
                </a:solidFill>
                <a:effectLst/>
                <a:latin typeface="+mn-lt"/>
                <a:ea typeface="+mn-ea"/>
                <a:cs typeface="+mn-cs"/>
              </a:rPr>
              <a:t> AND </a:t>
            </a:r>
            <a:r>
              <a:rPr lang="es-ES" sz="1200" kern="1200" dirty="0" err="1" smtClean="0">
                <a:solidFill>
                  <a:schemeClr val="tx1"/>
                </a:solidFill>
                <a:effectLst/>
                <a:latin typeface="+mn-lt"/>
                <a:ea typeface="+mn-ea"/>
                <a:cs typeface="+mn-cs"/>
              </a:rPr>
              <a:t>s.object_id</a:t>
            </a:r>
            <a:r>
              <a:rPr lang="es-ES" sz="1200" kern="1200" dirty="0" smtClean="0">
                <a:solidFill>
                  <a:schemeClr val="tx1"/>
                </a:solidFill>
                <a:effectLst/>
                <a:latin typeface="+mn-lt"/>
                <a:ea typeface="+mn-ea"/>
                <a:cs typeface="+mn-cs"/>
              </a:rPr>
              <a:t> = </a:t>
            </a:r>
            <a:r>
              <a:rPr lang="es-ES" sz="1200" kern="1200" dirty="0" err="1" smtClean="0">
                <a:solidFill>
                  <a:schemeClr val="tx1"/>
                </a:solidFill>
                <a:effectLst/>
                <a:latin typeface="+mn-lt"/>
                <a:ea typeface="+mn-ea"/>
                <a:cs typeface="+mn-cs"/>
              </a:rPr>
              <a:t>sc.object_id</a:t>
            </a:r>
            <a:r>
              <a:rPr lang="es-ES" sz="1200" kern="1200" dirty="0" smtClean="0">
                <a:solidFill>
                  <a:schemeClr val="tx1"/>
                </a:solidFill>
                <a:effectLst/>
                <a:latin typeface="+mn-lt"/>
                <a:ea typeface="+mn-ea"/>
                <a:cs typeface="+mn-cs"/>
              </a:rPr>
              <a:t> WHERE s.name </a:t>
            </a:r>
            <a:r>
              <a:rPr lang="es-ES" sz="1200" kern="1200" dirty="0" err="1" smtClean="0">
                <a:solidFill>
                  <a:schemeClr val="tx1"/>
                </a:solidFill>
                <a:effectLst/>
                <a:latin typeface="+mn-lt"/>
                <a:ea typeface="+mn-ea"/>
                <a:cs typeface="+mn-cs"/>
              </a:rPr>
              <a:t>like</a:t>
            </a:r>
            <a:r>
              <a:rPr lang="es-ES" sz="1200" kern="1200" dirty="0" smtClean="0">
                <a:solidFill>
                  <a:schemeClr val="tx1"/>
                </a:solidFill>
                <a:effectLst/>
                <a:latin typeface="+mn-lt"/>
                <a:ea typeface="+mn-ea"/>
                <a:cs typeface="+mn-cs"/>
              </a:rPr>
              <a:t> '_WA%' ORDER BY s.name; </a:t>
            </a:r>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16</a:t>
            </a:fld>
            <a:endParaRPr lang="en-US"/>
          </a:p>
        </p:txBody>
      </p:sp>
    </p:spTree>
    <p:extLst>
      <p:ext uri="{BB962C8B-B14F-4D97-AF65-F5344CB8AC3E}">
        <p14:creationId xmlns:p14="http://schemas.microsoft.com/office/powerpoint/2010/main" val="23775334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17</a:t>
            </a:fld>
            <a:endParaRPr lang="en-US"/>
          </a:p>
        </p:txBody>
      </p:sp>
    </p:spTree>
    <p:extLst>
      <p:ext uri="{BB962C8B-B14F-4D97-AF65-F5344CB8AC3E}">
        <p14:creationId xmlns:p14="http://schemas.microsoft.com/office/powerpoint/2010/main" val="35616060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An index is an on-disk structure associated with a table or view that speeds retrieval of rows from the table or view. An index contains keys built from one or more columns in the table or view. These keys are stored in a structure (B-tree) that enables SQL Server to find the row or rows associated with the key values quickly and efficiently. </a:t>
            </a:r>
          </a:p>
          <a:p>
            <a:r>
              <a:rPr lang="en-US" dirty="0" smtClean="0">
                <a:effectLst/>
              </a:rPr>
              <a:t>A table or view can contain the following types of indexes: </a:t>
            </a:r>
          </a:p>
          <a:p>
            <a:r>
              <a:rPr lang="en-US" dirty="0" smtClean="0">
                <a:effectLst/>
              </a:rPr>
              <a:t>Clustered </a:t>
            </a:r>
          </a:p>
          <a:p>
            <a:pPr lvl="1"/>
            <a:r>
              <a:rPr lang="en-US" dirty="0" smtClean="0">
                <a:effectLst/>
              </a:rPr>
              <a:t>Clustered indexes sort and store the data rows in the table or view based on their key values. These are the columns included in the index definition. There can be only one clustered index per table, because the data rows themselves can be sorted in only one order. </a:t>
            </a:r>
          </a:p>
          <a:p>
            <a:pPr lvl="1"/>
            <a:r>
              <a:rPr lang="en-US" dirty="0" smtClean="0">
                <a:effectLst/>
              </a:rPr>
              <a:t>The only time the data rows in a table are stored in sorted order is when the table contains a clustered index. When a table has a clustered index, the table is called a clustered table. If a table has no clustered index, its data rows are stored in an unordered structure called a heap. </a:t>
            </a:r>
          </a:p>
          <a:p>
            <a:r>
              <a:rPr lang="en-US" dirty="0" err="1" smtClean="0">
                <a:effectLst/>
              </a:rPr>
              <a:t>Nonclustered</a:t>
            </a:r>
            <a:r>
              <a:rPr lang="en-US" dirty="0" smtClean="0">
                <a:effectLst/>
              </a:rPr>
              <a:t> </a:t>
            </a:r>
          </a:p>
          <a:p>
            <a:pPr lvl="1"/>
            <a:r>
              <a:rPr lang="en-US" dirty="0" err="1" smtClean="0">
                <a:effectLst/>
              </a:rPr>
              <a:t>Nonclustered</a:t>
            </a:r>
            <a:r>
              <a:rPr lang="en-US" dirty="0" smtClean="0">
                <a:effectLst/>
              </a:rPr>
              <a:t> indexes have a structure separate from the data rows. A </a:t>
            </a:r>
            <a:r>
              <a:rPr lang="en-US" dirty="0" err="1" smtClean="0">
                <a:effectLst/>
              </a:rPr>
              <a:t>nonclustered</a:t>
            </a:r>
            <a:r>
              <a:rPr lang="en-US" dirty="0" smtClean="0">
                <a:effectLst/>
              </a:rPr>
              <a:t> index contains the </a:t>
            </a:r>
            <a:r>
              <a:rPr lang="en-US" dirty="0" err="1" smtClean="0">
                <a:effectLst/>
              </a:rPr>
              <a:t>nonclustered</a:t>
            </a:r>
            <a:r>
              <a:rPr lang="en-US" dirty="0" smtClean="0">
                <a:effectLst/>
              </a:rPr>
              <a:t> index key values and each key value entry has a pointer to the data row that contains the key value. </a:t>
            </a:r>
          </a:p>
          <a:p>
            <a:pPr lvl="1"/>
            <a:r>
              <a:rPr lang="en-US" dirty="0" smtClean="0">
                <a:effectLst/>
              </a:rPr>
              <a:t>The pointer from an index row in a </a:t>
            </a:r>
            <a:r>
              <a:rPr lang="en-US" dirty="0" err="1" smtClean="0">
                <a:effectLst/>
              </a:rPr>
              <a:t>nonclustered</a:t>
            </a:r>
            <a:r>
              <a:rPr lang="en-US" dirty="0" smtClean="0">
                <a:effectLst/>
              </a:rPr>
              <a:t> index to a data row is called a row locator. The structure of the row locator depends on whether the data pages are stored in a heap or a clustered table. For a heap, a row locator is a pointer to the row. For a clustered table, the row locator is the clustered index key. </a:t>
            </a:r>
          </a:p>
          <a:p>
            <a:pPr lvl="1"/>
            <a:r>
              <a:rPr lang="en-US" dirty="0" smtClean="0">
                <a:effectLst/>
              </a:rPr>
              <a:t>You can add </a:t>
            </a:r>
            <a:r>
              <a:rPr lang="en-US" dirty="0" err="1" smtClean="0">
                <a:effectLst/>
              </a:rPr>
              <a:t>nonkey</a:t>
            </a:r>
            <a:r>
              <a:rPr lang="en-US" dirty="0" smtClean="0">
                <a:effectLst/>
              </a:rPr>
              <a:t> columns to the leaf level of the </a:t>
            </a:r>
            <a:r>
              <a:rPr lang="en-US" dirty="0" err="1" smtClean="0">
                <a:effectLst/>
              </a:rPr>
              <a:t>nonclustered</a:t>
            </a:r>
            <a:r>
              <a:rPr lang="en-US" dirty="0" smtClean="0">
                <a:effectLst/>
              </a:rPr>
              <a:t> index to by-pass existing index key limits, 900 bytes and 16 key columns, and execute fully covered, indexed, queries. For more information, see </a:t>
            </a:r>
            <a:r>
              <a:rPr lang="en-US" dirty="0" smtClean="0">
                <a:effectLst/>
                <a:hlinkClick r:id="rId3"/>
              </a:rPr>
              <a:t>Create Indexes with Included Columns</a:t>
            </a:r>
            <a:r>
              <a:rPr lang="en-US" dirty="0" smtClean="0">
                <a:effectLst/>
              </a:rPr>
              <a:t>.</a:t>
            </a:r>
          </a:p>
          <a:p>
            <a:r>
              <a:rPr lang="en-US" dirty="0" smtClean="0">
                <a:effectLst/>
              </a:rPr>
              <a:t>Both clustered and </a:t>
            </a:r>
            <a:r>
              <a:rPr lang="en-US" dirty="0" err="1" smtClean="0">
                <a:effectLst/>
              </a:rPr>
              <a:t>nonclustered</a:t>
            </a:r>
            <a:r>
              <a:rPr lang="en-US" dirty="0" smtClean="0">
                <a:effectLst/>
              </a:rPr>
              <a:t> indexes can be unique. This means no two rows can have the same value for the index key. Otherwise, the index is not unique and multiple rows can share the same key value. For more information, see </a:t>
            </a:r>
            <a:r>
              <a:rPr lang="en-US" dirty="0" smtClean="0">
                <a:effectLst/>
                <a:hlinkClick r:id="rId4"/>
              </a:rPr>
              <a:t>Create Unique Indexes</a:t>
            </a:r>
            <a:r>
              <a:rPr lang="en-US" dirty="0" smtClean="0">
                <a:effectLst/>
              </a:rPr>
              <a:t>.</a:t>
            </a:r>
          </a:p>
          <a:p>
            <a:r>
              <a:rPr lang="en-US" dirty="0" smtClean="0">
                <a:effectLst/>
              </a:rPr>
              <a:t>Indexes are automatically maintained for a table or view whenever the table data is modified.</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Creating the right set of indexes produces big performance improvement but requires significant effort. For this reason is desirable to have a set of best practices that programmers can follow since they are developing reducing the probability of missing or bad indexes.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doesn’t exist hard rules to define the best indexes for a query, It’s necessary a thorough understanding of the query and the logical and physical structure of the index, to be able to understand why an index is used or not. Several tools exist to help us take that decision, for  example:</a:t>
            </a:r>
          </a:p>
          <a:p>
            <a:pPr lvl="0"/>
            <a:r>
              <a:rPr lang="en-US" sz="1200" kern="1200" dirty="0" smtClean="0">
                <a:solidFill>
                  <a:schemeClr val="tx1"/>
                </a:solidFill>
                <a:effectLst/>
                <a:latin typeface="+mn-lt"/>
                <a:ea typeface="+mn-ea"/>
                <a:cs typeface="+mn-cs"/>
              </a:rPr>
              <a:t>Database Engine Tuning Advisor.</a:t>
            </a:r>
          </a:p>
          <a:p>
            <a:pPr lvl="0"/>
            <a:r>
              <a:rPr lang="en-US" sz="1200" kern="1200" dirty="0" smtClean="0">
                <a:solidFill>
                  <a:schemeClr val="tx1"/>
                </a:solidFill>
                <a:effectLst/>
                <a:latin typeface="+mn-lt"/>
                <a:ea typeface="+mn-ea"/>
                <a:cs typeface="+mn-cs"/>
              </a:rPr>
              <a:t>Xml and Graphical Execution Plans</a:t>
            </a:r>
          </a:p>
          <a:p>
            <a:pPr lvl="0"/>
            <a:r>
              <a:rPr lang="en-US" sz="1200" kern="1200" dirty="0" smtClean="0">
                <a:solidFill>
                  <a:schemeClr val="tx1"/>
                </a:solidFill>
                <a:effectLst/>
                <a:latin typeface="+mn-lt"/>
                <a:ea typeface="+mn-ea"/>
                <a:cs typeface="+mn-cs"/>
              </a:rPr>
              <a:t>Missing Indexes view</a:t>
            </a:r>
          </a:p>
          <a:p>
            <a:pPr lvl="0"/>
            <a:r>
              <a:rPr lang="en-US" sz="1200" kern="1200" dirty="0" smtClean="0">
                <a:solidFill>
                  <a:schemeClr val="tx1"/>
                </a:solidFill>
                <a:effectLst/>
                <a:latin typeface="+mn-lt"/>
                <a:ea typeface="+mn-ea"/>
                <a:cs typeface="+mn-cs"/>
              </a:rPr>
              <a:t>SQL Profiler</a:t>
            </a:r>
          </a:p>
          <a:p>
            <a:pPr lvl="0"/>
            <a:r>
              <a:rPr lang="en-US" sz="1200" kern="1200" dirty="0" smtClean="0">
                <a:solidFill>
                  <a:schemeClr val="tx1"/>
                </a:solidFill>
                <a:effectLst/>
                <a:latin typeface="+mn-lt"/>
                <a:ea typeface="+mn-ea"/>
                <a:cs typeface="+mn-cs"/>
              </a:rPr>
              <a:t>Etc.</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general, the following best practices apply:</a:t>
            </a:r>
          </a:p>
          <a:p>
            <a:r>
              <a:rPr lang="en-US" sz="1200" kern="1200" dirty="0" smtClean="0">
                <a:solidFill>
                  <a:schemeClr val="tx1"/>
                </a:solidFill>
                <a:effectLst/>
                <a:latin typeface="+mn-lt"/>
                <a:ea typeface="+mn-ea"/>
                <a:cs typeface="+mn-cs"/>
              </a:rPr>
              <a:t>- Columns used in Where are very good candidates to have an index</a:t>
            </a:r>
          </a:p>
          <a:p>
            <a:r>
              <a:rPr lang="en-US" sz="1200" kern="1200" dirty="0" smtClean="0">
                <a:solidFill>
                  <a:schemeClr val="tx1"/>
                </a:solidFill>
                <a:effectLst/>
                <a:latin typeface="+mn-lt"/>
                <a:ea typeface="+mn-ea"/>
                <a:cs typeface="+mn-cs"/>
              </a:rPr>
              <a:t>+ When the column and value are selective enough and this column is better than the others for the specific query.</a:t>
            </a:r>
          </a:p>
          <a:p>
            <a:r>
              <a:rPr lang="en-US" sz="1200" kern="1200" dirty="0" smtClean="0">
                <a:solidFill>
                  <a:schemeClr val="tx1"/>
                </a:solidFill>
                <a:effectLst/>
                <a:latin typeface="+mn-lt"/>
                <a:ea typeface="+mn-ea"/>
                <a:cs typeface="+mn-cs"/>
              </a:rPr>
              <a:t>+ When a covered index could avoid lookups or order by.</a:t>
            </a:r>
          </a:p>
          <a:p>
            <a:r>
              <a:rPr lang="en-US" sz="1200" kern="1200" dirty="0" smtClean="0">
                <a:solidFill>
                  <a:schemeClr val="tx1"/>
                </a:solidFill>
                <a:effectLst/>
                <a:latin typeface="+mn-lt"/>
                <a:ea typeface="+mn-ea"/>
                <a:cs typeface="+mn-cs"/>
              </a:rPr>
              <a:t>+ A combination of columns from the same table in a single index is better than separate indexes.</a:t>
            </a:r>
          </a:p>
          <a:p>
            <a:r>
              <a:rPr lang="en-US" sz="1200" kern="1200" dirty="0" smtClean="0">
                <a:solidFill>
                  <a:schemeClr val="tx1"/>
                </a:solidFill>
                <a:effectLst/>
                <a:latin typeface="+mn-lt"/>
                <a:ea typeface="+mn-ea"/>
                <a:cs typeface="+mn-cs"/>
              </a:rPr>
              <a:t>+ If there are multiple joins and the columns from a single table are not good enough, maybe an indexed view could be better.</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Columns in join clauses, depending on the join order (which depends on several factors), you need to create the index on one of the two table.</a:t>
            </a:r>
          </a:p>
          <a:p>
            <a:r>
              <a:rPr lang="en-US" sz="1200" kern="1200" dirty="0" smtClean="0">
                <a:solidFill>
                  <a:schemeClr val="tx1"/>
                </a:solidFill>
                <a:effectLst/>
                <a:latin typeface="+mn-lt"/>
                <a:ea typeface="+mn-ea"/>
                <a:cs typeface="+mn-cs"/>
              </a:rPr>
              <a:t>- Columns that have a FK constraint. One side the FK is a Primary key, and the index already exists, the other side requires the index to improve performance when you tried to delete rows on the parent table. Also, the index on the FK will help in the previous point because FK columns are commonly used on join clauses.</a:t>
            </a:r>
          </a:p>
          <a:p>
            <a:r>
              <a:rPr lang="en-US" sz="1200" kern="1200" dirty="0" smtClean="0">
                <a:solidFill>
                  <a:schemeClr val="tx1"/>
                </a:solidFill>
                <a:effectLst/>
                <a:latin typeface="+mn-lt"/>
                <a:ea typeface="+mn-ea"/>
                <a:cs typeface="+mn-cs"/>
              </a:rPr>
              <a:t>- If a covered index improved performance dramatically, use it. A covered index is an index that contains all the information (columns) that are required by the query, including columns in the SELECT, JOIN, WHERE, GROUP BY, HAVING and ORDER BY clauses. A </a:t>
            </a:r>
            <a:r>
              <a:rPr lang="en-US" sz="1200" kern="1200" dirty="0" err="1" smtClean="0">
                <a:solidFill>
                  <a:schemeClr val="tx1"/>
                </a:solidFill>
                <a:effectLst/>
                <a:latin typeface="+mn-lt"/>
                <a:ea typeface="+mn-ea"/>
                <a:cs typeface="+mn-cs"/>
              </a:rPr>
              <a:t>nonclustered</a:t>
            </a:r>
            <a:r>
              <a:rPr lang="en-US" sz="1200" kern="1200" dirty="0" smtClean="0">
                <a:solidFill>
                  <a:schemeClr val="tx1"/>
                </a:solidFill>
                <a:effectLst/>
                <a:latin typeface="+mn-lt"/>
                <a:ea typeface="+mn-ea"/>
                <a:cs typeface="+mn-cs"/>
              </a:rPr>
              <a:t> index is identical to a clustered index but with fewer columns, so a covered index means we are creating a smaller clustered index for a specific query.</a:t>
            </a:r>
          </a:p>
          <a:p>
            <a:r>
              <a:rPr lang="en-US" sz="1200" kern="1200" dirty="0" smtClean="0">
                <a:solidFill>
                  <a:schemeClr val="tx1"/>
                </a:solidFill>
                <a:effectLst/>
                <a:latin typeface="+mn-lt"/>
                <a:ea typeface="+mn-ea"/>
                <a:cs typeface="+mn-cs"/>
              </a:rPr>
              <a:t>- Index only the partitions that are used (using filtered indexes). A new feature in SQL Server 2008 is filtered indexes. These indexes are created only in a subset of the data, reducing the index size and increasing statistics quality.</a:t>
            </a:r>
          </a:p>
          <a:p>
            <a:r>
              <a:rPr lang="en-US" sz="1200" kern="1200" dirty="0" smtClean="0">
                <a:solidFill>
                  <a:schemeClr val="tx1"/>
                </a:solidFill>
                <a:effectLst/>
                <a:latin typeface="+mn-lt"/>
                <a:ea typeface="+mn-ea"/>
                <a:cs typeface="+mn-cs"/>
              </a:rPr>
              <a:t>- Avoid create too many indexes, always evaluates the impact on inserts, updates and deletes. Later we will discuss this impact.</a:t>
            </a:r>
          </a:p>
          <a:p>
            <a:r>
              <a:rPr lang="en-US" sz="1200" kern="1200" dirty="0" smtClean="0">
                <a:solidFill>
                  <a:schemeClr val="tx1"/>
                </a:solidFill>
                <a:effectLst/>
                <a:latin typeface="+mn-lt"/>
                <a:ea typeface="+mn-ea"/>
                <a:cs typeface="+mn-cs"/>
              </a:rPr>
              <a:t>- Choose the clustered index for best performance, consider  both read and write, however reads prevails over writes. Most of the times, the benefit on selects is bigger than the impact on DML’s, but we are going to discuss this later.</a:t>
            </a:r>
          </a:p>
          <a:p>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19</a:t>
            </a:fld>
            <a:endParaRPr lang="en-US"/>
          </a:p>
        </p:txBody>
      </p:sp>
    </p:spTree>
    <p:extLst>
      <p:ext uri="{BB962C8B-B14F-4D97-AF65-F5344CB8AC3E}">
        <p14:creationId xmlns:p14="http://schemas.microsoft.com/office/powerpoint/2010/main" val="32941682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Applying functions to columns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Any function applied on a column makes impossible for SQL Server to use any index on such column. This because the query optimizer considers the column after the function as a new column, because the values are not stored in the index as returned by the function, for these reasons is not possible to use indexes on these columns.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is a problem in the where, join, order, group by or having clause, functions in the select doesn’t affect index selection. This is a problem only when the column has indexes and the index is useful for this particular query.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Some common functions that are used in the Where clause on table columns are:</a:t>
            </a:r>
          </a:p>
          <a:p>
            <a:pPr lvl="0"/>
            <a:r>
              <a:rPr lang="en-US" sz="1200" kern="1200" dirty="0" smtClean="0">
                <a:solidFill>
                  <a:schemeClr val="tx1"/>
                </a:solidFill>
                <a:effectLst/>
                <a:latin typeface="+mn-lt"/>
                <a:ea typeface="+mn-ea"/>
                <a:cs typeface="+mn-cs"/>
              </a:rPr>
              <a:t>CONVERT</a:t>
            </a:r>
          </a:p>
          <a:p>
            <a:pPr lvl="0"/>
            <a:r>
              <a:rPr lang="en-US" sz="1200" kern="1200" dirty="0" smtClean="0">
                <a:solidFill>
                  <a:schemeClr val="tx1"/>
                </a:solidFill>
                <a:effectLst/>
                <a:latin typeface="+mn-lt"/>
                <a:ea typeface="+mn-ea"/>
                <a:cs typeface="+mn-cs"/>
              </a:rPr>
              <a:t>LTRIM, RTRIM</a:t>
            </a:r>
          </a:p>
          <a:p>
            <a:pPr lvl="0"/>
            <a:r>
              <a:rPr lang="en-US" sz="1200" kern="1200" dirty="0" smtClean="0">
                <a:solidFill>
                  <a:schemeClr val="tx1"/>
                </a:solidFill>
                <a:effectLst/>
                <a:latin typeface="+mn-lt"/>
                <a:ea typeface="+mn-ea"/>
                <a:cs typeface="+mn-cs"/>
              </a:rPr>
              <a:t>User defined functions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Applying functions to columns: Possible workarounds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BEST SOLUTION: </a:t>
            </a:r>
            <a:r>
              <a:rPr lang="en-US" sz="1200" kern="1200" dirty="0" smtClean="0">
                <a:solidFill>
                  <a:schemeClr val="tx1"/>
                </a:solidFill>
                <a:effectLst/>
                <a:latin typeface="+mn-lt"/>
                <a:ea typeface="+mn-ea"/>
                <a:cs typeface="+mn-cs"/>
              </a:rPr>
              <a:t>Rewrite the query to avoid the function. Depending on the used column it could be possible to rewrite the query to avoid the function on the table column, and use the functions on the other side of the comparison. Even if both sides of the comparison are table columns (for example in the join clause) most of the times, only one side requires the index, this depends on the kind of join used.</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GOOD SOLUTION: </a:t>
            </a:r>
            <a:r>
              <a:rPr lang="en-US" sz="1200" kern="1200" dirty="0" smtClean="0">
                <a:solidFill>
                  <a:schemeClr val="tx1"/>
                </a:solidFill>
                <a:effectLst/>
                <a:latin typeface="+mn-lt"/>
                <a:ea typeface="+mn-ea"/>
                <a:cs typeface="+mn-cs"/>
              </a:rPr>
              <a:t>Use calculated persisted columns</a:t>
            </a:r>
          </a:p>
          <a:p>
            <a:pPr lvl="0"/>
            <a:r>
              <a:rPr lang="en-US" sz="1200" kern="1200" dirty="0" smtClean="0">
                <a:solidFill>
                  <a:schemeClr val="tx1"/>
                </a:solidFill>
                <a:effectLst/>
                <a:latin typeface="+mn-lt"/>
                <a:ea typeface="+mn-ea"/>
                <a:cs typeface="+mn-cs"/>
              </a:rPr>
              <a:t>Create the persisted column. </a:t>
            </a:r>
          </a:p>
          <a:p>
            <a:pPr lvl="0"/>
            <a:r>
              <a:rPr lang="en-US" sz="1200" kern="1200" dirty="0" smtClean="0">
                <a:solidFill>
                  <a:schemeClr val="tx1"/>
                </a:solidFill>
                <a:effectLst/>
                <a:latin typeface="+mn-lt"/>
                <a:ea typeface="+mn-ea"/>
                <a:cs typeface="+mn-cs"/>
              </a:rPr>
              <a:t>Create a similar index to the one used on the original column but using the calculated column.</a:t>
            </a:r>
          </a:p>
          <a:p>
            <a:pPr lvl="0"/>
            <a:r>
              <a:rPr lang="en-US" sz="1200" kern="1200" dirty="0" smtClean="0">
                <a:solidFill>
                  <a:schemeClr val="tx1"/>
                </a:solidFill>
                <a:effectLst/>
                <a:latin typeface="+mn-lt"/>
                <a:ea typeface="+mn-ea"/>
                <a:cs typeface="+mn-cs"/>
              </a:rPr>
              <a:t>Is not necessary to change the original query. SQL automatically identifies the expression and uses the new column.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http://www.mssqltips.com/sqlservertip/1236/avoid-sql-server-functions-in-the-where-clause-for-performance/ </a:t>
            </a:r>
          </a:p>
          <a:p>
            <a:endParaRPr lang="en-US" sz="1200" kern="1200" dirty="0" smtClean="0">
              <a:solidFill>
                <a:schemeClr val="tx1"/>
              </a:solidFill>
              <a:effectLst/>
              <a:latin typeface="+mn-lt"/>
              <a:ea typeface="+mn-ea"/>
              <a:cs typeface="+mn-cs"/>
            </a:endParaRPr>
          </a:p>
          <a:p>
            <a:endParaRPr lang="en-US" dirty="0" smtClean="0"/>
          </a:p>
          <a:p>
            <a:r>
              <a:rPr lang="en-US" dirty="0" smtClean="0"/>
              <a:t>Avoid LIKE expressions with leading wildcards (e.g., '%TERM'). If someone's trying to do: WHERE City LIKE '%</a:t>
            </a:r>
            <a:r>
              <a:rPr lang="en-US" dirty="0" err="1" smtClean="0"/>
              <a:t>ville</a:t>
            </a:r>
            <a:r>
              <a:rPr lang="en-US" dirty="0" smtClean="0"/>
              <a:t>'...then an index seek will be essentially impossible. </a:t>
            </a:r>
            <a:r>
              <a:rPr lang="en-US" sz="1200" kern="1200" dirty="0" smtClean="0">
                <a:solidFill>
                  <a:schemeClr val="tx1"/>
                </a:solidFill>
                <a:effectLst/>
                <a:latin typeface="+mn-lt"/>
                <a:ea typeface="+mn-ea"/>
                <a:cs typeface="+mn-cs"/>
              </a:rPr>
              <a:t>If your filter criteria uses LIKE, but with a wildcard at the beginning (as in </a:t>
            </a:r>
            <a:r>
              <a:rPr lang="en-US" sz="1200" b="1" kern="1200" dirty="0" smtClean="0">
                <a:solidFill>
                  <a:schemeClr val="tx1"/>
                </a:solidFill>
                <a:effectLst/>
                <a:latin typeface="+mn-lt"/>
                <a:ea typeface="+mn-ea"/>
                <a:cs typeface="+mn-cs"/>
              </a:rPr>
              <a:t>Name0 LIKE '%UTER'</a:t>
            </a:r>
            <a:r>
              <a:rPr lang="en-US" sz="1200" kern="1200" dirty="0" smtClean="0">
                <a:solidFill>
                  <a:schemeClr val="tx1"/>
                </a:solidFill>
                <a:effectLst/>
                <a:latin typeface="+mn-lt"/>
                <a:ea typeface="+mn-ea"/>
                <a:cs typeface="+mn-cs"/>
              </a:rPr>
              <a:t>) it's much less likely to use the index, but it still may at least perform an INDEX SCAN on a full or partial range of the index.</a:t>
            </a:r>
            <a:endParaRPr lang="en-US" dirty="0" smtClean="0"/>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20</a:t>
            </a:fld>
            <a:endParaRPr lang="en-US"/>
          </a:p>
        </p:txBody>
      </p:sp>
    </p:spTree>
    <p:extLst>
      <p:ext uri="{BB962C8B-B14F-4D97-AF65-F5344CB8AC3E}">
        <p14:creationId xmlns:p14="http://schemas.microsoft.com/office/powerpoint/2010/main" val="37959927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err="1" smtClean="0">
                <a:solidFill>
                  <a:schemeClr val="tx1"/>
                </a:solidFill>
                <a:effectLst/>
                <a:latin typeface="+mn-lt"/>
                <a:ea typeface="+mn-ea"/>
                <a:cs typeface="+mn-cs"/>
              </a:rPr>
              <a:t>Datatype</a:t>
            </a:r>
            <a:r>
              <a:rPr lang="en-US" sz="1200" b="1" kern="1200" dirty="0" smtClean="0">
                <a:solidFill>
                  <a:schemeClr val="tx1"/>
                </a:solidFill>
                <a:effectLst/>
                <a:latin typeface="+mn-lt"/>
                <a:ea typeface="+mn-ea"/>
                <a:cs typeface="+mn-cs"/>
              </a:rPr>
              <a:t> mismatch</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Predicates on both sides of comparisons always must match </a:t>
            </a:r>
            <a:r>
              <a:rPr lang="en-US" sz="1200" kern="1200" dirty="0" err="1" smtClean="0">
                <a:solidFill>
                  <a:schemeClr val="tx1"/>
                </a:solidFill>
                <a:effectLst/>
                <a:latin typeface="+mn-lt"/>
                <a:ea typeface="+mn-ea"/>
                <a:cs typeface="+mn-cs"/>
              </a:rPr>
              <a:t>datatypes</a:t>
            </a:r>
            <a:r>
              <a:rPr lang="en-US" sz="1200" kern="1200" dirty="0" smtClean="0">
                <a:solidFill>
                  <a:schemeClr val="tx1"/>
                </a:solidFill>
                <a:effectLst/>
                <a:latin typeface="+mn-lt"/>
                <a:ea typeface="+mn-ea"/>
                <a:cs typeface="+mn-cs"/>
              </a:rPr>
              <a:t>. This means that if left side is </a:t>
            </a:r>
            <a:r>
              <a:rPr lang="en-US" sz="1200" kern="1200" dirty="0" err="1" smtClean="0">
                <a:solidFill>
                  <a:schemeClr val="tx1"/>
                </a:solidFill>
                <a:effectLst/>
                <a:latin typeface="+mn-lt"/>
                <a:ea typeface="+mn-ea"/>
                <a:cs typeface="+mn-cs"/>
              </a:rPr>
              <a:t>varchar</a:t>
            </a:r>
            <a:r>
              <a:rPr lang="en-US" sz="1200" kern="1200" dirty="0" smtClean="0">
                <a:solidFill>
                  <a:schemeClr val="tx1"/>
                </a:solidFill>
                <a:effectLst/>
                <a:latin typeface="+mn-lt"/>
                <a:ea typeface="+mn-ea"/>
                <a:cs typeface="+mn-cs"/>
              </a:rPr>
              <a:t> the right side needs to be </a:t>
            </a:r>
            <a:r>
              <a:rPr lang="en-US" sz="1200" kern="1200" dirty="0" err="1" smtClean="0">
                <a:solidFill>
                  <a:schemeClr val="tx1"/>
                </a:solidFill>
                <a:effectLst/>
                <a:latin typeface="+mn-lt"/>
                <a:ea typeface="+mn-ea"/>
                <a:cs typeface="+mn-cs"/>
              </a:rPr>
              <a:t>varchar</a:t>
            </a:r>
            <a:r>
              <a:rPr lang="en-US" sz="1200" kern="1200" dirty="0" smtClean="0">
                <a:solidFill>
                  <a:schemeClr val="tx1"/>
                </a:solidFill>
                <a:effectLst/>
                <a:latin typeface="+mn-lt"/>
                <a:ea typeface="+mn-ea"/>
                <a:cs typeface="+mn-cs"/>
              </a:rPr>
              <a:t>. If the </a:t>
            </a:r>
            <a:r>
              <a:rPr lang="en-US" sz="1200" kern="1200" dirty="0" err="1" smtClean="0">
                <a:solidFill>
                  <a:schemeClr val="tx1"/>
                </a:solidFill>
                <a:effectLst/>
                <a:latin typeface="+mn-lt"/>
                <a:ea typeface="+mn-ea"/>
                <a:cs typeface="+mn-cs"/>
              </a:rPr>
              <a:t>datatypes</a:t>
            </a:r>
            <a:r>
              <a:rPr lang="en-US" sz="1200" kern="1200" dirty="0" smtClean="0">
                <a:solidFill>
                  <a:schemeClr val="tx1"/>
                </a:solidFill>
                <a:effectLst/>
                <a:latin typeface="+mn-lt"/>
                <a:ea typeface="+mn-ea"/>
                <a:cs typeface="+mn-cs"/>
              </a:rPr>
              <a:t> are different SQL Server tries to make and implicit conversion. If an implicit conversion is not possible then SQL Server return an error. If an implicit conversion is possible, the conversion is made so that no data can be lost. The better get this idea see the following examples:</a:t>
            </a:r>
          </a:p>
          <a:p>
            <a:pPr lvl="0"/>
            <a:r>
              <a:rPr lang="en-US" sz="1200" kern="1200" dirty="0" smtClean="0">
                <a:solidFill>
                  <a:schemeClr val="tx1"/>
                </a:solidFill>
                <a:effectLst/>
                <a:latin typeface="+mn-lt"/>
                <a:ea typeface="+mn-ea"/>
                <a:cs typeface="+mn-cs"/>
              </a:rPr>
              <a:t>One side is numeric(22,4) and the other side is numeric(18,4), then the second one is converted to the precision of the first.</a:t>
            </a:r>
          </a:p>
          <a:p>
            <a:pPr lvl="0"/>
            <a:r>
              <a:rPr lang="en-US" sz="1200" kern="1200" dirty="0" smtClean="0">
                <a:solidFill>
                  <a:schemeClr val="tx1"/>
                </a:solidFill>
                <a:effectLst/>
                <a:latin typeface="+mn-lt"/>
                <a:ea typeface="+mn-ea"/>
                <a:cs typeface="+mn-cs"/>
              </a:rPr>
              <a:t>One side is </a:t>
            </a:r>
            <a:r>
              <a:rPr lang="en-US" sz="1200" kern="1200" dirty="0" err="1" smtClean="0">
                <a:solidFill>
                  <a:schemeClr val="tx1"/>
                </a:solidFill>
                <a:effectLst/>
                <a:latin typeface="+mn-lt"/>
                <a:ea typeface="+mn-ea"/>
                <a:cs typeface="+mn-cs"/>
              </a:rPr>
              <a:t>varchar</a:t>
            </a:r>
            <a:r>
              <a:rPr lang="en-US" sz="1200" kern="1200" dirty="0" smtClean="0">
                <a:solidFill>
                  <a:schemeClr val="tx1"/>
                </a:solidFill>
                <a:effectLst/>
                <a:latin typeface="+mn-lt"/>
                <a:ea typeface="+mn-ea"/>
                <a:cs typeface="+mn-cs"/>
              </a:rPr>
              <a:t>(100) and the other is </a:t>
            </a:r>
            <a:r>
              <a:rPr lang="en-US" sz="1200" kern="1200" dirty="0" err="1" smtClean="0">
                <a:solidFill>
                  <a:schemeClr val="tx1"/>
                </a:solidFill>
                <a:effectLst/>
                <a:latin typeface="+mn-lt"/>
                <a:ea typeface="+mn-ea"/>
                <a:cs typeface="+mn-cs"/>
              </a:rPr>
              <a:t>nvarchar</a:t>
            </a:r>
            <a:r>
              <a:rPr lang="en-US" sz="1200" kern="1200" dirty="0" smtClean="0">
                <a:solidFill>
                  <a:schemeClr val="tx1"/>
                </a:solidFill>
                <a:effectLst/>
                <a:latin typeface="+mn-lt"/>
                <a:ea typeface="+mn-ea"/>
                <a:cs typeface="+mn-cs"/>
              </a:rPr>
              <a:t>(100), then the first is converted to the </a:t>
            </a:r>
            <a:r>
              <a:rPr lang="en-US" sz="1200" kern="1200" dirty="0" err="1" smtClean="0">
                <a:solidFill>
                  <a:schemeClr val="tx1"/>
                </a:solidFill>
                <a:effectLst/>
                <a:latin typeface="+mn-lt"/>
                <a:ea typeface="+mn-ea"/>
                <a:cs typeface="+mn-cs"/>
              </a:rPr>
              <a:t>datatype</a:t>
            </a:r>
            <a:r>
              <a:rPr lang="en-US" sz="1200" kern="1200" dirty="0" smtClean="0">
                <a:solidFill>
                  <a:schemeClr val="tx1"/>
                </a:solidFill>
                <a:effectLst/>
                <a:latin typeface="+mn-lt"/>
                <a:ea typeface="+mn-ea"/>
                <a:cs typeface="+mn-cs"/>
              </a:rPr>
              <a:t> of the second.</a:t>
            </a:r>
          </a:p>
          <a:p>
            <a:pPr lvl="0"/>
            <a:r>
              <a:rPr lang="en-US" sz="1200" kern="1200" dirty="0" smtClean="0">
                <a:solidFill>
                  <a:schemeClr val="tx1"/>
                </a:solidFill>
                <a:effectLst/>
                <a:latin typeface="+mn-lt"/>
                <a:ea typeface="+mn-ea"/>
                <a:cs typeface="+mn-cs"/>
              </a:rPr>
              <a:t>One side is </a:t>
            </a:r>
            <a:r>
              <a:rPr lang="en-US" sz="1200" kern="1200" dirty="0" err="1" smtClean="0">
                <a:solidFill>
                  <a:schemeClr val="tx1"/>
                </a:solidFill>
                <a:effectLst/>
                <a:latin typeface="+mn-lt"/>
                <a:ea typeface="+mn-ea"/>
                <a:cs typeface="+mn-cs"/>
              </a:rPr>
              <a:t>int</a:t>
            </a:r>
            <a:r>
              <a:rPr lang="en-US" sz="1200" kern="1200" dirty="0" smtClean="0">
                <a:solidFill>
                  <a:schemeClr val="tx1"/>
                </a:solidFill>
                <a:effectLst/>
                <a:latin typeface="+mn-lt"/>
                <a:ea typeface="+mn-ea"/>
                <a:cs typeface="+mn-cs"/>
              </a:rPr>
              <a:t> and the other is </a:t>
            </a:r>
            <a:r>
              <a:rPr lang="en-US" sz="1200" kern="1200" dirty="0" err="1" smtClean="0">
                <a:solidFill>
                  <a:schemeClr val="tx1"/>
                </a:solidFill>
                <a:effectLst/>
                <a:latin typeface="+mn-lt"/>
                <a:ea typeface="+mn-ea"/>
                <a:cs typeface="+mn-cs"/>
              </a:rPr>
              <a:t>tinyint</a:t>
            </a:r>
            <a:r>
              <a:rPr lang="en-US" sz="1200" kern="1200" dirty="0" smtClean="0">
                <a:solidFill>
                  <a:schemeClr val="tx1"/>
                </a:solidFill>
                <a:effectLst/>
                <a:latin typeface="+mn-lt"/>
                <a:ea typeface="+mn-ea"/>
                <a:cs typeface="+mn-cs"/>
              </a:rPr>
              <a:t>, then the second is converted to the </a:t>
            </a:r>
            <a:r>
              <a:rPr lang="en-US" sz="1200" kern="1200" dirty="0" err="1" smtClean="0">
                <a:solidFill>
                  <a:schemeClr val="tx1"/>
                </a:solidFill>
                <a:effectLst/>
                <a:latin typeface="+mn-lt"/>
                <a:ea typeface="+mn-ea"/>
                <a:cs typeface="+mn-cs"/>
              </a:rPr>
              <a:t>datatype</a:t>
            </a:r>
            <a:r>
              <a:rPr lang="en-US" sz="1200" kern="1200" dirty="0" smtClean="0">
                <a:solidFill>
                  <a:schemeClr val="tx1"/>
                </a:solidFill>
                <a:effectLst/>
                <a:latin typeface="+mn-lt"/>
                <a:ea typeface="+mn-ea"/>
                <a:cs typeface="+mn-cs"/>
              </a:rPr>
              <a:t> of the first</a:t>
            </a:r>
          </a:p>
          <a:p>
            <a:pPr lvl="0"/>
            <a:r>
              <a:rPr lang="en-US" sz="1200" kern="1200" dirty="0" smtClean="0">
                <a:solidFill>
                  <a:schemeClr val="tx1"/>
                </a:solidFill>
                <a:effectLst/>
                <a:latin typeface="+mn-lt"/>
                <a:ea typeface="+mn-ea"/>
                <a:cs typeface="+mn-cs"/>
              </a:rPr>
              <a:t>If one side is </a:t>
            </a:r>
            <a:r>
              <a:rPr lang="en-US" sz="1200" kern="1200" dirty="0" err="1" smtClean="0">
                <a:solidFill>
                  <a:schemeClr val="tx1"/>
                </a:solidFill>
                <a:effectLst/>
                <a:latin typeface="+mn-lt"/>
                <a:ea typeface="+mn-ea"/>
                <a:cs typeface="+mn-cs"/>
              </a:rPr>
              <a:t>int</a:t>
            </a:r>
            <a:r>
              <a:rPr lang="en-US" sz="1200" kern="1200" dirty="0" smtClean="0">
                <a:solidFill>
                  <a:schemeClr val="tx1"/>
                </a:solidFill>
                <a:effectLst/>
                <a:latin typeface="+mn-lt"/>
                <a:ea typeface="+mn-ea"/>
                <a:cs typeface="+mn-cs"/>
              </a:rPr>
              <a:t> and the other is </a:t>
            </a:r>
            <a:r>
              <a:rPr lang="en-US" sz="1200" kern="1200" dirty="0" err="1" smtClean="0">
                <a:solidFill>
                  <a:schemeClr val="tx1"/>
                </a:solidFill>
                <a:effectLst/>
                <a:latin typeface="+mn-lt"/>
                <a:ea typeface="+mn-ea"/>
                <a:cs typeface="+mn-cs"/>
              </a:rPr>
              <a:t>varchar</a:t>
            </a:r>
            <a:r>
              <a:rPr lang="en-US" sz="1200" kern="1200" dirty="0" smtClean="0">
                <a:solidFill>
                  <a:schemeClr val="tx1"/>
                </a:solidFill>
                <a:effectLst/>
                <a:latin typeface="+mn-lt"/>
                <a:ea typeface="+mn-ea"/>
                <a:cs typeface="+mn-cs"/>
              </a:rPr>
              <a:t>, then the first is converted to the </a:t>
            </a:r>
            <a:r>
              <a:rPr lang="en-US" sz="1200" kern="1200" dirty="0" err="1" smtClean="0">
                <a:solidFill>
                  <a:schemeClr val="tx1"/>
                </a:solidFill>
                <a:effectLst/>
                <a:latin typeface="+mn-lt"/>
                <a:ea typeface="+mn-ea"/>
                <a:cs typeface="+mn-cs"/>
              </a:rPr>
              <a:t>datatype</a:t>
            </a:r>
            <a:r>
              <a:rPr lang="en-US" sz="1200" kern="1200" dirty="0" smtClean="0">
                <a:solidFill>
                  <a:schemeClr val="tx1"/>
                </a:solidFill>
                <a:effectLst/>
                <a:latin typeface="+mn-lt"/>
                <a:ea typeface="+mn-ea"/>
                <a:cs typeface="+mn-cs"/>
              </a:rPr>
              <a:t> of the second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important point regarding implicit conversion is that a function is being applied to the column and consequently, no existing index on such column can be used. </a:t>
            </a:r>
          </a:p>
          <a:p>
            <a:r>
              <a:rPr lang="en-US" sz="1200" kern="1200" dirty="0" smtClean="0">
                <a:solidFill>
                  <a:schemeClr val="tx1"/>
                </a:solidFill>
                <a:effectLst/>
                <a:latin typeface="+mn-lt"/>
                <a:ea typeface="+mn-ea"/>
                <a:cs typeface="+mn-cs"/>
              </a:rPr>
              <a:t> </a:t>
            </a:r>
          </a:p>
          <a:p>
            <a:r>
              <a:rPr lang="en-US" sz="1200" b="1" kern="1200" dirty="0" err="1" smtClean="0">
                <a:solidFill>
                  <a:schemeClr val="tx1"/>
                </a:solidFill>
                <a:effectLst/>
                <a:latin typeface="+mn-lt"/>
                <a:ea typeface="+mn-ea"/>
                <a:cs typeface="+mn-cs"/>
              </a:rPr>
              <a:t>Datatype</a:t>
            </a:r>
            <a:r>
              <a:rPr lang="en-US" sz="1200" b="1" kern="1200" dirty="0" smtClean="0">
                <a:solidFill>
                  <a:schemeClr val="tx1"/>
                </a:solidFill>
                <a:effectLst/>
                <a:latin typeface="+mn-lt"/>
                <a:ea typeface="+mn-ea"/>
                <a:cs typeface="+mn-cs"/>
              </a:rPr>
              <a:t> mismatch: Possible Solutions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Review if the different </a:t>
            </a:r>
            <a:r>
              <a:rPr lang="en-US" sz="1200" kern="1200" dirty="0" err="1" smtClean="0">
                <a:solidFill>
                  <a:schemeClr val="tx1"/>
                </a:solidFill>
                <a:effectLst/>
                <a:latin typeface="+mn-lt"/>
                <a:ea typeface="+mn-ea"/>
                <a:cs typeface="+mn-cs"/>
              </a:rPr>
              <a:t>datatype</a:t>
            </a:r>
            <a:r>
              <a:rPr lang="en-US" sz="1200" kern="1200" dirty="0" smtClean="0">
                <a:solidFill>
                  <a:schemeClr val="tx1"/>
                </a:solidFill>
                <a:effectLst/>
                <a:latin typeface="+mn-lt"/>
                <a:ea typeface="+mn-ea"/>
                <a:cs typeface="+mn-cs"/>
              </a:rPr>
              <a:t> is really necessary. The best option is that the variable must match the column </a:t>
            </a:r>
            <a:r>
              <a:rPr lang="en-US" sz="1200" kern="1200" dirty="0" err="1" smtClean="0">
                <a:solidFill>
                  <a:schemeClr val="tx1"/>
                </a:solidFill>
                <a:effectLst/>
                <a:latin typeface="+mn-lt"/>
                <a:ea typeface="+mn-ea"/>
                <a:cs typeface="+mn-cs"/>
              </a:rPr>
              <a:t>Datatype</a:t>
            </a:r>
            <a:r>
              <a:rPr lang="en-US" sz="1200" kern="1200" dirty="0" smtClean="0">
                <a:solidFill>
                  <a:schemeClr val="tx1"/>
                </a:solidFill>
                <a:effectLst/>
                <a:latin typeface="+mn-lt"/>
                <a:ea typeface="+mn-ea"/>
                <a:cs typeface="+mn-cs"/>
              </a:rPr>
              <a:t>. If this are two columns involved, both columns should have same </a:t>
            </a:r>
            <a:r>
              <a:rPr lang="en-US" sz="1200" kern="1200" dirty="0" err="1" smtClean="0">
                <a:solidFill>
                  <a:schemeClr val="tx1"/>
                </a:solidFill>
                <a:effectLst/>
                <a:latin typeface="+mn-lt"/>
                <a:ea typeface="+mn-ea"/>
                <a:cs typeface="+mn-cs"/>
              </a:rPr>
              <a:t>datatype</a:t>
            </a:r>
            <a:r>
              <a:rPr lang="en-US" sz="1200" kern="1200" dirty="0" smtClean="0">
                <a:solidFill>
                  <a:schemeClr val="tx1"/>
                </a:solidFill>
                <a:effectLst/>
                <a:latin typeface="+mn-lt"/>
                <a:ea typeface="+mn-ea"/>
                <a:cs typeface="+mn-cs"/>
              </a:rPr>
              <a: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If not possible to change variable </a:t>
            </a:r>
            <a:r>
              <a:rPr lang="en-US" sz="1200" kern="1200" dirty="0" err="1" smtClean="0">
                <a:solidFill>
                  <a:schemeClr val="tx1"/>
                </a:solidFill>
                <a:effectLst/>
                <a:latin typeface="+mn-lt"/>
                <a:ea typeface="+mn-ea"/>
                <a:cs typeface="+mn-cs"/>
              </a:rPr>
              <a:t>datatype</a:t>
            </a:r>
            <a:r>
              <a:rPr lang="en-US" sz="1200" kern="1200" dirty="0" smtClean="0">
                <a:solidFill>
                  <a:schemeClr val="tx1"/>
                </a:solidFill>
                <a:effectLst/>
                <a:latin typeface="+mn-lt"/>
                <a:ea typeface="+mn-ea"/>
                <a:cs typeface="+mn-cs"/>
              </a:rPr>
              <a:t> you have the following 2 options:</a:t>
            </a:r>
          </a:p>
          <a:p>
            <a:pPr lvl="0"/>
            <a:r>
              <a:rPr lang="en-US" sz="1200" kern="1200" dirty="0" smtClean="0">
                <a:solidFill>
                  <a:schemeClr val="tx1"/>
                </a:solidFill>
                <a:effectLst/>
                <a:latin typeface="+mn-lt"/>
                <a:ea typeface="+mn-ea"/>
                <a:cs typeface="+mn-cs"/>
              </a:rPr>
              <a:t>Change the base table. This is the preferred option because it helps you to maintain a consistent schema.</a:t>
            </a:r>
          </a:p>
          <a:p>
            <a:pPr lvl="0"/>
            <a:r>
              <a:rPr lang="en-US" sz="1200" kern="1200" dirty="0" smtClean="0">
                <a:solidFill>
                  <a:schemeClr val="tx1"/>
                </a:solidFill>
                <a:effectLst/>
                <a:latin typeface="+mn-lt"/>
                <a:ea typeface="+mn-ea"/>
                <a:cs typeface="+mn-cs"/>
              </a:rPr>
              <a:t>Another option is to add a persisted computed column that includes the conversion and create a similar index on that column that the index on the original column. One interesting fact is that you don’t need to change the query to use the new column. SQL automatically identified that the same expression as defined on the computed column is being used and it uses the index on the computed column instead.</a:t>
            </a:r>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21</a:t>
            </a:fld>
            <a:endParaRPr lang="en-US"/>
          </a:p>
        </p:txBody>
      </p:sp>
    </p:spTree>
    <p:extLst>
      <p:ext uri="{BB962C8B-B14F-4D97-AF65-F5344CB8AC3E}">
        <p14:creationId xmlns:p14="http://schemas.microsoft.com/office/powerpoint/2010/main" val="34367881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Statistics Recommendations</a:t>
            </a:r>
          </a:p>
          <a:p>
            <a:pPr lvl="0"/>
            <a:r>
              <a:rPr lang="en-US" sz="1200" kern="1200" dirty="0" smtClean="0">
                <a:solidFill>
                  <a:schemeClr val="tx1"/>
                </a:solidFill>
                <a:effectLst/>
                <a:latin typeface="+mn-lt"/>
                <a:ea typeface="+mn-ea"/>
                <a:cs typeface="+mn-cs"/>
              </a:rPr>
              <a:t>Auto update statistics on for all databases. This feature guarantees that you are always using updated stats, however sometime you need to complement with manual UPDATE STATISTICS on some specific statistics.</a:t>
            </a:r>
          </a:p>
          <a:p>
            <a:pPr lvl="0"/>
            <a:r>
              <a:rPr lang="en-US" sz="1200" kern="1200" dirty="0" smtClean="0">
                <a:solidFill>
                  <a:schemeClr val="tx1"/>
                </a:solidFill>
                <a:effectLst/>
                <a:latin typeface="+mn-lt"/>
                <a:ea typeface="+mn-ea"/>
                <a:cs typeface="+mn-cs"/>
              </a:rPr>
              <a:t>Auto update statistics </a:t>
            </a:r>
            <a:r>
              <a:rPr lang="en-US" sz="1200" kern="1200" dirty="0" err="1" smtClean="0">
                <a:solidFill>
                  <a:schemeClr val="tx1"/>
                </a:solidFill>
                <a:effectLst/>
                <a:latin typeface="+mn-lt"/>
                <a:ea typeface="+mn-ea"/>
                <a:cs typeface="+mn-cs"/>
              </a:rPr>
              <a:t>asynch</a:t>
            </a:r>
            <a:r>
              <a:rPr lang="en-US" sz="1200" kern="1200" dirty="0" smtClean="0">
                <a:solidFill>
                  <a:schemeClr val="tx1"/>
                </a:solidFill>
                <a:effectLst/>
                <a:latin typeface="+mn-lt"/>
                <a:ea typeface="+mn-ea"/>
                <a:cs typeface="+mn-cs"/>
              </a:rPr>
              <a:t> on when you have found is necessary. If you frequently find the issues explained in previous slide regarding application timeouts caused by auto update statistics events, you may want to use this feature.</a:t>
            </a:r>
          </a:p>
          <a:p>
            <a:pPr lvl="0"/>
            <a:r>
              <a:rPr lang="en-US" sz="1200" kern="1200" dirty="0" smtClean="0">
                <a:solidFill>
                  <a:schemeClr val="tx1"/>
                </a:solidFill>
                <a:effectLst/>
                <a:latin typeface="+mn-lt"/>
                <a:ea typeface="+mn-ea"/>
                <a:cs typeface="+mn-cs"/>
              </a:rPr>
              <a:t>Turnoff auto update statistics only in tables that you have tested and verified that work better with auto update turned off and manually updating the statistics. For example, a table that is dropped and loaded daily and has queries during the load process could be affected by auto update statistics.</a:t>
            </a:r>
          </a:p>
          <a:p>
            <a:pPr lvl="0"/>
            <a:r>
              <a:rPr lang="en-US" sz="1200" kern="1200" dirty="0" smtClean="0">
                <a:solidFill>
                  <a:schemeClr val="tx1"/>
                </a:solidFill>
                <a:effectLst/>
                <a:latin typeface="+mn-lt"/>
                <a:ea typeface="+mn-ea"/>
                <a:cs typeface="+mn-cs"/>
              </a:rPr>
              <a:t>UPDATE Statistics with a good percentage of the tables with auto update turned off (weekly, monthly or whatever it works on your environment)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One important fact commonly forgotten is that auto update statistics event is fired until a query tries to use a statistics and found that is outdated. This means that our queries do not need an statistics, this statistics will be completely outdated. This also means that if we run a big load on an empty table, statistics updated only if in the same process you run queries that require that statistic.</a:t>
            </a:r>
          </a:p>
          <a:p>
            <a:endParaRPr lang="en-US" dirty="0" smtClean="0"/>
          </a:p>
          <a:p>
            <a:r>
              <a:rPr lang="en-US" sz="1200" b="1" kern="1200" dirty="0" smtClean="0">
                <a:solidFill>
                  <a:schemeClr val="tx1"/>
                </a:solidFill>
                <a:effectLst/>
                <a:latin typeface="+mn-lt"/>
                <a:ea typeface="+mn-ea"/>
                <a:cs typeface="+mn-cs"/>
              </a:rPr>
              <a:t>Bad statistics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By default, statistics are updated automatically, but they can get wrong because of different situations. The more common situations are:</a:t>
            </a:r>
          </a:p>
          <a:p>
            <a:pPr lvl="0"/>
            <a:r>
              <a:rPr lang="en-US" sz="1200" kern="1200" dirty="0" smtClean="0">
                <a:solidFill>
                  <a:schemeClr val="tx1"/>
                </a:solidFill>
                <a:effectLst/>
                <a:latin typeface="+mn-lt"/>
                <a:ea typeface="+mn-ea"/>
                <a:cs typeface="+mn-cs"/>
              </a:rPr>
              <a:t>Auto update statistics was turned off </a:t>
            </a:r>
            <a:r>
              <a:rPr lang="en-US" sz="1200" kern="1200" dirty="0" err="1" smtClean="0">
                <a:solidFill>
                  <a:schemeClr val="tx1"/>
                </a:solidFill>
                <a:effectLst/>
                <a:latin typeface="+mn-lt"/>
                <a:ea typeface="+mn-ea"/>
                <a:cs typeface="+mn-cs"/>
              </a:rPr>
              <a:t>andno</a:t>
            </a:r>
            <a:r>
              <a:rPr lang="en-US" sz="1200" kern="1200" dirty="0" smtClean="0">
                <a:solidFill>
                  <a:schemeClr val="tx1"/>
                </a:solidFill>
                <a:effectLst/>
                <a:latin typeface="+mn-lt"/>
                <a:ea typeface="+mn-ea"/>
                <a:cs typeface="+mn-cs"/>
              </a:rPr>
              <a:t> manual update is being done in a timely manner.</a:t>
            </a:r>
          </a:p>
          <a:p>
            <a:pPr lvl="0"/>
            <a:r>
              <a:rPr lang="en-US" sz="1200" kern="1200" dirty="0" smtClean="0">
                <a:solidFill>
                  <a:schemeClr val="tx1"/>
                </a:solidFill>
                <a:effectLst/>
                <a:latin typeface="+mn-lt"/>
                <a:ea typeface="+mn-ea"/>
                <a:cs typeface="+mn-cs"/>
              </a:rPr>
              <a:t>Big tables can cause that the default sampling be insufficient to have good statistics.</a:t>
            </a:r>
          </a:p>
          <a:p>
            <a:pPr lvl="0"/>
            <a:r>
              <a:rPr lang="en-US" sz="1200" kern="1200" dirty="0" smtClean="0">
                <a:solidFill>
                  <a:schemeClr val="tx1"/>
                </a:solidFill>
                <a:effectLst/>
                <a:latin typeface="+mn-lt"/>
                <a:ea typeface="+mn-ea"/>
                <a:cs typeface="+mn-cs"/>
              </a:rPr>
              <a:t>The specific value we send in a call has a special distribution that is not appropriate for other parameter values.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problem is that outdated or skew statistics can cause that the query optimizer takes wrong decisions generating bad execution plans.</a:t>
            </a:r>
          </a:p>
          <a:p>
            <a:endParaRPr lang="en-US" dirty="0" smtClean="0"/>
          </a:p>
          <a:p>
            <a:r>
              <a:rPr lang="en-US" sz="1200" b="1" kern="1200" dirty="0" smtClean="0">
                <a:solidFill>
                  <a:schemeClr val="tx1"/>
                </a:solidFill>
                <a:effectLst/>
                <a:latin typeface="+mn-lt"/>
                <a:ea typeface="+mn-ea"/>
                <a:cs typeface="+mn-cs"/>
              </a:rPr>
              <a:t>Bad statistic: Possible solutions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Depending on the root cause of the problem there are some possible workarounds to this problem:</a:t>
            </a:r>
          </a:p>
          <a:p>
            <a:pPr lvl="0"/>
            <a:r>
              <a:rPr lang="en-US" sz="1200" kern="1200" dirty="0" smtClean="0">
                <a:solidFill>
                  <a:schemeClr val="tx1"/>
                </a:solidFill>
                <a:effectLst/>
                <a:latin typeface="+mn-lt"/>
                <a:ea typeface="+mn-ea"/>
                <a:cs typeface="+mn-cs"/>
              </a:rPr>
              <a:t>Manually update statistics, you can use a different sampling than the automatic default or even FULL_SCAN when necessary.</a:t>
            </a:r>
          </a:p>
          <a:p>
            <a:pPr lvl="0"/>
            <a:r>
              <a:rPr lang="en-US" sz="1200" kern="1200" dirty="0" smtClean="0">
                <a:solidFill>
                  <a:schemeClr val="tx1"/>
                </a:solidFill>
                <a:effectLst/>
                <a:latin typeface="+mn-lt"/>
                <a:ea typeface="+mn-ea"/>
                <a:cs typeface="+mn-cs"/>
              </a:rPr>
              <a:t>Recompile the procedure</a:t>
            </a:r>
          </a:p>
          <a:p>
            <a:pPr lvl="0"/>
            <a:r>
              <a:rPr lang="en-US" sz="1200" kern="1200" dirty="0" smtClean="0">
                <a:solidFill>
                  <a:schemeClr val="tx1"/>
                </a:solidFill>
                <a:effectLst/>
                <a:latin typeface="+mn-lt"/>
                <a:ea typeface="+mn-ea"/>
                <a:cs typeface="+mn-cs"/>
              </a:rPr>
              <a:t>Create filtered indexes on the range or partition that needs to be accessed. In this way the statistic will be created using less rows.</a:t>
            </a:r>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22</a:t>
            </a:fld>
            <a:endParaRPr lang="en-US"/>
          </a:p>
        </p:txBody>
      </p:sp>
    </p:spTree>
    <p:extLst>
      <p:ext uri="{BB962C8B-B14F-4D97-AF65-F5344CB8AC3E}">
        <p14:creationId xmlns:p14="http://schemas.microsoft.com/office/powerpoint/2010/main" val="29881998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24</a:t>
            </a:fld>
            <a:endParaRPr lang="en-US"/>
          </a:p>
        </p:txBody>
      </p:sp>
    </p:spTree>
    <p:extLst>
      <p:ext uri="{BB962C8B-B14F-4D97-AF65-F5344CB8AC3E}">
        <p14:creationId xmlns:p14="http://schemas.microsoft.com/office/powerpoint/2010/main" val="19327899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25</a:t>
            </a:fld>
            <a:endParaRPr lang="en-US"/>
          </a:p>
        </p:txBody>
      </p:sp>
    </p:spTree>
    <p:extLst>
      <p:ext uri="{BB962C8B-B14F-4D97-AF65-F5344CB8AC3E}">
        <p14:creationId xmlns:p14="http://schemas.microsoft.com/office/powerpoint/2010/main" val="2483590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26</a:t>
            </a:fld>
            <a:endParaRPr lang="en-US"/>
          </a:p>
        </p:txBody>
      </p:sp>
    </p:spTree>
    <p:extLst>
      <p:ext uri="{BB962C8B-B14F-4D97-AF65-F5344CB8AC3E}">
        <p14:creationId xmlns:p14="http://schemas.microsoft.com/office/powerpoint/2010/main" val="2560263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200" dirty="0" smtClean="0"/>
              <a:t>En esta sesión hablaremos de algunas de las Mejores Practicas en diferentes niveles de SQL Server para obtener un buen rendimiento en SQL Server.</a:t>
            </a:r>
            <a:endParaRPr lang="es-CO" dirty="0" smtClean="0"/>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5</a:t>
            </a:fld>
            <a:endParaRPr lang="en-US"/>
          </a:p>
        </p:txBody>
      </p:sp>
    </p:spTree>
    <p:extLst>
      <p:ext uri="{BB962C8B-B14F-4D97-AF65-F5344CB8AC3E}">
        <p14:creationId xmlns:p14="http://schemas.microsoft.com/office/powerpoint/2010/main" val="36679459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27</a:t>
            </a:fld>
            <a:endParaRPr lang="en-US"/>
          </a:p>
        </p:txBody>
      </p:sp>
    </p:spTree>
    <p:extLst>
      <p:ext uri="{BB962C8B-B14F-4D97-AF65-F5344CB8AC3E}">
        <p14:creationId xmlns:p14="http://schemas.microsoft.com/office/powerpoint/2010/main" val="2312877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6</a:t>
            </a:fld>
            <a:endParaRPr lang="en-US"/>
          </a:p>
        </p:txBody>
      </p:sp>
    </p:spTree>
    <p:extLst>
      <p:ext uri="{BB962C8B-B14F-4D97-AF65-F5344CB8AC3E}">
        <p14:creationId xmlns:p14="http://schemas.microsoft.com/office/powerpoint/2010/main" val="6152404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b="1" kern="1200" dirty="0" smtClean="0">
                <a:solidFill>
                  <a:schemeClr val="tx1"/>
                </a:solidFill>
                <a:effectLst/>
                <a:latin typeface="+mn-lt"/>
                <a:ea typeface="+mn-ea"/>
                <a:cs typeface="+mn-cs"/>
              </a:rPr>
              <a:t>Nota</a:t>
            </a:r>
            <a:r>
              <a:rPr lang="es-ES" sz="1200" kern="1200" dirty="0" smtClean="0">
                <a:solidFill>
                  <a:schemeClr val="tx1"/>
                </a:solidFill>
                <a:effectLst/>
                <a:latin typeface="+mn-lt"/>
                <a:ea typeface="+mn-ea"/>
                <a:cs typeface="+mn-cs"/>
              </a:rPr>
              <a:t> La opción de configuración </a:t>
            </a:r>
            <a:r>
              <a:rPr lang="es-ES" sz="1200" b="1" kern="1200" dirty="0" err="1" smtClean="0">
                <a:solidFill>
                  <a:schemeClr val="tx1"/>
                </a:solidFill>
                <a:effectLst/>
                <a:latin typeface="+mn-lt"/>
                <a:ea typeface="+mn-ea"/>
                <a:cs typeface="+mn-cs"/>
              </a:rPr>
              <a:t>max</a:t>
            </a:r>
            <a:r>
              <a:rPr lang="es-ES" sz="1200" b="1" kern="1200" dirty="0" smtClean="0">
                <a:solidFill>
                  <a:schemeClr val="tx1"/>
                </a:solidFill>
                <a:effectLst/>
                <a:latin typeface="+mn-lt"/>
                <a:ea typeface="+mn-ea"/>
                <a:cs typeface="+mn-cs"/>
              </a:rPr>
              <a:t> </a:t>
            </a:r>
            <a:r>
              <a:rPr lang="es-ES" sz="1200" b="1" kern="1200" dirty="0" err="1" smtClean="0">
                <a:solidFill>
                  <a:schemeClr val="tx1"/>
                </a:solidFill>
                <a:effectLst/>
                <a:latin typeface="+mn-lt"/>
                <a:ea typeface="+mn-ea"/>
                <a:cs typeface="+mn-cs"/>
              </a:rPr>
              <a:t>degree</a:t>
            </a:r>
            <a:r>
              <a:rPr lang="es-ES" sz="1200" b="1" kern="1200" dirty="0" smtClean="0">
                <a:solidFill>
                  <a:schemeClr val="tx1"/>
                </a:solidFill>
                <a:effectLst/>
                <a:latin typeface="+mn-lt"/>
                <a:ea typeface="+mn-ea"/>
                <a:cs typeface="+mn-cs"/>
              </a:rPr>
              <a:t> of </a:t>
            </a:r>
            <a:r>
              <a:rPr lang="es-ES" sz="1200" b="1" kern="1200" dirty="0" err="1" smtClean="0">
                <a:solidFill>
                  <a:schemeClr val="tx1"/>
                </a:solidFill>
                <a:effectLst/>
                <a:latin typeface="+mn-lt"/>
                <a:ea typeface="+mn-ea"/>
                <a:cs typeface="+mn-cs"/>
              </a:rPr>
              <a:t>parallelism</a:t>
            </a:r>
            <a:r>
              <a:rPr lang="es-ES" sz="1200" kern="1200" dirty="0" smtClean="0">
                <a:solidFill>
                  <a:schemeClr val="tx1"/>
                </a:solidFill>
                <a:effectLst/>
                <a:latin typeface="+mn-lt"/>
                <a:ea typeface="+mn-ea"/>
                <a:cs typeface="+mn-cs"/>
              </a:rPr>
              <a:t> lleva </a:t>
            </a:r>
            <a:r>
              <a:rPr lang="es-ES" sz="1200" i="1" kern="1200" dirty="0" smtClean="0">
                <a:solidFill>
                  <a:schemeClr val="tx1"/>
                </a:solidFill>
                <a:effectLst/>
                <a:latin typeface="+mn-lt"/>
                <a:ea typeface="+mn-ea"/>
                <a:cs typeface="+mn-cs"/>
              </a:rPr>
              <a:t>no</a:t>
            </a:r>
            <a:r>
              <a:rPr lang="es-ES" sz="1200" kern="1200" dirty="0" smtClean="0">
                <a:solidFill>
                  <a:schemeClr val="tx1"/>
                </a:solidFill>
                <a:effectLst/>
                <a:latin typeface="+mn-lt"/>
                <a:ea typeface="+mn-ea"/>
                <a:cs typeface="+mn-cs"/>
              </a:rPr>
              <a:t> limitar el número de procesadores que utiliza SQL Server. Para configurar el número de procesadores que utiliza SQL Server, utilice la opción de configuración de la </a:t>
            </a:r>
            <a:r>
              <a:rPr lang="es-ES" sz="1200" b="1" kern="1200" dirty="0" smtClean="0">
                <a:solidFill>
                  <a:schemeClr val="tx1"/>
                </a:solidFill>
                <a:effectLst/>
                <a:latin typeface="+mn-lt"/>
                <a:ea typeface="+mn-ea"/>
                <a:cs typeface="+mn-cs"/>
              </a:rPr>
              <a:t>máscara de afinidad</a:t>
            </a:r>
            <a:r>
              <a:rPr lang="es-ES" sz="1200" kern="1200" dirty="0" smtClean="0">
                <a:solidFill>
                  <a:schemeClr val="tx1"/>
                </a:solidFill>
                <a:effectLst/>
                <a:latin typeface="+mn-lt"/>
                <a:ea typeface="+mn-ea"/>
                <a:cs typeface="+mn-cs"/>
              </a:rPr>
              <a:t> .</a:t>
            </a:r>
            <a:br>
              <a:rPr lang="es-ES" sz="1200" kern="1200" dirty="0" smtClean="0">
                <a:solidFill>
                  <a:schemeClr val="tx1"/>
                </a:solidFill>
                <a:effectLst/>
                <a:latin typeface="+mn-lt"/>
                <a:ea typeface="+mn-ea"/>
                <a:cs typeface="+mn-cs"/>
              </a:rPr>
            </a:br>
            <a:r>
              <a:rPr lang="es-ES" sz="1200" kern="1200" dirty="0" smtClean="0">
                <a:solidFill>
                  <a:schemeClr val="tx1"/>
                </a:solidFill>
                <a:effectLst/>
                <a:latin typeface="+mn-lt"/>
                <a:ea typeface="+mn-ea"/>
                <a:cs typeface="+mn-cs"/>
              </a:rPr>
              <a:t/>
            </a:r>
            <a:br>
              <a:rPr lang="es-ES" sz="1200" kern="1200" dirty="0" smtClean="0">
                <a:solidFill>
                  <a:schemeClr val="tx1"/>
                </a:solidFill>
                <a:effectLst/>
                <a:latin typeface="+mn-lt"/>
                <a:ea typeface="+mn-ea"/>
                <a:cs typeface="+mn-cs"/>
              </a:rPr>
            </a:br>
            <a:r>
              <a:rPr lang="es-ES" sz="1200" kern="1200" dirty="0" smtClean="0">
                <a:solidFill>
                  <a:schemeClr val="tx1"/>
                </a:solidFill>
                <a:effectLst/>
                <a:latin typeface="+mn-lt"/>
                <a:ea typeface="+mn-ea"/>
                <a:cs typeface="+mn-cs"/>
              </a:rPr>
              <a:t>Utilice las siguientes directrices al configurar el valor MAXDOP.</a:t>
            </a:r>
            <a:r>
              <a:rPr lang="es-ES" sz="1200" b="1" kern="1200" dirty="0" smtClean="0">
                <a:solidFill>
                  <a:schemeClr val="tx1"/>
                </a:solidFill>
                <a:effectLst/>
                <a:latin typeface="+mn-lt"/>
                <a:ea typeface="+mn-ea"/>
                <a:cs typeface="+mn-cs"/>
              </a:rPr>
              <a:t>SQL Server 2005 y versiones posteriores</a:t>
            </a:r>
          </a:p>
          <a:p>
            <a:r>
              <a:rPr lang="es-ES" sz="1200" kern="1200" dirty="0" smtClean="0">
                <a:solidFill>
                  <a:schemeClr val="tx1"/>
                </a:solidFill>
                <a:effectLst/>
                <a:latin typeface="+mn-lt"/>
                <a:ea typeface="+mn-ea"/>
                <a:cs typeface="+mn-cs"/>
              </a:rPr>
              <a:t>Para los servidores que utilizan más de ocho procesadores, utilice la siguiente configuración: MAXDOP = 8</a:t>
            </a:r>
          </a:p>
          <a:p>
            <a:r>
              <a:rPr lang="es-ES" sz="1200" kern="1200" dirty="0" smtClean="0">
                <a:solidFill>
                  <a:schemeClr val="tx1"/>
                </a:solidFill>
                <a:effectLst/>
                <a:latin typeface="+mn-lt"/>
                <a:ea typeface="+mn-ea"/>
                <a:cs typeface="+mn-cs"/>
              </a:rPr>
              <a:t>Para los servidores que utilizan procesadores de ocho o menos, utilice la siguiente configuración: MAXDOP = 0 a </a:t>
            </a:r>
            <a:r>
              <a:rPr lang="es-ES" sz="1200" i="1" kern="1200" dirty="0" smtClean="0">
                <a:solidFill>
                  <a:schemeClr val="tx1"/>
                </a:solidFill>
                <a:effectLst/>
                <a:latin typeface="+mn-lt"/>
                <a:ea typeface="+mn-ea"/>
                <a:cs typeface="+mn-cs"/>
              </a:rPr>
              <a:t>N</a:t>
            </a:r>
            <a:r>
              <a:rPr lang="es-ES" sz="1200" kern="1200" dirty="0" smtClean="0">
                <a:solidFill>
                  <a:schemeClr val="tx1"/>
                </a:solidFill>
                <a:effectLst/>
                <a:latin typeface="+mn-lt"/>
                <a:ea typeface="+mn-ea"/>
                <a:cs typeface="+mn-cs"/>
              </a:rPr>
              <a:t/>
            </a:r>
            <a:br>
              <a:rPr lang="es-ES" sz="1200" kern="1200" dirty="0" smtClean="0">
                <a:solidFill>
                  <a:schemeClr val="tx1"/>
                </a:solidFill>
                <a:effectLst/>
                <a:latin typeface="+mn-lt"/>
                <a:ea typeface="+mn-ea"/>
                <a:cs typeface="+mn-cs"/>
              </a:rPr>
            </a:br>
            <a:r>
              <a:rPr lang="es-ES" sz="1200" kern="1200" dirty="0" smtClean="0">
                <a:solidFill>
                  <a:schemeClr val="tx1"/>
                </a:solidFill>
                <a:effectLst/>
                <a:latin typeface="+mn-lt"/>
                <a:ea typeface="+mn-ea"/>
                <a:cs typeface="+mn-cs"/>
              </a:rPr>
              <a:t/>
            </a:r>
            <a:br>
              <a:rPr lang="es-ES" sz="1200" kern="1200" dirty="0" smtClean="0">
                <a:solidFill>
                  <a:schemeClr val="tx1"/>
                </a:solidFill>
                <a:effectLst/>
                <a:latin typeface="+mn-lt"/>
                <a:ea typeface="+mn-ea"/>
                <a:cs typeface="+mn-cs"/>
              </a:rPr>
            </a:br>
            <a:r>
              <a:rPr lang="es-ES" sz="1200" b="1" kern="1200" dirty="0" smtClean="0">
                <a:solidFill>
                  <a:schemeClr val="tx1"/>
                </a:solidFill>
                <a:effectLst/>
                <a:latin typeface="+mn-lt"/>
                <a:ea typeface="+mn-ea"/>
                <a:cs typeface="+mn-cs"/>
              </a:rPr>
              <a:t>Nota</a:t>
            </a:r>
            <a:r>
              <a:rPr lang="es-ES" sz="1200" kern="1200" dirty="0" smtClean="0">
                <a:solidFill>
                  <a:schemeClr val="tx1"/>
                </a:solidFill>
                <a:effectLst/>
                <a:latin typeface="+mn-lt"/>
                <a:ea typeface="+mn-ea"/>
                <a:cs typeface="+mn-cs"/>
              </a:rPr>
              <a:t> En esta </a:t>
            </a:r>
            <a:r>
              <a:rPr lang="es-ES" sz="1200" kern="1200" dirty="0" err="1" smtClean="0">
                <a:solidFill>
                  <a:schemeClr val="tx1"/>
                </a:solidFill>
                <a:effectLst/>
                <a:latin typeface="+mn-lt"/>
                <a:ea typeface="+mn-ea"/>
                <a:cs typeface="+mn-cs"/>
              </a:rPr>
              <a:t>configuración,</a:t>
            </a:r>
            <a:r>
              <a:rPr lang="es-ES" sz="1200" i="1" kern="1200" dirty="0" err="1" smtClean="0">
                <a:solidFill>
                  <a:schemeClr val="tx1"/>
                </a:solidFill>
                <a:effectLst/>
                <a:latin typeface="+mn-lt"/>
                <a:ea typeface="+mn-ea"/>
                <a:cs typeface="+mn-cs"/>
              </a:rPr>
              <a:t>N</a:t>
            </a:r>
            <a:r>
              <a:rPr lang="es-ES" sz="1200" kern="1200" dirty="0" smtClean="0">
                <a:solidFill>
                  <a:schemeClr val="tx1"/>
                </a:solidFill>
                <a:effectLst/>
                <a:latin typeface="+mn-lt"/>
                <a:ea typeface="+mn-ea"/>
                <a:cs typeface="+mn-cs"/>
              </a:rPr>
              <a:t> representa el número de procesadores.</a:t>
            </a:r>
          </a:p>
          <a:p>
            <a:r>
              <a:rPr lang="es-ES" sz="1200" kern="1200" dirty="0" smtClean="0">
                <a:solidFill>
                  <a:schemeClr val="tx1"/>
                </a:solidFill>
                <a:effectLst/>
                <a:latin typeface="+mn-lt"/>
                <a:ea typeface="+mn-ea"/>
                <a:cs typeface="+mn-cs"/>
              </a:rPr>
              <a:t>Para los servidores que tienen configurado de NUMA, MAXDOP no debe superar el número de CPU que se asignan a cada nodo NUMA. </a:t>
            </a:r>
          </a:p>
          <a:p>
            <a:r>
              <a:rPr lang="es-ES" sz="1200" kern="1200" dirty="0" smtClean="0">
                <a:solidFill>
                  <a:schemeClr val="tx1"/>
                </a:solidFill>
                <a:effectLst/>
                <a:latin typeface="+mn-lt"/>
                <a:ea typeface="+mn-ea"/>
                <a:cs typeface="+mn-cs"/>
              </a:rPr>
              <a:t>Para los servidores que tienen el </a:t>
            </a:r>
            <a:r>
              <a:rPr lang="es-ES" sz="1200" kern="1200" dirty="0" err="1" smtClean="0">
                <a:solidFill>
                  <a:schemeClr val="tx1"/>
                </a:solidFill>
                <a:effectLst/>
                <a:latin typeface="+mn-lt"/>
                <a:ea typeface="+mn-ea"/>
                <a:cs typeface="+mn-cs"/>
              </a:rPr>
              <a:t>hyperthreading</a:t>
            </a:r>
            <a:r>
              <a:rPr lang="es-ES" sz="1200" kern="1200" dirty="0" smtClean="0">
                <a:solidFill>
                  <a:schemeClr val="tx1"/>
                </a:solidFill>
                <a:effectLst/>
                <a:latin typeface="+mn-lt"/>
                <a:ea typeface="+mn-ea"/>
                <a:cs typeface="+mn-cs"/>
              </a:rPr>
              <a:t> habilitado, el valor MAXDOP no debe superar el número de procesadores físicos.</a:t>
            </a:r>
          </a:p>
          <a:p>
            <a:r>
              <a:rPr lang="es-ES" sz="1200" kern="1200" dirty="0" smtClean="0">
                <a:solidFill>
                  <a:schemeClr val="tx1"/>
                </a:solidFill>
                <a:effectLst/>
                <a:latin typeface="+mn-lt"/>
                <a:ea typeface="+mn-ea"/>
                <a:cs typeface="+mn-cs"/>
              </a:rPr>
              <a:t>Para los servidores que tienen configurado de NUMA y </a:t>
            </a:r>
            <a:r>
              <a:rPr lang="es-ES" sz="1200" kern="1200" dirty="0" err="1" smtClean="0">
                <a:solidFill>
                  <a:schemeClr val="tx1"/>
                </a:solidFill>
                <a:effectLst/>
                <a:latin typeface="+mn-lt"/>
                <a:ea typeface="+mn-ea"/>
                <a:cs typeface="+mn-cs"/>
              </a:rPr>
              <a:t>hyperthreading</a:t>
            </a:r>
            <a:r>
              <a:rPr lang="es-ES" sz="1200" kern="1200" dirty="0" smtClean="0">
                <a:solidFill>
                  <a:schemeClr val="tx1"/>
                </a:solidFill>
                <a:effectLst/>
                <a:latin typeface="+mn-lt"/>
                <a:ea typeface="+mn-ea"/>
                <a:cs typeface="+mn-cs"/>
              </a:rPr>
              <a:t> habilitado, no debe superar el valor MAXDOP número de procesadores físicos por nodo NUMA.</a:t>
            </a:r>
          </a:p>
          <a:p>
            <a:r>
              <a:rPr lang="es-ES" sz="1200" b="1" kern="1200" dirty="0" smtClean="0">
                <a:solidFill>
                  <a:schemeClr val="tx1"/>
                </a:solidFill>
                <a:effectLst/>
                <a:latin typeface="+mn-lt"/>
                <a:ea typeface="+mn-ea"/>
                <a:cs typeface="+mn-cs"/>
              </a:rPr>
              <a:t>Nota</a:t>
            </a:r>
            <a:r>
              <a:rPr lang="es-ES" sz="1200" kern="1200" dirty="0" smtClean="0">
                <a:solidFill>
                  <a:schemeClr val="tx1"/>
                </a:solidFill>
                <a:effectLst/>
                <a:latin typeface="+mn-lt"/>
                <a:ea typeface="+mn-ea"/>
                <a:cs typeface="+mn-cs"/>
              </a:rPr>
              <a:t> Utilice estas mismas instrucciones al establecer la opción </a:t>
            </a:r>
            <a:r>
              <a:rPr lang="es-ES" sz="1200" b="1" kern="1200" dirty="0" err="1" smtClean="0">
                <a:solidFill>
                  <a:schemeClr val="tx1"/>
                </a:solidFill>
                <a:effectLst/>
                <a:latin typeface="+mn-lt"/>
                <a:ea typeface="+mn-ea"/>
                <a:cs typeface="+mn-cs"/>
              </a:rPr>
              <a:t>max</a:t>
            </a:r>
            <a:r>
              <a:rPr lang="es-ES" sz="1200" b="1" kern="1200" dirty="0" smtClean="0">
                <a:solidFill>
                  <a:schemeClr val="tx1"/>
                </a:solidFill>
                <a:effectLst/>
                <a:latin typeface="+mn-lt"/>
                <a:ea typeface="+mn-ea"/>
                <a:cs typeface="+mn-cs"/>
              </a:rPr>
              <a:t> </a:t>
            </a:r>
            <a:r>
              <a:rPr lang="es-ES" sz="1200" b="1" kern="1200" dirty="0" err="1" smtClean="0">
                <a:solidFill>
                  <a:schemeClr val="tx1"/>
                </a:solidFill>
                <a:effectLst/>
                <a:latin typeface="+mn-lt"/>
                <a:ea typeface="+mn-ea"/>
                <a:cs typeface="+mn-cs"/>
              </a:rPr>
              <a:t>degree</a:t>
            </a:r>
            <a:r>
              <a:rPr lang="es-ES" sz="1200" b="1" kern="1200" dirty="0" smtClean="0">
                <a:solidFill>
                  <a:schemeClr val="tx1"/>
                </a:solidFill>
                <a:effectLst/>
                <a:latin typeface="+mn-lt"/>
                <a:ea typeface="+mn-ea"/>
                <a:cs typeface="+mn-cs"/>
              </a:rPr>
              <a:t> of </a:t>
            </a:r>
            <a:r>
              <a:rPr lang="es-ES" sz="1200" b="1" kern="1200" dirty="0" err="1" smtClean="0">
                <a:solidFill>
                  <a:schemeClr val="tx1"/>
                </a:solidFill>
                <a:effectLst/>
                <a:latin typeface="+mn-lt"/>
                <a:ea typeface="+mn-ea"/>
                <a:cs typeface="+mn-cs"/>
              </a:rPr>
              <a:t>parallelism</a:t>
            </a:r>
            <a:r>
              <a:rPr lang="es-ES" sz="1200" kern="1200" dirty="0" smtClean="0">
                <a:solidFill>
                  <a:schemeClr val="tx1"/>
                </a:solidFill>
                <a:effectLst/>
                <a:latin typeface="+mn-lt"/>
                <a:ea typeface="+mn-ea"/>
                <a:cs typeface="+mn-cs"/>
              </a:rPr>
              <a:t> para el regulador de recursos, grupos de carga de trabajo. </a:t>
            </a:r>
            <a:br>
              <a:rPr lang="es-ES" sz="1200" kern="1200" dirty="0" smtClean="0">
                <a:solidFill>
                  <a:schemeClr val="tx1"/>
                </a:solidFill>
                <a:effectLst/>
                <a:latin typeface="+mn-lt"/>
                <a:ea typeface="+mn-ea"/>
                <a:cs typeface="+mn-cs"/>
              </a:rPr>
            </a:br>
            <a:r>
              <a:rPr lang="es-ES" sz="1200" kern="1200" dirty="0" smtClean="0">
                <a:solidFill>
                  <a:schemeClr val="tx1"/>
                </a:solidFill>
                <a:effectLst/>
                <a:latin typeface="+mn-lt"/>
                <a:ea typeface="+mn-ea"/>
                <a:cs typeface="+mn-cs"/>
              </a:rPr>
              <a:t/>
            </a:r>
            <a:br>
              <a:rPr lang="es-ES" sz="1200" kern="1200" dirty="0" smtClean="0">
                <a:solidFill>
                  <a:schemeClr val="tx1"/>
                </a:solidFill>
                <a:effectLst/>
                <a:latin typeface="+mn-lt"/>
                <a:ea typeface="+mn-ea"/>
                <a:cs typeface="+mn-cs"/>
              </a:rPr>
            </a:br>
            <a:r>
              <a:rPr lang="es-ES" sz="1200" kern="1200" dirty="0" smtClean="0">
                <a:solidFill>
                  <a:schemeClr val="tx1"/>
                </a:solidFill>
                <a:effectLst/>
                <a:latin typeface="+mn-lt"/>
                <a:ea typeface="+mn-ea"/>
                <a:cs typeface="+mn-cs"/>
              </a:rPr>
              <a:t>Además, el valor máximo de 8 que se menciona en las presentes directrices es aplicable para la actividad típica de SQL Server y la sobrecarga de operadores de intercambio que se utilizan en los planes de consultas en paralelo. Este valor máximo, puede variar dependiendo de los modelos de aplicación específica y la actividad simultánea en la instancia de SQL Server. Por ejemplo, tenga en cuenta las siguientes </a:t>
            </a:r>
            <a:r>
              <a:rPr lang="es-ES" sz="1200" kern="1200" dirty="0" err="1" smtClean="0">
                <a:solidFill>
                  <a:schemeClr val="tx1"/>
                </a:solidFill>
                <a:effectLst/>
                <a:latin typeface="+mn-lt"/>
                <a:ea typeface="+mn-ea"/>
                <a:cs typeface="+mn-cs"/>
              </a:rPr>
              <a:t>situaciones:Si</a:t>
            </a:r>
            <a:r>
              <a:rPr lang="es-ES" sz="1200" kern="1200" dirty="0" smtClean="0">
                <a:solidFill>
                  <a:schemeClr val="tx1"/>
                </a:solidFill>
                <a:effectLst/>
                <a:latin typeface="+mn-lt"/>
                <a:ea typeface="+mn-ea"/>
                <a:cs typeface="+mn-cs"/>
              </a:rPr>
              <a:t> tiene un número muy pequeño de las consultas que se están ejecutando al mismo tiempo en comparación con el número de procesadores, puede establecer el valor MAXDOP a un valor mayor. Por ejemplo, puede establecer el valor MAXDOP a 16. </a:t>
            </a:r>
          </a:p>
          <a:p>
            <a:r>
              <a:rPr lang="es-ES" sz="1200" kern="1200" dirty="0" smtClean="0">
                <a:solidFill>
                  <a:schemeClr val="tx1"/>
                </a:solidFill>
                <a:effectLst/>
                <a:latin typeface="+mn-lt"/>
                <a:ea typeface="+mn-ea"/>
                <a:cs typeface="+mn-cs"/>
              </a:rPr>
              <a:t>Si es un tiene un número muy grande de las consultas que se están ejecutando al mismo tiempo en comparación con el número de procesadores, puede establecer el valor MAXDOP en un valor menor. Por ejemplo, puede establecer el valor MAXDOP a 4. </a:t>
            </a:r>
          </a:p>
          <a:p>
            <a:r>
              <a:rPr lang="es-ES" sz="1200" b="1" kern="1200" dirty="0" smtClean="0">
                <a:solidFill>
                  <a:schemeClr val="tx1"/>
                </a:solidFill>
                <a:effectLst/>
                <a:latin typeface="+mn-lt"/>
                <a:ea typeface="+mn-ea"/>
                <a:cs typeface="+mn-cs"/>
              </a:rPr>
              <a:t>Nota</a:t>
            </a:r>
            <a:r>
              <a:rPr lang="es-ES" sz="1200" kern="1200" dirty="0" smtClean="0">
                <a:solidFill>
                  <a:schemeClr val="tx1"/>
                </a:solidFill>
                <a:effectLst/>
                <a:latin typeface="+mn-lt"/>
                <a:ea typeface="+mn-ea"/>
                <a:cs typeface="+mn-cs"/>
              </a:rPr>
              <a:t> Cualquier valor que se considere el uso se debe probar minuciosamente la actividad de la aplicación específica o un modelo de consultas antes de implementar ese valor en un servidor de producción.</a:t>
            </a:r>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8</a:t>
            </a:fld>
            <a:endParaRPr lang="en-US"/>
          </a:p>
        </p:txBody>
      </p:sp>
    </p:spTree>
    <p:extLst>
      <p:ext uri="{BB962C8B-B14F-4D97-AF65-F5344CB8AC3E}">
        <p14:creationId xmlns:p14="http://schemas.microsoft.com/office/powerpoint/2010/main" val="2931068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err="1" smtClean="0">
                <a:solidFill>
                  <a:schemeClr val="tx1"/>
                </a:solidFill>
                <a:effectLst/>
                <a:latin typeface="+mn-lt"/>
                <a:ea typeface="+mn-ea"/>
                <a:cs typeface="+mn-cs"/>
              </a:rPr>
              <a:t>Que</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pasaria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si</a:t>
            </a:r>
            <a:r>
              <a:rPr lang="en-US" sz="1200" i="1" kern="1200" dirty="0" smtClean="0">
                <a:solidFill>
                  <a:schemeClr val="tx1"/>
                </a:solidFill>
                <a:effectLst/>
                <a:latin typeface="+mn-lt"/>
                <a:ea typeface="+mn-ea"/>
                <a:cs typeface="+mn-cs"/>
              </a:rPr>
              <a:t> no </a:t>
            </a:r>
            <a:r>
              <a:rPr lang="en-US" sz="1200" i="1" kern="1200" dirty="0" err="1" smtClean="0">
                <a:solidFill>
                  <a:schemeClr val="tx1"/>
                </a:solidFill>
                <a:effectLst/>
                <a:latin typeface="+mn-lt"/>
                <a:ea typeface="+mn-ea"/>
                <a:cs typeface="+mn-cs"/>
              </a:rPr>
              <a:t>configuro</a:t>
            </a:r>
            <a:r>
              <a:rPr lang="en-US" sz="1200" i="1" kern="1200" dirty="0" smtClean="0">
                <a:solidFill>
                  <a:schemeClr val="tx1"/>
                </a:solidFill>
                <a:effectLst/>
                <a:latin typeface="+mn-lt"/>
                <a:ea typeface="+mn-ea"/>
                <a:cs typeface="+mn-cs"/>
              </a:rPr>
              <a:t> el Max</a:t>
            </a:r>
            <a:r>
              <a:rPr lang="en-US" sz="1200" i="1" kern="1200" baseline="0" dirty="0" smtClean="0">
                <a:solidFill>
                  <a:schemeClr val="tx1"/>
                </a:solidFill>
                <a:effectLst/>
                <a:latin typeface="+mn-lt"/>
                <a:ea typeface="+mn-ea"/>
                <a:cs typeface="+mn-cs"/>
              </a:rPr>
              <a:t> Server Memory?</a:t>
            </a:r>
          </a:p>
          <a:p>
            <a:r>
              <a:rPr lang="en-US" sz="1200" i="1" kern="1200" baseline="0" dirty="0" err="1" smtClean="0">
                <a:solidFill>
                  <a:schemeClr val="tx1"/>
                </a:solidFill>
                <a:effectLst/>
                <a:latin typeface="+mn-lt"/>
                <a:ea typeface="+mn-ea"/>
                <a:cs typeface="+mn-cs"/>
              </a:rPr>
              <a:t>Es</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ejecutarian</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procesos</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como</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Workingset</a:t>
            </a:r>
            <a:r>
              <a:rPr lang="en-US" sz="1200" i="1" kern="1200" baseline="0" dirty="0" smtClean="0">
                <a:solidFill>
                  <a:schemeClr val="tx1"/>
                </a:solidFill>
                <a:effectLst/>
                <a:latin typeface="+mn-lt"/>
                <a:ea typeface="+mn-ea"/>
                <a:cs typeface="+mn-cs"/>
              </a:rPr>
              <a:t> Trimming, No </a:t>
            </a:r>
            <a:r>
              <a:rPr lang="en-US" sz="1200" i="1" kern="1200" baseline="0" dirty="0" err="1" smtClean="0">
                <a:solidFill>
                  <a:schemeClr val="tx1"/>
                </a:solidFill>
                <a:effectLst/>
                <a:latin typeface="+mn-lt"/>
                <a:ea typeface="+mn-ea"/>
                <a:cs typeface="+mn-cs"/>
              </a:rPr>
              <a:t>responsividad</a:t>
            </a:r>
            <a:r>
              <a:rPr lang="en-US" sz="1200" i="1" kern="1200" baseline="0" dirty="0" smtClean="0">
                <a:solidFill>
                  <a:schemeClr val="tx1"/>
                </a:solidFill>
                <a:effectLst/>
                <a:latin typeface="+mn-lt"/>
                <a:ea typeface="+mn-ea"/>
                <a:cs typeface="+mn-cs"/>
              </a:rPr>
              <a:t> del Sistema </a:t>
            </a:r>
            <a:r>
              <a:rPr lang="en-US" sz="1200" i="1" kern="1200" baseline="0" dirty="0" err="1" smtClean="0">
                <a:solidFill>
                  <a:schemeClr val="tx1"/>
                </a:solidFill>
                <a:effectLst/>
                <a:latin typeface="+mn-lt"/>
                <a:ea typeface="+mn-ea"/>
                <a:cs typeface="+mn-cs"/>
              </a:rPr>
              <a:t>Operativo</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Problemas</a:t>
            </a:r>
            <a:r>
              <a:rPr lang="en-US" sz="1200" i="1" kern="1200" baseline="0" dirty="0" smtClean="0">
                <a:solidFill>
                  <a:schemeClr val="tx1"/>
                </a:solidFill>
                <a:effectLst/>
                <a:latin typeface="+mn-lt"/>
                <a:ea typeface="+mn-ea"/>
                <a:cs typeface="+mn-cs"/>
              </a:rPr>
              <a:t> de </a:t>
            </a:r>
            <a:r>
              <a:rPr lang="en-US" sz="1200" i="1" kern="1200" baseline="0" dirty="0" err="1" smtClean="0">
                <a:solidFill>
                  <a:schemeClr val="tx1"/>
                </a:solidFill>
                <a:effectLst/>
                <a:latin typeface="+mn-lt"/>
                <a:ea typeface="+mn-ea"/>
                <a:cs typeface="+mn-cs"/>
              </a:rPr>
              <a:t>rendmiento</a:t>
            </a:r>
            <a:r>
              <a:rPr lang="en-US" sz="1200" i="1" kern="1200" baseline="0" dirty="0" smtClean="0">
                <a:solidFill>
                  <a:schemeClr val="tx1"/>
                </a:solidFill>
                <a:effectLst/>
                <a:latin typeface="+mn-lt"/>
                <a:ea typeface="+mn-ea"/>
                <a:cs typeface="+mn-cs"/>
              </a:rPr>
              <a:t> en </a:t>
            </a:r>
            <a:r>
              <a:rPr lang="en-US" sz="1200" i="1" kern="1200" baseline="0" dirty="0" err="1" smtClean="0">
                <a:solidFill>
                  <a:schemeClr val="tx1"/>
                </a:solidFill>
                <a:effectLst/>
                <a:latin typeface="+mn-lt"/>
                <a:ea typeface="+mn-ea"/>
                <a:cs typeface="+mn-cs"/>
              </a:rPr>
              <a:t>otras</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aplicaciones</a:t>
            </a:r>
            <a:r>
              <a:rPr lang="en-US" sz="1200" i="1" kern="1200" baseline="0" dirty="0" smtClean="0">
                <a:solidFill>
                  <a:schemeClr val="tx1"/>
                </a:solidFill>
                <a:effectLst/>
                <a:latin typeface="+mn-lt"/>
                <a:ea typeface="+mn-ea"/>
                <a:cs typeface="+mn-cs"/>
              </a:rPr>
              <a:t> en el </a:t>
            </a:r>
            <a:r>
              <a:rPr lang="en-US" sz="1200" i="1" kern="1200" baseline="0" dirty="0" err="1" smtClean="0">
                <a:solidFill>
                  <a:schemeClr val="tx1"/>
                </a:solidFill>
                <a:effectLst/>
                <a:latin typeface="+mn-lt"/>
                <a:ea typeface="+mn-ea"/>
                <a:cs typeface="+mn-cs"/>
              </a:rPr>
              <a:t>mismo</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servidor</a:t>
            </a:r>
            <a:r>
              <a:rPr lang="en-US" sz="1200" i="1" kern="1200" baseline="0" dirty="0" smtClean="0">
                <a:solidFill>
                  <a:schemeClr val="tx1"/>
                </a:solidFill>
                <a:effectLst/>
                <a:latin typeface="+mn-lt"/>
                <a:ea typeface="+mn-ea"/>
                <a:cs typeface="+mn-cs"/>
              </a:rPr>
              <a:t>.</a:t>
            </a:r>
            <a:endParaRPr lang="en-US" sz="1200" i="1" kern="1200" dirty="0" smtClean="0">
              <a:solidFill>
                <a:schemeClr val="tx1"/>
              </a:solidFill>
              <a:effectLst/>
              <a:latin typeface="+mn-lt"/>
              <a:ea typeface="+mn-ea"/>
              <a:cs typeface="+mn-cs"/>
            </a:endParaRPr>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Como</a:t>
            </a:r>
            <a:r>
              <a:rPr lang="en-US" sz="1200" i="1" kern="1200" baseline="0" dirty="0" smtClean="0">
                <a:solidFill>
                  <a:schemeClr val="tx1"/>
                </a:solidFill>
                <a:effectLst/>
                <a:latin typeface="+mn-lt"/>
                <a:ea typeface="+mn-ea"/>
                <a:cs typeface="+mn-cs"/>
              </a:rPr>
              <a:t> se </a:t>
            </a:r>
            <a:r>
              <a:rPr lang="en-US" sz="1200" i="1" kern="1200" baseline="0" dirty="0" err="1" smtClean="0">
                <a:solidFill>
                  <a:schemeClr val="tx1"/>
                </a:solidFill>
                <a:effectLst/>
                <a:latin typeface="+mn-lt"/>
                <a:ea typeface="+mn-ea"/>
                <a:cs typeface="+mn-cs"/>
              </a:rPr>
              <a:t>configura</a:t>
            </a:r>
            <a:r>
              <a:rPr lang="en-US" sz="1200" i="1" kern="1200" baseline="0" dirty="0" smtClean="0">
                <a:solidFill>
                  <a:schemeClr val="tx1"/>
                </a:solidFill>
                <a:effectLst/>
                <a:latin typeface="+mn-lt"/>
                <a:ea typeface="+mn-ea"/>
                <a:cs typeface="+mn-cs"/>
              </a:rPr>
              <a:t> el Max Server Memory?</a:t>
            </a:r>
            <a:endParaRPr lang="en-US" dirty="0" smtClean="0"/>
          </a:p>
          <a:p>
            <a:r>
              <a:rPr lang="en-US" sz="1200" kern="1200" dirty="0" err="1" smtClean="0">
                <a:solidFill>
                  <a:schemeClr val="tx1"/>
                </a:solidFill>
                <a:effectLst/>
                <a:latin typeface="+mn-lt"/>
                <a:ea typeface="+mn-ea"/>
                <a:cs typeface="+mn-cs"/>
              </a:rPr>
              <a:t>sp_configure</a:t>
            </a:r>
            <a:r>
              <a:rPr lang="en-US" sz="1200" kern="1200" dirty="0" smtClean="0">
                <a:solidFill>
                  <a:schemeClr val="tx1"/>
                </a:solidFill>
                <a:effectLst/>
                <a:latin typeface="+mn-lt"/>
                <a:ea typeface="+mn-ea"/>
                <a:cs typeface="+mn-cs"/>
              </a:rPr>
              <a:t> 'max server memory (MB)',&lt;Memory in MB&gt;</a:t>
            </a:r>
          </a:p>
          <a:p>
            <a:endParaRPr lang="en-US" dirty="0" smtClean="0"/>
          </a:p>
          <a:p>
            <a:r>
              <a:rPr lang="en-US" dirty="0" err="1" smtClean="0"/>
              <a:t>Es</a:t>
            </a:r>
            <a:r>
              <a:rPr lang="en-US" dirty="0" smtClean="0"/>
              <a:t> Max</a:t>
            </a:r>
            <a:r>
              <a:rPr lang="en-US" baseline="0" dirty="0" smtClean="0"/>
              <a:t> Server Memory lo </a:t>
            </a:r>
            <a:r>
              <a:rPr lang="en-US" baseline="0" dirty="0" err="1" smtClean="0"/>
              <a:t>maximo</a:t>
            </a:r>
            <a:r>
              <a:rPr lang="en-US" baseline="0" dirty="0" smtClean="0"/>
              <a:t> de </a:t>
            </a:r>
            <a:r>
              <a:rPr lang="en-US" baseline="0" dirty="0" err="1" smtClean="0"/>
              <a:t>memoria</a:t>
            </a:r>
            <a:r>
              <a:rPr lang="en-US" baseline="0" dirty="0" smtClean="0"/>
              <a:t> </a:t>
            </a:r>
            <a:r>
              <a:rPr lang="en-US" baseline="0" dirty="0" err="1" smtClean="0"/>
              <a:t>que</a:t>
            </a:r>
            <a:r>
              <a:rPr lang="en-US" baseline="0" dirty="0" smtClean="0"/>
              <a:t> SQL Server </a:t>
            </a:r>
            <a:r>
              <a:rPr lang="en-US" baseline="0" dirty="0" err="1" smtClean="0"/>
              <a:t>consumira</a:t>
            </a:r>
            <a:r>
              <a:rPr lang="en-US" baseline="0" dirty="0" smtClean="0"/>
              <a:t> de la </a:t>
            </a:r>
            <a:r>
              <a:rPr lang="en-US" baseline="0" dirty="0" err="1" smtClean="0"/>
              <a:t>memoria</a:t>
            </a:r>
            <a:r>
              <a:rPr lang="en-US" baseline="0" dirty="0" smtClean="0"/>
              <a:t> del </a:t>
            </a:r>
            <a:r>
              <a:rPr lang="en-US" baseline="0" dirty="0" err="1" smtClean="0"/>
              <a:t>Servidor</a:t>
            </a:r>
            <a:r>
              <a:rPr lang="en-US" baseline="0" dirty="0" smtClean="0"/>
              <a:t>?</a:t>
            </a:r>
          </a:p>
          <a:p>
            <a:r>
              <a:rPr lang="en-US" baseline="0" dirty="0" smtClean="0"/>
              <a:t>NO, el Max Server Memory solo </a:t>
            </a:r>
            <a:r>
              <a:rPr lang="en-US" baseline="0" dirty="0" err="1" smtClean="0"/>
              <a:t>limita</a:t>
            </a:r>
            <a:r>
              <a:rPr lang="en-US" baseline="0" dirty="0" smtClean="0"/>
              <a:t> la </a:t>
            </a:r>
            <a:r>
              <a:rPr lang="en-US" baseline="0" dirty="0" err="1" smtClean="0"/>
              <a:t>memoria</a:t>
            </a:r>
            <a:r>
              <a:rPr lang="en-US" baseline="0" dirty="0" smtClean="0"/>
              <a:t> </a:t>
            </a:r>
            <a:r>
              <a:rPr lang="en-US" baseline="0" dirty="0" err="1" smtClean="0"/>
              <a:t>consumida</a:t>
            </a:r>
            <a:r>
              <a:rPr lang="en-US" baseline="0" dirty="0" smtClean="0"/>
              <a:t> </a:t>
            </a:r>
            <a:r>
              <a:rPr lang="en-US" baseline="0" dirty="0" err="1" smtClean="0"/>
              <a:t>por</a:t>
            </a:r>
            <a:r>
              <a:rPr lang="en-US" baseline="0" dirty="0" smtClean="0"/>
              <a:t> el buffer Pool, </a:t>
            </a:r>
            <a:r>
              <a:rPr lang="en-US" baseline="0" dirty="0" err="1" smtClean="0"/>
              <a:t>Memoria</a:t>
            </a:r>
            <a:r>
              <a:rPr lang="en-US" baseline="0" dirty="0" smtClean="0"/>
              <a:t> </a:t>
            </a:r>
            <a:r>
              <a:rPr lang="en-US" baseline="0" dirty="0" err="1" smtClean="0"/>
              <a:t>consumida</a:t>
            </a:r>
            <a:r>
              <a:rPr lang="en-US" baseline="0" dirty="0" smtClean="0"/>
              <a:t> </a:t>
            </a:r>
            <a:r>
              <a:rPr lang="en-US" baseline="0" dirty="0" err="1" smtClean="0"/>
              <a:t>por</a:t>
            </a:r>
            <a:r>
              <a:rPr lang="en-US" baseline="0" dirty="0" smtClean="0"/>
              <a:t> </a:t>
            </a:r>
            <a:r>
              <a:rPr lang="en-US" baseline="0" dirty="0" err="1" smtClean="0"/>
              <a:t>partes</a:t>
            </a:r>
            <a:r>
              <a:rPr lang="en-US" baseline="0" dirty="0" smtClean="0"/>
              <a:t> Non-buffer pool de SQL Server y </a:t>
            </a:r>
            <a:r>
              <a:rPr lang="en-US" baseline="0" dirty="0" err="1" smtClean="0"/>
              <a:t>memoria</a:t>
            </a:r>
            <a:r>
              <a:rPr lang="en-US" baseline="0" dirty="0" smtClean="0"/>
              <a:t> </a:t>
            </a:r>
            <a:r>
              <a:rPr lang="en-US" baseline="0" dirty="0" err="1" smtClean="0"/>
              <a:t>consumida</a:t>
            </a:r>
            <a:r>
              <a:rPr lang="en-US" baseline="0" dirty="0" smtClean="0"/>
              <a:t> </a:t>
            </a:r>
            <a:r>
              <a:rPr lang="en-US" baseline="0" dirty="0" err="1" smtClean="0"/>
              <a:t>externamente</a:t>
            </a:r>
            <a:r>
              <a:rPr lang="en-US" baseline="0" dirty="0" smtClean="0"/>
              <a:t> </a:t>
            </a:r>
            <a:r>
              <a:rPr lang="en-US" baseline="0" dirty="0" err="1" smtClean="0"/>
              <a:t>por</a:t>
            </a:r>
            <a:r>
              <a:rPr lang="en-US" baseline="0" dirty="0" smtClean="0"/>
              <a:t> </a:t>
            </a:r>
            <a:r>
              <a:rPr lang="en-US" baseline="0" dirty="0" err="1" smtClean="0"/>
              <a:t>dlls</a:t>
            </a:r>
            <a:r>
              <a:rPr lang="en-US" baseline="0" dirty="0" smtClean="0"/>
              <a:t> </a:t>
            </a:r>
            <a:r>
              <a:rPr lang="en-US" baseline="0" dirty="0" err="1" smtClean="0"/>
              <a:t>cargadas</a:t>
            </a:r>
            <a:r>
              <a:rPr lang="en-US" baseline="0" dirty="0" smtClean="0"/>
              <a:t> en el </a:t>
            </a:r>
            <a:r>
              <a:rPr lang="en-US" baseline="0" dirty="0" err="1" smtClean="0"/>
              <a:t>espacio</a:t>
            </a:r>
            <a:r>
              <a:rPr lang="en-US" baseline="0" dirty="0" smtClean="0"/>
              <a:t> de </a:t>
            </a:r>
            <a:r>
              <a:rPr lang="en-US" baseline="0" dirty="0" err="1" smtClean="0"/>
              <a:t>memoria</a:t>
            </a:r>
            <a:r>
              <a:rPr lang="en-US" baseline="0" dirty="0" smtClean="0"/>
              <a:t> de SQL Server no </a:t>
            </a:r>
            <a:r>
              <a:rPr lang="en-US" baseline="0" dirty="0" err="1" smtClean="0"/>
              <a:t>es</a:t>
            </a:r>
            <a:r>
              <a:rPr lang="en-US" baseline="0" dirty="0" smtClean="0"/>
              <a:t> </a:t>
            </a:r>
            <a:r>
              <a:rPr lang="en-US" baseline="0" dirty="0" err="1" smtClean="0"/>
              <a:t>controlado</a:t>
            </a:r>
            <a:r>
              <a:rPr lang="en-US" baseline="0" dirty="0" smtClean="0"/>
              <a:t> </a:t>
            </a:r>
            <a:r>
              <a:rPr lang="en-US" baseline="0" dirty="0" err="1" smtClean="0"/>
              <a:t>por</a:t>
            </a:r>
            <a:r>
              <a:rPr lang="en-US" baseline="0" dirty="0" smtClean="0"/>
              <a:t> el Max Serer Memory. </a:t>
            </a:r>
            <a:r>
              <a:rPr lang="en-US" baseline="0" dirty="0" err="1" smtClean="0"/>
              <a:t>Cambios</a:t>
            </a:r>
            <a:r>
              <a:rPr lang="en-US" baseline="0" dirty="0" smtClean="0"/>
              <a:t> en SQL Server 2012: http://support.microsoft.com/kb/2663912/es </a:t>
            </a:r>
            <a:endParaRPr lang="en-US" dirty="0" smtClean="0"/>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Como </a:t>
            </a:r>
            <a:r>
              <a:rPr lang="en-US" sz="1200" i="1" kern="1200" dirty="0" err="1" smtClean="0">
                <a:solidFill>
                  <a:schemeClr val="tx1"/>
                </a:solidFill>
                <a:effectLst/>
                <a:latin typeface="+mn-lt"/>
                <a:ea typeface="+mn-ea"/>
                <a:cs typeface="+mn-cs"/>
              </a:rPr>
              <a:t>debo</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calcular</a:t>
            </a:r>
            <a:r>
              <a:rPr lang="en-US" sz="1200" i="1" kern="1200" baseline="0" dirty="0" smtClean="0">
                <a:solidFill>
                  <a:schemeClr val="tx1"/>
                </a:solidFill>
                <a:effectLst/>
                <a:latin typeface="+mn-lt"/>
                <a:ea typeface="+mn-ea"/>
                <a:cs typeface="+mn-cs"/>
              </a:rPr>
              <a:t> el valor para Max Server Memory?</a:t>
            </a:r>
          </a:p>
          <a:p>
            <a:r>
              <a:rPr lang="en-US" sz="1200" i="1" kern="1200" baseline="0" dirty="0" smtClean="0">
                <a:solidFill>
                  <a:schemeClr val="tx1"/>
                </a:solidFill>
                <a:effectLst/>
                <a:latin typeface="+mn-lt"/>
                <a:ea typeface="+mn-ea"/>
                <a:cs typeface="+mn-cs"/>
              </a:rPr>
              <a:t>En general </a:t>
            </a:r>
            <a:r>
              <a:rPr lang="en-US" sz="1200" i="1" kern="1200" baseline="0" dirty="0" err="1" smtClean="0">
                <a:solidFill>
                  <a:schemeClr val="tx1"/>
                </a:solidFill>
                <a:effectLst/>
                <a:latin typeface="+mn-lt"/>
                <a:ea typeface="+mn-ea"/>
                <a:cs typeface="+mn-cs"/>
              </a:rPr>
              <a:t>puede</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usar</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una</a:t>
            </a:r>
            <a:r>
              <a:rPr lang="en-US" sz="1200" i="1" kern="1200" baseline="0" dirty="0" smtClean="0">
                <a:solidFill>
                  <a:schemeClr val="tx1"/>
                </a:solidFill>
                <a:effectLst/>
                <a:latin typeface="+mn-lt"/>
                <a:ea typeface="+mn-ea"/>
                <a:cs typeface="+mn-cs"/>
              </a:rPr>
              <a:t> formula </a:t>
            </a:r>
            <a:r>
              <a:rPr lang="en-US" sz="1200" i="1" kern="1200" baseline="0" dirty="0" err="1" smtClean="0">
                <a:solidFill>
                  <a:schemeClr val="tx1"/>
                </a:solidFill>
                <a:effectLst/>
                <a:latin typeface="+mn-lt"/>
                <a:ea typeface="+mn-ea"/>
                <a:cs typeface="+mn-cs"/>
              </a:rPr>
              <a:t>parecida</a:t>
            </a:r>
            <a:r>
              <a:rPr lang="en-US" sz="1200" i="1" kern="1200" baseline="0" dirty="0" smtClean="0">
                <a:solidFill>
                  <a:schemeClr val="tx1"/>
                </a:solidFill>
                <a:effectLst/>
                <a:latin typeface="+mn-lt"/>
                <a:ea typeface="+mn-ea"/>
                <a:cs typeface="+mn-cs"/>
              </a:rPr>
              <a:t> a la </a:t>
            </a:r>
            <a:r>
              <a:rPr lang="en-US" sz="1200" i="1" kern="1200" baseline="0" dirty="0" err="1" smtClean="0">
                <a:solidFill>
                  <a:schemeClr val="tx1"/>
                </a:solidFill>
                <a:effectLst/>
                <a:latin typeface="+mn-lt"/>
                <a:ea typeface="+mn-ea"/>
                <a:cs typeface="+mn-cs"/>
              </a:rPr>
              <a:t>siguiente</a:t>
            </a:r>
            <a:r>
              <a:rPr lang="en-US" sz="1200" i="1" kern="1200" baseline="0" dirty="0" smtClean="0">
                <a:solidFill>
                  <a:schemeClr val="tx1"/>
                </a:solidFill>
                <a:effectLst/>
                <a:latin typeface="+mn-lt"/>
                <a:ea typeface="+mn-ea"/>
                <a:cs typeface="+mn-cs"/>
              </a:rPr>
              <a:t>:</a:t>
            </a:r>
          </a:p>
          <a:p>
            <a:endParaRPr lang="en-US" sz="1200" b="1" i="1" kern="1200" baseline="0" dirty="0" smtClean="0">
              <a:solidFill>
                <a:schemeClr val="tx1"/>
              </a:solidFill>
              <a:effectLst/>
              <a:latin typeface="+mn-lt"/>
              <a:ea typeface="+mn-ea"/>
              <a:cs typeface="+mn-cs"/>
            </a:endParaRPr>
          </a:p>
          <a:p>
            <a:r>
              <a:rPr lang="en-US" b="1" i="1" dirty="0" smtClean="0"/>
              <a:t>Max. Server Memory for a SQL Server Instance = </a:t>
            </a:r>
            <a:endParaRPr lang="en-US" dirty="0" smtClean="0"/>
          </a:p>
          <a:p>
            <a:r>
              <a:rPr lang="en-US" b="1" i="1" dirty="0" smtClean="0"/>
              <a:t>(Total RAM available to the OS) - </a:t>
            </a:r>
            <a:endParaRPr lang="en-US" dirty="0" smtClean="0"/>
          </a:p>
          <a:p>
            <a:r>
              <a:rPr lang="en-US" b="1" i="1" dirty="0" smtClean="0"/>
              <a:t>{ </a:t>
            </a:r>
            <a:endParaRPr lang="en-US" dirty="0" smtClean="0"/>
          </a:p>
          <a:p>
            <a:r>
              <a:rPr lang="en-US" b="1" i="1" dirty="0" smtClean="0"/>
              <a:t>(Memory needed by Operating System which gets allocated to </a:t>
            </a:r>
            <a:r>
              <a:rPr lang="en-US" b="1" i="1" dirty="0" smtClean="0">
                <a:hlinkClick r:id="rId3" tooltip="OS memory pool"/>
              </a:rPr>
              <a:t>memory pool</a:t>
            </a:r>
            <a:r>
              <a:rPr lang="en-US" b="1" i="1" dirty="0" smtClean="0"/>
              <a:t>, </a:t>
            </a:r>
            <a:r>
              <a:rPr lang="en-US" b="1" i="1" dirty="0" err="1" smtClean="0">
                <a:hlinkClick r:id="rId4" tooltip="filesystem cache"/>
              </a:rPr>
              <a:t>filesystem</a:t>
            </a:r>
            <a:r>
              <a:rPr lang="en-US" b="1" i="1" dirty="0" smtClean="0">
                <a:hlinkClick r:id="rId4" tooltip="filesystem cache"/>
              </a:rPr>
              <a:t> cache</a:t>
            </a:r>
            <a:r>
              <a:rPr lang="en-US" b="1" i="1" dirty="0" smtClean="0"/>
              <a:t>, </a:t>
            </a:r>
            <a:r>
              <a:rPr lang="en-US" b="1" i="1" dirty="0" smtClean="0">
                <a:hlinkClick r:id="rId5" tooltip="PTE"/>
              </a:rPr>
              <a:t>PTE</a:t>
            </a:r>
            <a:r>
              <a:rPr lang="en-US" b="1" i="1" dirty="0" smtClean="0"/>
              <a:t>, </a:t>
            </a:r>
            <a:r>
              <a:rPr lang="en-US" b="1" i="1" dirty="0" smtClean="0">
                <a:hlinkClick r:id="rId6"/>
              </a:rPr>
              <a:t>desktop heap</a:t>
            </a:r>
            <a:r>
              <a:rPr lang="en-US" b="1" i="1" dirty="0" smtClean="0"/>
              <a:t>,  Driver Images etc...) + </a:t>
            </a:r>
            <a:endParaRPr lang="en-US" dirty="0" smtClean="0"/>
          </a:p>
          <a:p>
            <a:r>
              <a:rPr lang="en-US" b="1" i="1" dirty="0" smtClean="0"/>
              <a:t>(Memory needed by Non-buffer Pool region of SQL Server which gets allocated to Multi Page Allocators, Worker Threads, COM, Extended SPs, Backup Buffers</a:t>
            </a:r>
            <a:r>
              <a:rPr lang="en-US" sz="1200" b="1" i="1" kern="1200" dirty="0" smtClean="0">
                <a:solidFill>
                  <a:schemeClr val="tx1"/>
                </a:solidFill>
                <a:effectLst/>
                <a:latin typeface="+mn-lt"/>
                <a:ea typeface="+mn-ea"/>
                <a:cs typeface="+mn-cs"/>
              </a:rPr>
              <a:t>, CLR,</a:t>
            </a:r>
            <a:r>
              <a:rPr lang="en-US" b="1" i="1" dirty="0" smtClean="0"/>
              <a:t> Linked Server...) +</a:t>
            </a:r>
            <a:endParaRPr lang="en-US" dirty="0" smtClean="0"/>
          </a:p>
          <a:p>
            <a:r>
              <a:rPr lang="en-US" b="1" i="1" dirty="0" smtClean="0"/>
              <a:t>Memory required for SQL Server Agent, Replication Agents, Bulk Copy, SSRS, SSAS, SSIS, and Full Text  +</a:t>
            </a:r>
            <a:endParaRPr lang="en-US" dirty="0" smtClean="0"/>
          </a:p>
          <a:p>
            <a:r>
              <a:rPr lang="en-US" b="1" i="1" dirty="0" smtClean="0"/>
              <a:t>Memory required for Log shipping file copy depending on the size of log backups (if LS is configured) +</a:t>
            </a:r>
            <a:endParaRPr lang="en-US" dirty="0" smtClean="0"/>
          </a:p>
          <a:p>
            <a:r>
              <a:rPr lang="en-US" b="1" i="1" dirty="0" smtClean="0"/>
              <a:t>Memory required for other SQL Server instances running in the box +</a:t>
            </a:r>
            <a:endParaRPr lang="en-US" dirty="0" smtClean="0"/>
          </a:p>
          <a:p>
            <a:r>
              <a:rPr lang="en-US" b="1" i="1" dirty="0" smtClean="0"/>
              <a:t>Memory required for other applications running in the box  (Antivirus, Monitoring </a:t>
            </a:r>
            <a:r>
              <a:rPr lang="en-US" b="1" i="1" dirty="0" err="1" smtClean="0"/>
              <a:t>Softwares</a:t>
            </a:r>
            <a:r>
              <a:rPr lang="en-US" b="1" i="1" dirty="0" smtClean="0"/>
              <a:t>, Compression </a:t>
            </a:r>
            <a:r>
              <a:rPr lang="en-US" b="1" i="1" dirty="0" err="1" smtClean="0"/>
              <a:t>softwares</a:t>
            </a:r>
            <a:r>
              <a:rPr lang="en-US" b="1" i="1" dirty="0" smtClean="0"/>
              <a:t> etc...)</a:t>
            </a:r>
            <a:endParaRPr lang="en-US" dirty="0" smtClean="0"/>
          </a:p>
          <a:p>
            <a:r>
              <a:rPr lang="en-US" b="1" i="1"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9</a:t>
            </a:fld>
            <a:endParaRPr lang="en-US"/>
          </a:p>
        </p:txBody>
      </p:sp>
    </p:spTree>
    <p:extLst>
      <p:ext uri="{BB962C8B-B14F-4D97-AF65-F5344CB8AC3E}">
        <p14:creationId xmlns:p14="http://schemas.microsoft.com/office/powerpoint/2010/main" val="937774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err="1" smtClean="0">
                <a:solidFill>
                  <a:schemeClr val="tx1"/>
                </a:solidFill>
                <a:effectLst/>
                <a:latin typeface="+mn-lt"/>
                <a:ea typeface="+mn-ea"/>
                <a:cs typeface="+mn-cs"/>
              </a:rPr>
              <a:t>Que</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pasaria</a:t>
            </a:r>
            <a:r>
              <a:rPr lang="en-US" sz="1200" i="1" kern="1200" dirty="0" smtClean="0">
                <a:solidFill>
                  <a:schemeClr val="tx1"/>
                </a:solidFill>
                <a:effectLst/>
                <a:latin typeface="+mn-lt"/>
                <a:ea typeface="+mn-ea"/>
                <a:cs typeface="+mn-cs"/>
              </a:rPr>
              <a:t> </a:t>
            </a:r>
            <a:r>
              <a:rPr lang="en-US" sz="1200" i="1" kern="1200" dirty="0" err="1" smtClean="0">
                <a:solidFill>
                  <a:schemeClr val="tx1"/>
                </a:solidFill>
                <a:effectLst/>
                <a:latin typeface="+mn-lt"/>
                <a:ea typeface="+mn-ea"/>
                <a:cs typeface="+mn-cs"/>
              </a:rPr>
              <a:t>si</a:t>
            </a:r>
            <a:r>
              <a:rPr lang="en-US" sz="1200" i="1" kern="1200" dirty="0" smtClean="0">
                <a:solidFill>
                  <a:schemeClr val="tx1"/>
                </a:solidFill>
                <a:effectLst/>
                <a:latin typeface="+mn-lt"/>
                <a:ea typeface="+mn-ea"/>
                <a:cs typeface="+mn-cs"/>
              </a:rPr>
              <a:t> no </a:t>
            </a:r>
            <a:r>
              <a:rPr lang="en-US" sz="1200" i="1" kern="1200" dirty="0" err="1" smtClean="0">
                <a:solidFill>
                  <a:schemeClr val="tx1"/>
                </a:solidFill>
                <a:effectLst/>
                <a:latin typeface="+mn-lt"/>
                <a:ea typeface="+mn-ea"/>
                <a:cs typeface="+mn-cs"/>
              </a:rPr>
              <a:t>configuro</a:t>
            </a:r>
            <a:r>
              <a:rPr lang="en-US" sz="1200" i="1" kern="1200" dirty="0" smtClean="0">
                <a:solidFill>
                  <a:schemeClr val="tx1"/>
                </a:solidFill>
                <a:effectLst/>
                <a:latin typeface="+mn-lt"/>
                <a:ea typeface="+mn-ea"/>
                <a:cs typeface="+mn-cs"/>
              </a:rPr>
              <a:t> el Max</a:t>
            </a:r>
            <a:r>
              <a:rPr lang="en-US" sz="1200" i="1" kern="1200" baseline="0" dirty="0" smtClean="0">
                <a:solidFill>
                  <a:schemeClr val="tx1"/>
                </a:solidFill>
                <a:effectLst/>
                <a:latin typeface="+mn-lt"/>
                <a:ea typeface="+mn-ea"/>
                <a:cs typeface="+mn-cs"/>
              </a:rPr>
              <a:t> Server Memory?</a:t>
            </a:r>
          </a:p>
          <a:p>
            <a:r>
              <a:rPr lang="en-US" sz="1200" i="1" kern="1200" baseline="0" dirty="0" err="1" smtClean="0">
                <a:solidFill>
                  <a:schemeClr val="tx1"/>
                </a:solidFill>
                <a:effectLst/>
                <a:latin typeface="+mn-lt"/>
                <a:ea typeface="+mn-ea"/>
                <a:cs typeface="+mn-cs"/>
              </a:rPr>
              <a:t>Es</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ejecutarian</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procesos</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como</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Workingset</a:t>
            </a:r>
            <a:r>
              <a:rPr lang="en-US" sz="1200" i="1" kern="1200" baseline="0" dirty="0" smtClean="0">
                <a:solidFill>
                  <a:schemeClr val="tx1"/>
                </a:solidFill>
                <a:effectLst/>
                <a:latin typeface="+mn-lt"/>
                <a:ea typeface="+mn-ea"/>
                <a:cs typeface="+mn-cs"/>
              </a:rPr>
              <a:t> Trimming, No </a:t>
            </a:r>
            <a:r>
              <a:rPr lang="en-US" sz="1200" i="1" kern="1200" baseline="0" dirty="0" err="1" smtClean="0">
                <a:solidFill>
                  <a:schemeClr val="tx1"/>
                </a:solidFill>
                <a:effectLst/>
                <a:latin typeface="+mn-lt"/>
                <a:ea typeface="+mn-ea"/>
                <a:cs typeface="+mn-cs"/>
              </a:rPr>
              <a:t>responsividad</a:t>
            </a:r>
            <a:r>
              <a:rPr lang="en-US" sz="1200" i="1" kern="1200" baseline="0" dirty="0" smtClean="0">
                <a:solidFill>
                  <a:schemeClr val="tx1"/>
                </a:solidFill>
                <a:effectLst/>
                <a:latin typeface="+mn-lt"/>
                <a:ea typeface="+mn-ea"/>
                <a:cs typeface="+mn-cs"/>
              </a:rPr>
              <a:t> del Sistema </a:t>
            </a:r>
            <a:r>
              <a:rPr lang="en-US" sz="1200" i="1" kern="1200" baseline="0" dirty="0" err="1" smtClean="0">
                <a:solidFill>
                  <a:schemeClr val="tx1"/>
                </a:solidFill>
                <a:effectLst/>
                <a:latin typeface="+mn-lt"/>
                <a:ea typeface="+mn-ea"/>
                <a:cs typeface="+mn-cs"/>
              </a:rPr>
              <a:t>Operativo</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Problemas</a:t>
            </a:r>
            <a:r>
              <a:rPr lang="en-US" sz="1200" i="1" kern="1200" baseline="0" dirty="0" smtClean="0">
                <a:solidFill>
                  <a:schemeClr val="tx1"/>
                </a:solidFill>
                <a:effectLst/>
                <a:latin typeface="+mn-lt"/>
                <a:ea typeface="+mn-ea"/>
                <a:cs typeface="+mn-cs"/>
              </a:rPr>
              <a:t> de </a:t>
            </a:r>
            <a:r>
              <a:rPr lang="en-US" sz="1200" i="1" kern="1200" baseline="0" dirty="0" err="1" smtClean="0">
                <a:solidFill>
                  <a:schemeClr val="tx1"/>
                </a:solidFill>
                <a:effectLst/>
                <a:latin typeface="+mn-lt"/>
                <a:ea typeface="+mn-ea"/>
                <a:cs typeface="+mn-cs"/>
              </a:rPr>
              <a:t>rendmiento</a:t>
            </a:r>
            <a:r>
              <a:rPr lang="en-US" sz="1200" i="1" kern="1200" baseline="0" dirty="0" smtClean="0">
                <a:solidFill>
                  <a:schemeClr val="tx1"/>
                </a:solidFill>
                <a:effectLst/>
                <a:latin typeface="+mn-lt"/>
                <a:ea typeface="+mn-ea"/>
                <a:cs typeface="+mn-cs"/>
              </a:rPr>
              <a:t> en </a:t>
            </a:r>
            <a:r>
              <a:rPr lang="en-US" sz="1200" i="1" kern="1200" baseline="0" dirty="0" err="1" smtClean="0">
                <a:solidFill>
                  <a:schemeClr val="tx1"/>
                </a:solidFill>
                <a:effectLst/>
                <a:latin typeface="+mn-lt"/>
                <a:ea typeface="+mn-ea"/>
                <a:cs typeface="+mn-cs"/>
              </a:rPr>
              <a:t>otras</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aplicaciones</a:t>
            </a:r>
            <a:r>
              <a:rPr lang="en-US" sz="1200" i="1" kern="1200" baseline="0" dirty="0" smtClean="0">
                <a:solidFill>
                  <a:schemeClr val="tx1"/>
                </a:solidFill>
                <a:effectLst/>
                <a:latin typeface="+mn-lt"/>
                <a:ea typeface="+mn-ea"/>
                <a:cs typeface="+mn-cs"/>
              </a:rPr>
              <a:t> en el </a:t>
            </a:r>
            <a:r>
              <a:rPr lang="en-US" sz="1200" i="1" kern="1200" baseline="0" dirty="0" err="1" smtClean="0">
                <a:solidFill>
                  <a:schemeClr val="tx1"/>
                </a:solidFill>
                <a:effectLst/>
                <a:latin typeface="+mn-lt"/>
                <a:ea typeface="+mn-ea"/>
                <a:cs typeface="+mn-cs"/>
              </a:rPr>
              <a:t>mismo</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servidor</a:t>
            </a:r>
            <a:r>
              <a:rPr lang="en-US" sz="1200" i="1" kern="1200" baseline="0" dirty="0" smtClean="0">
                <a:solidFill>
                  <a:schemeClr val="tx1"/>
                </a:solidFill>
                <a:effectLst/>
                <a:latin typeface="+mn-lt"/>
                <a:ea typeface="+mn-ea"/>
                <a:cs typeface="+mn-cs"/>
              </a:rPr>
              <a:t>.</a:t>
            </a:r>
            <a:endParaRPr lang="en-US" sz="1200" i="1" kern="1200" dirty="0" smtClean="0">
              <a:solidFill>
                <a:schemeClr val="tx1"/>
              </a:solidFill>
              <a:effectLst/>
              <a:latin typeface="+mn-lt"/>
              <a:ea typeface="+mn-ea"/>
              <a:cs typeface="+mn-cs"/>
            </a:endParaRPr>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Como</a:t>
            </a:r>
            <a:r>
              <a:rPr lang="en-US" sz="1200" i="1" kern="1200" baseline="0" dirty="0" smtClean="0">
                <a:solidFill>
                  <a:schemeClr val="tx1"/>
                </a:solidFill>
                <a:effectLst/>
                <a:latin typeface="+mn-lt"/>
                <a:ea typeface="+mn-ea"/>
                <a:cs typeface="+mn-cs"/>
              </a:rPr>
              <a:t> se </a:t>
            </a:r>
            <a:r>
              <a:rPr lang="en-US" sz="1200" i="1" kern="1200" baseline="0" dirty="0" err="1" smtClean="0">
                <a:solidFill>
                  <a:schemeClr val="tx1"/>
                </a:solidFill>
                <a:effectLst/>
                <a:latin typeface="+mn-lt"/>
                <a:ea typeface="+mn-ea"/>
                <a:cs typeface="+mn-cs"/>
              </a:rPr>
              <a:t>configura</a:t>
            </a:r>
            <a:r>
              <a:rPr lang="en-US" sz="1200" i="1" kern="1200" baseline="0" dirty="0" smtClean="0">
                <a:solidFill>
                  <a:schemeClr val="tx1"/>
                </a:solidFill>
                <a:effectLst/>
                <a:latin typeface="+mn-lt"/>
                <a:ea typeface="+mn-ea"/>
                <a:cs typeface="+mn-cs"/>
              </a:rPr>
              <a:t> el Max Server Memory?</a:t>
            </a:r>
            <a:endParaRPr lang="en-US" dirty="0" smtClean="0"/>
          </a:p>
          <a:p>
            <a:r>
              <a:rPr lang="en-US" sz="1200" kern="1200" dirty="0" err="1" smtClean="0">
                <a:solidFill>
                  <a:schemeClr val="tx1"/>
                </a:solidFill>
                <a:effectLst/>
                <a:latin typeface="+mn-lt"/>
                <a:ea typeface="+mn-ea"/>
                <a:cs typeface="+mn-cs"/>
              </a:rPr>
              <a:t>sp_configure</a:t>
            </a:r>
            <a:r>
              <a:rPr lang="en-US" sz="1200" kern="1200" dirty="0" smtClean="0">
                <a:solidFill>
                  <a:schemeClr val="tx1"/>
                </a:solidFill>
                <a:effectLst/>
                <a:latin typeface="+mn-lt"/>
                <a:ea typeface="+mn-ea"/>
                <a:cs typeface="+mn-cs"/>
              </a:rPr>
              <a:t> 'max server memory (MB)',&lt;Memory in MB&gt;</a:t>
            </a:r>
          </a:p>
          <a:p>
            <a:endParaRPr lang="en-US" dirty="0" smtClean="0"/>
          </a:p>
          <a:p>
            <a:r>
              <a:rPr lang="en-US" dirty="0" err="1" smtClean="0"/>
              <a:t>Es</a:t>
            </a:r>
            <a:r>
              <a:rPr lang="en-US" dirty="0" smtClean="0"/>
              <a:t> Max</a:t>
            </a:r>
            <a:r>
              <a:rPr lang="en-US" baseline="0" dirty="0" smtClean="0"/>
              <a:t> Server Memory lo </a:t>
            </a:r>
            <a:r>
              <a:rPr lang="en-US" baseline="0" dirty="0" err="1" smtClean="0"/>
              <a:t>maximo</a:t>
            </a:r>
            <a:r>
              <a:rPr lang="en-US" baseline="0" dirty="0" smtClean="0"/>
              <a:t> de </a:t>
            </a:r>
            <a:r>
              <a:rPr lang="en-US" baseline="0" dirty="0" err="1" smtClean="0"/>
              <a:t>memoria</a:t>
            </a:r>
            <a:r>
              <a:rPr lang="en-US" baseline="0" dirty="0" smtClean="0"/>
              <a:t> </a:t>
            </a:r>
            <a:r>
              <a:rPr lang="en-US" baseline="0" dirty="0" err="1" smtClean="0"/>
              <a:t>que</a:t>
            </a:r>
            <a:r>
              <a:rPr lang="en-US" baseline="0" dirty="0" smtClean="0"/>
              <a:t> SQL Server </a:t>
            </a:r>
            <a:r>
              <a:rPr lang="en-US" baseline="0" dirty="0" err="1" smtClean="0"/>
              <a:t>consumira</a:t>
            </a:r>
            <a:r>
              <a:rPr lang="en-US" baseline="0" dirty="0" smtClean="0"/>
              <a:t> de la </a:t>
            </a:r>
            <a:r>
              <a:rPr lang="en-US" baseline="0" dirty="0" err="1" smtClean="0"/>
              <a:t>memoria</a:t>
            </a:r>
            <a:r>
              <a:rPr lang="en-US" baseline="0" dirty="0" smtClean="0"/>
              <a:t> del </a:t>
            </a:r>
            <a:r>
              <a:rPr lang="en-US" baseline="0" dirty="0" err="1" smtClean="0"/>
              <a:t>Servidor</a:t>
            </a:r>
            <a:r>
              <a:rPr lang="en-US" baseline="0" dirty="0" smtClean="0"/>
              <a:t>?</a:t>
            </a:r>
          </a:p>
          <a:p>
            <a:r>
              <a:rPr lang="en-US" baseline="0" dirty="0" smtClean="0"/>
              <a:t>NO, el Max Server Memory solo </a:t>
            </a:r>
            <a:r>
              <a:rPr lang="en-US" baseline="0" dirty="0" err="1" smtClean="0"/>
              <a:t>limita</a:t>
            </a:r>
            <a:r>
              <a:rPr lang="en-US" baseline="0" dirty="0" smtClean="0"/>
              <a:t> la </a:t>
            </a:r>
            <a:r>
              <a:rPr lang="en-US" baseline="0" dirty="0" err="1" smtClean="0"/>
              <a:t>memoria</a:t>
            </a:r>
            <a:r>
              <a:rPr lang="en-US" baseline="0" dirty="0" smtClean="0"/>
              <a:t> </a:t>
            </a:r>
            <a:r>
              <a:rPr lang="en-US" baseline="0" dirty="0" err="1" smtClean="0"/>
              <a:t>consumida</a:t>
            </a:r>
            <a:r>
              <a:rPr lang="en-US" baseline="0" dirty="0" smtClean="0"/>
              <a:t> </a:t>
            </a:r>
            <a:r>
              <a:rPr lang="en-US" baseline="0" dirty="0" err="1" smtClean="0"/>
              <a:t>por</a:t>
            </a:r>
            <a:r>
              <a:rPr lang="en-US" baseline="0" dirty="0" smtClean="0"/>
              <a:t> el buffer Pool, </a:t>
            </a:r>
            <a:r>
              <a:rPr lang="en-US" baseline="0" dirty="0" err="1" smtClean="0"/>
              <a:t>Memoria</a:t>
            </a:r>
            <a:r>
              <a:rPr lang="en-US" baseline="0" dirty="0" smtClean="0"/>
              <a:t> </a:t>
            </a:r>
            <a:r>
              <a:rPr lang="en-US" baseline="0" dirty="0" err="1" smtClean="0"/>
              <a:t>consumida</a:t>
            </a:r>
            <a:r>
              <a:rPr lang="en-US" baseline="0" dirty="0" smtClean="0"/>
              <a:t> </a:t>
            </a:r>
            <a:r>
              <a:rPr lang="en-US" baseline="0" dirty="0" err="1" smtClean="0"/>
              <a:t>por</a:t>
            </a:r>
            <a:r>
              <a:rPr lang="en-US" baseline="0" dirty="0" smtClean="0"/>
              <a:t> </a:t>
            </a:r>
            <a:r>
              <a:rPr lang="en-US" baseline="0" dirty="0" err="1" smtClean="0"/>
              <a:t>partes</a:t>
            </a:r>
            <a:r>
              <a:rPr lang="en-US" baseline="0" dirty="0" smtClean="0"/>
              <a:t> Non-buffer pool de SQL Server y </a:t>
            </a:r>
            <a:r>
              <a:rPr lang="en-US" baseline="0" dirty="0" err="1" smtClean="0"/>
              <a:t>memoria</a:t>
            </a:r>
            <a:r>
              <a:rPr lang="en-US" baseline="0" dirty="0" smtClean="0"/>
              <a:t> </a:t>
            </a:r>
            <a:r>
              <a:rPr lang="en-US" baseline="0" dirty="0" err="1" smtClean="0"/>
              <a:t>consumida</a:t>
            </a:r>
            <a:r>
              <a:rPr lang="en-US" baseline="0" dirty="0" smtClean="0"/>
              <a:t> </a:t>
            </a:r>
            <a:r>
              <a:rPr lang="en-US" baseline="0" dirty="0" err="1" smtClean="0"/>
              <a:t>externamente</a:t>
            </a:r>
            <a:r>
              <a:rPr lang="en-US" baseline="0" dirty="0" smtClean="0"/>
              <a:t> </a:t>
            </a:r>
            <a:r>
              <a:rPr lang="en-US" baseline="0" dirty="0" err="1" smtClean="0"/>
              <a:t>por</a:t>
            </a:r>
            <a:r>
              <a:rPr lang="en-US" baseline="0" dirty="0" smtClean="0"/>
              <a:t> </a:t>
            </a:r>
            <a:r>
              <a:rPr lang="en-US" baseline="0" dirty="0" err="1" smtClean="0"/>
              <a:t>dlls</a:t>
            </a:r>
            <a:r>
              <a:rPr lang="en-US" baseline="0" dirty="0" smtClean="0"/>
              <a:t> </a:t>
            </a:r>
            <a:r>
              <a:rPr lang="en-US" baseline="0" dirty="0" err="1" smtClean="0"/>
              <a:t>cargadas</a:t>
            </a:r>
            <a:r>
              <a:rPr lang="en-US" baseline="0" dirty="0" smtClean="0"/>
              <a:t> en el </a:t>
            </a:r>
            <a:r>
              <a:rPr lang="en-US" baseline="0" dirty="0" err="1" smtClean="0"/>
              <a:t>espacio</a:t>
            </a:r>
            <a:r>
              <a:rPr lang="en-US" baseline="0" dirty="0" smtClean="0"/>
              <a:t> de </a:t>
            </a:r>
            <a:r>
              <a:rPr lang="en-US" baseline="0" dirty="0" err="1" smtClean="0"/>
              <a:t>memoria</a:t>
            </a:r>
            <a:r>
              <a:rPr lang="en-US" baseline="0" dirty="0" smtClean="0"/>
              <a:t> de SQL Server no </a:t>
            </a:r>
            <a:r>
              <a:rPr lang="en-US" baseline="0" dirty="0" err="1" smtClean="0"/>
              <a:t>es</a:t>
            </a:r>
            <a:r>
              <a:rPr lang="en-US" baseline="0" dirty="0" smtClean="0"/>
              <a:t> </a:t>
            </a:r>
            <a:r>
              <a:rPr lang="en-US" baseline="0" dirty="0" err="1" smtClean="0"/>
              <a:t>controlado</a:t>
            </a:r>
            <a:r>
              <a:rPr lang="en-US" baseline="0" dirty="0" smtClean="0"/>
              <a:t> </a:t>
            </a:r>
            <a:r>
              <a:rPr lang="en-US" baseline="0" dirty="0" err="1" smtClean="0"/>
              <a:t>por</a:t>
            </a:r>
            <a:r>
              <a:rPr lang="en-US" baseline="0" dirty="0" smtClean="0"/>
              <a:t> el Max Serer Memory. </a:t>
            </a:r>
            <a:r>
              <a:rPr lang="en-US" baseline="0" dirty="0" err="1" smtClean="0"/>
              <a:t>Cambios</a:t>
            </a:r>
            <a:r>
              <a:rPr lang="en-US" baseline="0" dirty="0" smtClean="0"/>
              <a:t> en SQL Server 2012: http://support.microsoft.com/kb/2663912/es </a:t>
            </a:r>
            <a:endParaRPr lang="en-US" dirty="0" smtClean="0"/>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Como </a:t>
            </a:r>
            <a:r>
              <a:rPr lang="en-US" sz="1200" i="1" kern="1200" dirty="0" err="1" smtClean="0">
                <a:solidFill>
                  <a:schemeClr val="tx1"/>
                </a:solidFill>
                <a:effectLst/>
                <a:latin typeface="+mn-lt"/>
                <a:ea typeface="+mn-ea"/>
                <a:cs typeface="+mn-cs"/>
              </a:rPr>
              <a:t>debo</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calcular</a:t>
            </a:r>
            <a:r>
              <a:rPr lang="en-US" sz="1200" i="1" kern="1200" baseline="0" dirty="0" smtClean="0">
                <a:solidFill>
                  <a:schemeClr val="tx1"/>
                </a:solidFill>
                <a:effectLst/>
                <a:latin typeface="+mn-lt"/>
                <a:ea typeface="+mn-ea"/>
                <a:cs typeface="+mn-cs"/>
              </a:rPr>
              <a:t> el valor para Max Server Memory?</a:t>
            </a:r>
          </a:p>
          <a:p>
            <a:r>
              <a:rPr lang="en-US" sz="1200" i="1" kern="1200" baseline="0" dirty="0" smtClean="0">
                <a:solidFill>
                  <a:schemeClr val="tx1"/>
                </a:solidFill>
                <a:effectLst/>
                <a:latin typeface="+mn-lt"/>
                <a:ea typeface="+mn-ea"/>
                <a:cs typeface="+mn-cs"/>
              </a:rPr>
              <a:t>En general </a:t>
            </a:r>
            <a:r>
              <a:rPr lang="en-US" sz="1200" i="1" kern="1200" baseline="0" dirty="0" err="1" smtClean="0">
                <a:solidFill>
                  <a:schemeClr val="tx1"/>
                </a:solidFill>
                <a:effectLst/>
                <a:latin typeface="+mn-lt"/>
                <a:ea typeface="+mn-ea"/>
                <a:cs typeface="+mn-cs"/>
              </a:rPr>
              <a:t>puede</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usar</a:t>
            </a:r>
            <a:r>
              <a:rPr lang="en-US" sz="1200" i="1" kern="1200" baseline="0" dirty="0" smtClean="0">
                <a:solidFill>
                  <a:schemeClr val="tx1"/>
                </a:solidFill>
                <a:effectLst/>
                <a:latin typeface="+mn-lt"/>
                <a:ea typeface="+mn-ea"/>
                <a:cs typeface="+mn-cs"/>
              </a:rPr>
              <a:t> </a:t>
            </a:r>
            <a:r>
              <a:rPr lang="en-US" sz="1200" i="1" kern="1200" baseline="0" dirty="0" err="1" smtClean="0">
                <a:solidFill>
                  <a:schemeClr val="tx1"/>
                </a:solidFill>
                <a:effectLst/>
                <a:latin typeface="+mn-lt"/>
                <a:ea typeface="+mn-ea"/>
                <a:cs typeface="+mn-cs"/>
              </a:rPr>
              <a:t>una</a:t>
            </a:r>
            <a:r>
              <a:rPr lang="en-US" sz="1200" i="1" kern="1200" baseline="0" dirty="0" smtClean="0">
                <a:solidFill>
                  <a:schemeClr val="tx1"/>
                </a:solidFill>
                <a:effectLst/>
                <a:latin typeface="+mn-lt"/>
                <a:ea typeface="+mn-ea"/>
                <a:cs typeface="+mn-cs"/>
              </a:rPr>
              <a:t> formula </a:t>
            </a:r>
            <a:r>
              <a:rPr lang="en-US" sz="1200" i="1" kern="1200" baseline="0" dirty="0" err="1" smtClean="0">
                <a:solidFill>
                  <a:schemeClr val="tx1"/>
                </a:solidFill>
                <a:effectLst/>
                <a:latin typeface="+mn-lt"/>
                <a:ea typeface="+mn-ea"/>
                <a:cs typeface="+mn-cs"/>
              </a:rPr>
              <a:t>parecida</a:t>
            </a:r>
            <a:r>
              <a:rPr lang="en-US" sz="1200" i="1" kern="1200" baseline="0" dirty="0" smtClean="0">
                <a:solidFill>
                  <a:schemeClr val="tx1"/>
                </a:solidFill>
                <a:effectLst/>
                <a:latin typeface="+mn-lt"/>
                <a:ea typeface="+mn-ea"/>
                <a:cs typeface="+mn-cs"/>
              </a:rPr>
              <a:t> a la </a:t>
            </a:r>
            <a:r>
              <a:rPr lang="en-US" sz="1200" i="1" kern="1200" baseline="0" dirty="0" err="1" smtClean="0">
                <a:solidFill>
                  <a:schemeClr val="tx1"/>
                </a:solidFill>
                <a:effectLst/>
                <a:latin typeface="+mn-lt"/>
                <a:ea typeface="+mn-ea"/>
                <a:cs typeface="+mn-cs"/>
              </a:rPr>
              <a:t>siguiente</a:t>
            </a:r>
            <a:r>
              <a:rPr lang="en-US" sz="1200" i="1" kern="1200" baseline="0" dirty="0" smtClean="0">
                <a:solidFill>
                  <a:schemeClr val="tx1"/>
                </a:solidFill>
                <a:effectLst/>
                <a:latin typeface="+mn-lt"/>
                <a:ea typeface="+mn-ea"/>
                <a:cs typeface="+mn-cs"/>
              </a:rPr>
              <a:t>:</a:t>
            </a:r>
          </a:p>
          <a:p>
            <a:endParaRPr lang="en-US" sz="1200" b="1" i="1" kern="1200" baseline="0" dirty="0" smtClean="0">
              <a:solidFill>
                <a:schemeClr val="tx1"/>
              </a:solidFill>
              <a:effectLst/>
              <a:latin typeface="+mn-lt"/>
              <a:ea typeface="+mn-ea"/>
              <a:cs typeface="+mn-cs"/>
            </a:endParaRPr>
          </a:p>
          <a:p>
            <a:r>
              <a:rPr lang="en-US" b="1" i="1" dirty="0" smtClean="0"/>
              <a:t>Max. Server Memory for a SQL Server Instance = </a:t>
            </a:r>
            <a:endParaRPr lang="en-US" dirty="0" smtClean="0"/>
          </a:p>
          <a:p>
            <a:r>
              <a:rPr lang="en-US" b="1" i="1" dirty="0" smtClean="0"/>
              <a:t>(Total RAM available to the OS) - </a:t>
            </a:r>
            <a:endParaRPr lang="en-US" dirty="0" smtClean="0"/>
          </a:p>
          <a:p>
            <a:r>
              <a:rPr lang="en-US" b="1" i="1" dirty="0" smtClean="0"/>
              <a:t>{ </a:t>
            </a:r>
            <a:endParaRPr lang="en-US" dirty="0" smtClean="0"/>
          </a:p>
          <a:p>
            <a:r>
              <a:rPr lang="en-US" b="1" i="1" dirty="0" smtClean="0"/>
              <a:t>(Memory needed by Operating System which gets allocated to </a:t>
            </a:r>
            <a:r>
              <a:rPr lang="en-US" b="1" i="1" dirty="0" smtClean="0">
                <a:hlinkClick r:id="rId3" tooltip="OS memory pool"/>
              </a:rPr>
              <a:t>memory pool</a:t>
            </a:r>
            <a:r>
              <a:rPr lang="en-US" b="1" i="1" dirty="0" smtClean="0"/>
              <a:t>, </a:t>
            </a:r>
            <a:r>
              <a:rPr lang="en-US" b="1" i="1" dirty="0" err="1" smtClean="0">
                <a:hlinkClick r:id="rId4" tooltip="filesystem cache"/>
              </a:rPr>
              <a:t>filesystem</a:t>
            </a:r>
            <a:r>
              <a:rPr lang="en-US" b="1" i="1" dirty="0" smtClean="0">
                <a:hlinkClick r:id="rId4" tooltip="filesystem cache"/>
              </a:rPr>
              <a:t> cache</a:t>
            </a:r>
            <a:r>
              <a:rPr lang="en-US" b="1" i="1" dirty="0" smtClean="0"/>
              <a:t>, </a:t>
            </a:r>
            <a:r>
              <a:rPr lang="en-US" b="1" i="1" dirty="0" smtClean="0">
                <a:hlinkClick r:id="rId5" tooltip="PTE"/>
              </a:rPr>
              <a:t>PTE</a:t>
            </a:r>
            <a:r>
              <a:rPr lang="en-US" b="1" i="1" dirty="0" smtClean="0"/>
              <a:t>, </a:t>
            </a:r>
            <a:r>
              <a:rPr lang="en-US" b="1" i="1" dirty="0" smtClean="0">
                <a:hlinkClick r:id="rId6"/>
              </a:rPr>
              <a:t>desktop heap</a:t>
            </a:r>
            <a:r>
              <a:rPr lang="en-US" b="1" i="1" dirty="0" smtClean="0"/>
              <a:t>,  Driver Images etc...) + </a:t>
            </a:r>
            <a:endParaRPr lang="en-US" dirty="0" smtClean="0"/>
          </a:p>
          <a:p>
            <a:r>
              <a:rPr lang="en-US" b="1" i="1" dirty="0" smtClean="0"/>
              <a:t>(Memory needed by Non-buffer Pool region of SQL Server which gets allocated to Multi Page Allocators, Worker Threads, COM, Extended SPs, Backup Buffers</a:t>
            </a:r>
            <a:r>
              <a:rPr lang="en-US" sz="1200" b="1" i="1" kern="1200" dirty="0" smtClean="0">
                <a:solidFill>
                  <a:schemeClr val="tx1"/>
                </a:solidFill>
                <a:effectLst/>
                <a:latin typeface="+mn-lt"/>
                <a:ea typeface="+mn-ea"/>
                <a:cs typeface="+mn-cs"/>
              </a:rPr>
              <a:t>, CLR,</a:t>
            </a:r>
            <a:r>
              <a:rPr lang="en-US" b="1" i="1" dirty="0" smtClean="0"/>
              <a:t> Linked Server...) +</a:t>
            </a:r>
            <a:endParaRPr lang="en-US" dirty="0" smtClean="0"/>
          </a:p>
          <a:p>
            <a:r>
              <a:rPr lang="en-US" b="1" i="1" dirty="0" smtClean="0"/>
              <a:t>Memory required for SQL Server Agent, Replication Agents, Bulk Copy, SSRS, SSAS, SSIS, and Full Text  +</a:t>
            </a:r>
            <a:endParaRPr lang="en-US" dirty="0" smtClean="0"/>
          </a:p>
          <a:p>
            <a:r>
              <a:rPr lang="en-US" b="1" i="1" dirty="0" smtClean="0"/>
              <a:t>Memory required for Log shipping file copy depending on the size of log backups (if LS is configured) +</a:t>
            </a:r>
            <a:endParaRPr lang="en-US" dirty="0" smtClean="0"/>
          </a:p>
          <a:p>
            <a:r>
              <a:rPr lang="en-US" b="1" i="1" dirty="0" smtClean="0"/>
              <a:t>Memory required for other SQL Server instances running in the box +</a:t>
            </a:r>
            <a:endParaRPr lang="en-US" dirty="0" smtClean="0"/>
          </a:p>
          <a:p>
            <a:r>
              <a:rPr lang="en-US" b="1" i="1" dirty="0" smtClean="0"/>
              <a:t>Memory required for other applications running in the box  (Antivirus, Monitoring </a:t>
            </a:r>
            <a:r>
              <a:rPr lang="en-US" b="1" i="1" dirty="0" err="1" smtClean="0"/>
              <a:t>Softwares</a:t>
            </a:r>
            <a:r>
              <a:rPr lang="en-US" b="1" i="1" dirty="0" smtClean="0"/>
              <a:t>, Compression </a:t>
            </a:r>
            <a:r>
              <a:rPr lang="en-US" b="1" i="1" dirty="0" err="1" smtClean="0"/>
              <a:t>softwares</a:t>
            </a:r>
            <a:r>
              <a:rPr lang="en-US" b="1" i="1" dirty="0" smtClean="0"/>
              <a:t> etc...)</a:t>
            </a:r>
            <a:endParaRPr lang="en-US" dirty="0" smtClean="0"/>
          </a:p>
          <a:p>
            <a:r>
              <a:rPr lang="en-US" b="1" i="1" dirty="0" smtClean="0"/>
              <a:t>}</a:t>
            </a:r>
            <a:endParaRPr lang="en-US" dirty="0" smtClean="0"/>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10</a:t>
            </a:fld>
            <a:endParaRPr lang="en-US"/>
          </a:p>
        </p:txBody>
      </p:sp>
    </p:spTree>
    <p:extLst>
      <p:ext uri="{BB962C8B-B14F-4D97-AF65-F5344CB8AC3E}">
        <p14:creationId xmlns:p14="http://schemas.microsoft.com/office/powerpoint/2010/main" val="312106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Understand the IO characteristics of SQL Server and the specific IO requirements / characteristics of your application. </a:t>
            </a:r>
            <a:endParaRPr lang="en-US" dirty="0" smtClean="0">
              <a:effectLst/>
            </a:endParaRPr>
          </a:p>
          <a:p>
            <a:r>
              <a:rPr lang="en-US" dirty="0" smtClean="0">
                <a:effectLst/>
              </a:rPr>
              <a:t>In order to be successful in designing and deploying storage for your SQL Server application, you need to have an understanding of your application’s IO characteristics and a basic understanding of SQL Server IO patterns. Performance monitor is the best place to capture this information for an existing application. Some of the questions you should ask yourself here are:</a:t>
            </a:r>
          </a:p>
          <a:p>
            <a:r>
              <a:rPr lang="en-US" dirty="0" smtClean="0">
                <a:effectLst/>
              </a:rPr>
              <a:t>What is the read vs. write ratio of the application? </a:t>
            </a:r>
          </a:p>
          <a:p>
            <a:r>
              <a:rPr lang="en-US" dirty="0" smtClean="0">
                <a:effectLst/>
              </a:rPr>
              <a:t>What are the typical IO rates (IO per second, MB/s &amp; size of the IOs)? Monitor the </a:t>
            </a:r>
            <a:r>
              <a:rPr lang="en-US" dirty="0" err="1" smtClean="0">
                <a:effectLst/>
              </a:rPr>
              <a:t>perfmon</a:t>
            </a:r>
            <a:r>
              <a:rPr lang="en-US" dirty="0" smtClean="0">
                <a:effectLst/>
              </a:rPr>
              <a:t> counters: </a:t>
            </a:r>
          </a:p>
          <a:p>
            <a:pPr lvl="1"/>
            <a:r>
              <a:rPr lang="en-US" dirty="0" smtClean="0">
                <a:effectLst/>
              </a:rPr>
              <a:t>Average read bytes/sec, average write bytes/sec</a:t>
            </a:r>
          </a:p>
          <a:p>
            <a:pPr lvl="1"/>
            <a:r>
              <a:rPr lang="en-US" dirty="0" smtClean="0">
                <a:effectLst/>
              </a:rPr>
              <a:t>Reads/sec, writes/sec</a:t>
            </a:r>
          </a:p>
          <a:p>
            <a:pPr lvl="1"/>
            <a:r>
              <a:rPr lang="en-US" dirty="0" smtClean="0">
                <a:effectLst/>
              </a:rPr>
              <a:t>Disk read bytes/sec, disk write bytes/sec</a:t>
            </a:r>
          </a:p>
          <a:p>
            <a:pPr lvl="1"/>
            <a:r>
              <a:rPr lang="en-US" dirty="0" smtClean="0">
                <a:effectLst/>
              </a:rPr>
              <a:t>Average disk sec/read, average disk sec/write</a:t>
            </a:r>
          </a:p>
          <a:p>
            <a:pPr lvl="1"/>
            <a:r>
              <a:rPr lang="en-US" dirty="0" smtClean="0">
                <a:effectLst/>
              </a:rPr>
              <a:t>Average disk queue length</a:t>
            </a:r>
          </a:p>
          <a:p>
            <a:r>
              <a:rPr lang="en-US" dirty="0" smtClean="0">
                <a:effectLst/>
              </a:rPr>
              <a:t>How much IO is sequential in nature, and how much IO is random in nature? Is this primarily an OLTP application or a Relational Data Warehouse application? </a:t>
            </a:r>
          </a:p>
          <a:p>
            <a:r>
              <a:rPr lang="en-US" dirty="0" smtClean="0">
                <a:effectLst/>
              </a:rPr>
              <a:t>To understand the core characteristics of SQL Server IO, refer to </a:t>
            </a:r>
            <a:r>
              <a:rPr lang="en-US" dirty="0" smtClean="0">
                <a:effectLst/>
                <a:hlinkClick r:id="rId3"/>
              </a:rPr>
              <a:t>SQL Server 2000 I/O Basics</a:t>
            </a:r>
            <a:r>
              <a:rPr lang="en-US" dirty="0" smtClean="0">
                <a:effectLst/>
              </a:rPr>
              <a:t>. </a:t>
            </a:r>
          </a:p>
          <a:p>
            <a:r>
              <a:rPr lang="en-US" b="1" dirty="0" smtClean="0">
                <a:effectLst/>
              </a:rPr>
              <a:t>More / faster spindles are better for performance</a:t>
            </a:r>
            <a:r>
              <a:rPr lang="en-US" dirty="0" smtClean="0">
                <a:effectLst/>
              </a:rPr>
              <a:t> </a:t>
            </a:r>
          </a:p>
          <a:p>
            <a:r>
              <a:rPr lang="en-US" dirty="0" smtClean="0">
                <a:effectLst/>
              </a:rPr>
              <a:t>Ensure that you have an adequate number of spindles to support your IO requirements with an acceptable latency. </a:t>
            </a:r>
          </a:p>
          <a:p>
            <a:r>
              <a:rPr lang="en-US" dirty="0" smtClean="0">
                <a:effectLst/>
              </a:rPr>
              <a:t>Use </a:t>
            </a:r>
            <a:r>
              <a:rPr lang="en-US" dirty="0" err="1" smtClean="0">
                <a:effectLst/>
              </a:rPr>
              <a:t>filegroups</a:t>
            </a:r>
            <a:r>
              <a:rPr lang="en-US" dirty="0" smtClean="0">
                <a:effectLst/>
              </a:rPr>
              <a:t> for administration requirements such as backup / restore, partial database availability, etc.</a:t>
            </a:r>
          </a:p>
          <a:p>
            <a:r>
              <a:rPr lang="en-US" dirty="0" smtClean="0">
                <a:effectLst/>
              </a:rPr>
              <a:t>Use data files to “stripe” the database across your specific IO configuration (physical disks, LUNs, etc.). </a:t>
            </a:r>
          </a:p>
          <a:p>
            <a:r>
              <a:rPr lang="en-US" b="1" dirty="0" smtClean="0">
                <a:effectLst/>
              </a:rPr>
              <a:t>Try not to “over” optimize the design of the storage; simpler designs generally offer good performance and more flexibility.</a:t>
            </a:r>
            <a:r>
              <a:rPr lang="en-US" dirty="0" smtClean="0">
                <a:effectLst/>
              </a:rPr>
              <a:t> </a:t>
            </a:r>
          </a:p>
          <a:p>
            <a:r>
              <a:rPr lang="en-US" dirty="0" smtClean="0">
                <a:effectLst/>
              </a:rPr>
              <a:t>Unless you understand the application very well avoid trying to over optimize the IO by selectively placing objects on separate spindles. </a:t>
            </a:r>
          </a:p>
          <a:p>
            <a:r>
              <a:rPr lang="en-US" dirty="0" smtClean="0">
                <a:effectLst/>
              </a:rPr>
              <a:t>Make sure to give thought to the growth strategy up front. As your data size grows, how will you manage growth of data files / LUNs / RAID groups? It is much better to design for this up front than to rebalance data files or LUN(s) later in a production deployment.</a:t>
            </a:r>
          </a:p>
          <a:p>
            <a:r>
              <a:rPr lang="en-US" b="1" dirty="0" smtClean="0">
                <a:effectLst/>
              </a:rPr>
              <a:t>Validate configurations prior to deployment</a:t>
            </a:r>
            <a:r>
              <a:rPr lang="en-US" dirty="0" smtClean="0">
                <a:effectLst/>
              </a:rPr>
              <a:t> </a:t>
            </a:r>
          </a:p>
          <a:p>
            <a:r>
              <a:rPr lang="en-US" dirty="0" smtClean="0">
                <a:effectLst/>
              </a:rPr>
              <a:t>Do basic throughput testing of the IO subsystem prior to deploying SQL Server. Make sure these tests are able to achieve your IO requirements with an acceptable latency. SQLIO is one such tool which can be used for this. A document is included with the tool with basics of testing an IO subsystem. Download the </a:t>
            </a:r>
            <a:r>
              <a:rPr lang="en-US" dirty="0" smtClean="0">
                <a:effectLst/>
                <a:hlinkClick r:id="rId4"/>
              </a:rPr>
              <a:t>SQLIO Disk Subsystem Benchmark Tool</a:t>
            </a:r>
            <a:r>
              <a:rPr lang="en-US" dirty="0" smtClean="0">
                <a:effectLst/>
              </a:rPr>
              <a:t>. </a:t>
            </a:r>
          </a:p>
          <a:p>
            <a:r>
              <a:rPr lang="en-US" dirty="0" smtClean="0">
                <a:effectLst/>
              </a:rPr>
              <a:t>Understand that the of purpose running the SQLIO tests is not to simulate SQL Server’s exact IO characteristics but rather to test maximum throughput achievable by the IO subsystem for common SQL Server IO types. </a:t>
            </a:r>
          </a:p>
          <a:p>
            <a:r>
              <a:rPr lang="en-US" dirty="0" smtClean="0">
                <a:effectLst/>
              </a:rPr>
              <a:t>IOMETER can be used as an alternative to SQLIO.</a:t>
            </a:r>
          </a:p>
          <a:p>
            <a:r>
              <a:rPr lang="en-US" b="1" dirty="0" smtClean="0">
                <a:effectLst/>
              </a:rPr>
              <a:t>Always place log files on RAID 1+0 (or RAID 1) disks. This provides:</a:t>
            </a:r>
            <a:r>
              <a:rPr lang="en-US" dirty="0" smtClean="0">
                <a:effectLst/>
              </a:rPr>
              <a:t> </a:t>
            </a:r>
          </a:p>
          <a:p>
            <a:r>
              <a:rPr lang="en-US" dirty="0" smtClean="0">
                <a:effectLst/>
              </a:rPr>
              <a:t>better protection from hardware failure, and </a:t>
            </a:r>
          </a:p>
          <a:p>
            <a:r>
              <a:rPr lang="en-US" dirty="0" smtClean="0">
                <a:effectLst/>
              </a:rPr>
              <a:t>better write performance. </a:t>
            </a:r>
            <a:br>
              <a:rPr lang="en-US" dirty="0" smtClean="0">
                <a:effectLst/>
              </a:rPr>
            </a:br>
            <a:r>
              <a:rPr lang="en-US" dirty="0" smtClean="0">
                <a:effectLst/>
              </a:rPr>
              <a:t>Note: In general RAID 1+0 will provide better throughput for write-intensive applications. The amount of performance gained will vary based on the HW vendor’s RAID implementations. Most common alternative to RAID 1+0 is RAID 5. Generally, RAID 1+0 provides better write performance than any other RAID level providing data protection, including RAID 5.</a:t>
            </a:r>
          </a:p>
          <a:p>
            <a:r>
              <a:rPr lang="en-US" b="1" dirty="0" smtClean="0">
                <a:effectLst/>
              </a:rPr>
              <a:t>Isolate log from data at the physical disk level</a:t>
            </a:r>
            <a:r>
              <a:rPr lang="en-US" dirty="0" smtClean="0">
                <a:effectLst/>
              </a:rPr>
              <a:t> </a:t>
            </a:r>
          </a:p>
          <a:p>
            <a:r>
              <a:rPr lang="en-US" dirty="0" smtClean="0">
                <a:effectLst/>
              </a:rPr>
              <a:t>When this is not possible (e.g., consolidated SQL environments) consider I/O characteristics and group similar I/O characteristics (i.e. all logs) on common spindles. </a:t>
            </a:r>
          </a:p>
          <a:p>
            <a:r>
              <a:rPr lang="en-US" dirty="0" smtClean="0">
                <a:effectLst/>
              </a:rPr>
              <a:t>Combining heterogeneous workloads (workloads with very different IO and latency characteristics) can have negative effects on overall performance (e.g., placing Exchange and SQL data on the same physical spindles).</a:t>
            </a:r>
          </a:p>
          <a:p>
            <a:r>
              <a:rPr lang="en-US" b="1" dirty="0" smtClean="0">
                <a:effectLst/>
              </a:rPr>
              <a:t>Don’t overlook some of SQL Server basics </a:t>
            </a:r>
            <a:endParaRPr lang="en-US" dirty="0" smtClean="0">
              <a:effectLst/>
            </a:endParaRPr>
          </a:p>
          <a:p>
            <a:r>
              <a:rPr lang="en-US" dirty="0" smtClean="0">
                <a:effectLst/>
              </a:rPr>
              <a:t>Data files should be of equal size – SQL Server uses a proportional fill algorithm that favors allocations in files with more free space.</a:t>
            </a:r>
          </a:p>
          <a:p>
            <a:r>
              <a:rPr lang="en-US" dirty="0" smtClean="0">
                <a:effectLst/>
              </a:rPr>
              <a:t>Pre-size data and log files.</a:t>
            </a:r>
          </a:p>
          <a:p>
            <a:r>
              <a:rPr lang="en-US" dirty="0" smtClean="0">
                <a:effectLst/>
              </a:rPr>
              <a:t>Do not rely on AUTOGROW, instead manage the growth of these files manually. You may leave AUTOGROW ON for safety reasons, but you should proactively manage the growth of the data files.</a:t>
            </a:r>
          </a:p>
          <a:p>
            <a:r>
              <a:rPr lang="en-US" b="1" dirty="0" smtClean="0">
                <a:effectLst/>
              </a:rPr>
              <a:t>Don’t overlook storage configuration bases </a:t>
            </a:r>
            <a:endParaRPr lang="en-US" dirty="0" smtClean="0">
              <a:effectLst/>
            </a:endParaRPr>
          </a:p>
          <a:p>
            <a:r>
              <a:rPr lang="en-US" dirty="0" smtClean="0">
                <a:effectLst/>
              </a:rPr>
              <a:t>Use up-to-date HBA drivers recommended by the storage vendor </a:t>
            </a:r>
          </a:p>
          <a:p>
            <a:r>
              <a:rPr lang="en-US" dirty="0" smtClean="0">
                <a:effectLst/>
              </a:rPr>
              <a:t>Utilize storage vendor specific drivers from the HBA manufactures website</a:t>
            </a:r>
          </a:p>
          <a:p>
            <a:r>
              <a:rPr lang="en-US" dirty="0" smtClean="0">
                <a:effectLst/>
              </a:rPr>
              <a:t>Tune HBA driver settings as needed for your IO volumes. In general driver specific settings should come from the storage vendor. However we have found that Queue Depth defaults are usually not deep enough to support SQL Server IO volumes. </a:t>
            </a:r>
          </a:p>
          <a:p>
            <a:r>
              <a:rPr lang="en-US" dirty="0" smtClean="0">
                <a:effectLst/>
              </a:rPr>
              <a:t>Ensure that the storage array firmware is up to the latest recommended level. </a:t>
            </a:r>
          </a:p>
          <a:p>
            <a:r>
              <a:rPr lang="en-US" dirty="0" smtClean="0">
                <a:effectLst/>
              </a:rPr>
              <a:t>Use multipath software to achieve balancing across HBA’s and LUN’s and ensure this is functioning properly </a:t>
            </a:r>
          </a:p>
          <a:p>
            <a:r>
              <a:rPr lang="en-US" dirty="0" smtClean="0">
                <a:effectLst/>
              </a:rPr>
              <a:t>Simplifies configuration &amp; offers advantages for availability </a:t>
            </a:r>
          </a:p>
          <a:p>
            <a:r>
              <a:rPr lang="en-US" dirty="0" smtClean="0">
                <a:effectLst/>
              </a:rPr>
              <a:t>Microsoft Multipath I/O (MPIO): Vendors build Device Specific Modules (DSM) on top of Driver Development Kit provided by Microsoft.</a:t>
            </a:r>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11</a:t>
            </a:fld>
            <a:endParaRPr lang="en-US"/>
          </a:p>
        </p:txBody>
      </p:sp>
    </p:spTree>
    <p:extLst>
      <p:ext uri="{BB962C8B-B14F-4D97-AF65-F5344CB8AC3E}">
        <p14:creationId xmlns:p14="http://schemas.microsoft.com/office/powerpoint/2010/main" val="388986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Consider configuration of TEMPDB database </a:t>
            </a:r>
            <a:endParaRPr lang="en-US" dirty="0" smtClean="0">
              <a:effectLst/>
            </a:endParaRPr>
          </a:p>
          <a:p>
            <a:r>
              <a:rPr lang="en-US" dirty="0" smtClean="0">
                <a:effectLst/>
              </a:rPr>
              <a:t>Make sure to move TEMPDB to adequate storage and pre-size after installing SQL Server.</a:t>
            </a:r>
          </a:p>
          <a:p>
            <a:r>
              <a:rPr lang="en-US" dirty="0" smtClean="0">
                <a:effectLst/>
              </a:rPr>
              <a:t>Performance may benefit if TEMPDB is placed on RAID 1+0 (dependent on TEMPDB usage). </a:t>
            </a:r>
          </a:p>
          <a:p>
            <a:r>
              <a:rPr lang="en-US" dirty="0" smtClean="0">
                <a:effectLst/>
              </a:rPr>
              <a:t>For the TEMPDB database, create 1 data file per CPU, as described in #8 below.</a:t>
            </a:r>
          </a:p>
          <a:p>
            <a:r>
              <a:rPr lang="en-US" b="1" dirty="0" smtClean="0">
                <a:effectLst/>
              </a:rPr>
              <a:t>Lining up the number of data files with CPU’s has scalability advantages for allocation intensive workloads. </a:t>
            </a:r>
            <a:endParaRPr lang="en-US" dirty="0" smtClean="0">
              <a:effectLst/>
            </a:endParaRPr>
          </a:p>
          <a:p>
            <a:r>
              <a:rPr lang="en-US" dirty="0" smtClean="0">
                <a:effectLst/>
              </a:rPr>
              <a:t>It is recommended to have .25 to 1 data files (per </a:t>
            </a:r>
            <a:r>
              <a:rPr lang="en-US" dirty="0" err="1" smtClean="0">
                <a:effectLst/>
              </a:rPr>
              <a:t>filegroup</a:t>
            </a:r>
            <a:r>
              <a:rPr lang="en-US" dirty="0" smtClean="0">
                <a:effectLst/>
              </a:rPr>
              <a:t>) for each CPU on the host server. </a:t>
            </a:r>
          </a:p>
          <a:p>
            <a:r>
              <a:rPr lang="en-US" dirty="0" smtClean="0">
                <a:effectLst/>
              </a:rPr>
              <a:t>This is especially true for TEMPDB where the recommendation is 1 data file per CPU.</a:t>
            </a:r>
          </a:p>
          <a:p>
            <a:r>
              <a:rPr lang="en-US" dirty="0" smtClean="0">
                <a:effectLst/>
              </a:rPr>
              <a:t>Dual core counts as 2 CPUs; logical </a:t>
            </a:r>
            <a:r>
              <a:rPr lang="en-US" dirty="0" err="1" smtClean="0">
                <a:effectLst/>
              </a:rPr>
              <a:t>procs</a:t>
            </a:r>
            <a:r>
              <a:rPr lang="en-US" dirty="0" smtClean="0">
                <a:effectLst/>
              </a:rPr>
              <a:t> (</a:t>
            </a:r>
            <a:r>
              <a:rPr lang="en-US" dirty="0" err="1" smtClean="0">
                <a:effectLst/>
              </a:rPr>
              <a:t>hyperthreading</a:t>
            </a:r>
            <a:r>
              <a:rPr lang="en-US" dirty="0" smtClean="0">
                <a:effectLst/>
              </a:rPr>
              <a:t>) do not. </a:t>
            </a:r>
          </a:p>
          <a:p>
            <a:r>
              <a:rPr lang="en-US" dirty="0" smtClean="0">
                <a:effectLst/>
              </a:rPr>
              <a:t>Data files should be of equal size – SQL Server uses a proportional fill algorithm that favors allocations in files with more free space.</a:t>
            </a:r>
          </a:p>
          <a:p>
            <a:r>
              <a:rPr lang="en-US" dirty="0" smtClean="0">
                <a:effectLst/>
              </a:rPr>
              <a:t>Pre-size data and log files.</a:t>
            </a:r>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12</a:t>
            </a:fld>
            <a:endParaRPr lang="en-US"/>
          </a:p>
        </p:txBody>
      </p:sp>
    </p:spTree>
    <p:extLst>
      <p:ext uri="{BB962C8B-B14F-4D97-AF65-F5344CB8AC3E}">
        <p14:creationId xmlns:p14="http://schemas.microsoft.com/office/powerpoint/2010/main" val="2236420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13</a:t>
            </a:fld>
            <a:endParaRPr lang="en-US"/>
          </a:p>
        </p:txBody>
      </p:sp>
    </p:spTree>
    <p:extLst>
      <p:ext uri="{BB962C8B-B14F-4D97-AF65-F5344CB8AC3E}">
        <p14:creationId xmlns:p14="http://schemas.microsoft.com/office/powerpoint/2010/main" val="1005465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707680"/>
            <a:ext cx="9144000" cy="2387600"/>
          </a:xfrm>
        </p:spPr>
        <p:txBody>
          <a:bodyPr anchor="b"/>
          <a:lstStyle>
            <a:lvl1pPr algn="ctr">
              <a:defRPr sz="6000">
                <a:latin typeface="Segoe UI" panose="020B0502040204020203" pitchFamily="34" charset="0"/>
                <a:cs typeface="Segoe UI" panose="020B0502040204020203" pitchFamily="34" charset="0"/>
              </a:defRPr>
            </a:lvl1pPr>
          </a:lstStyle>
          <a:p>
            <a:r>
              <a:rPr lang="en-US" smtClean="0"/>
              <a:t>Click to edit Master title style</a:t>
            </a:r>
            <a:endParaRPr lang="es-CO" dirty="0"/>
          </a:p>
        </p:txBody>
      </p:sp>
      <p:sp>
        <p:nvSpPr>
          <p:cNvPr id="3" name="Subtitle 2"/>
          <p:cNvSpPr>
            <a:spLocks noGrp="1"/>
          </p:cNvSpPr>
          <p:nvPr>
            <p:ph type="subTitle" idx="1"/>
          </p:nvPr>
        </p:nvSpPr>
        <p:spPr>
          <a:xfrm>
            <a:off x="1524000" y="4311337"/>
            <a:ext cx="9144000" cy="1500528"/>
          </a:xfrm>
        </p:spPr>
        <p:txBody>
          <a:bodyPr/>
          <a:lstStyle>
            <a:lvl1pPr marL="0" indent="0" algn="ctr">
              <a:buNone/>
              <a:defRPr sz="2400">
                <a:latin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s-CO"/>
          </a:p>
        </p:txBody>
      </p:sp>
    </p:spTree>
    <p:extLst>
      <p:ext uri="{BB962C8B-B14F-4D97-AF65-F5344CB8AC3E}">
        <p14:creationId xmlns:p14="http://schemas.microsoft.com/office/powerpoint/2010/main" val="2650365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lvl1pPr>
              <a:defRPr>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Vertical Text Placeholder 2"/>
          <p:cNvSpPr>
            <a:spLocks noGrp="1"/>
          </p:cNvSpPr>
          <p:nvPr>
            <p:ph type="body" orient="vert" idx="1"/>
          </p:nvPr>
        </p:nvSpPr>
        <p:spPr>
          <a:xfrm>
            <a:off x="838200" y="1763633"/>
            <a:ext cx="10515600" cy="4895850"/>
          </a:xfrm>
        </p:spPr>
        <p:txBody>
          <a:bodyPr vert="eaVert"/>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3816511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29338" y="1689315"/>
            <a:ext cx="2628900" cy="4138048"/>
          </a:xfrm>
        </p:spPr>
        <p:txBody>
          <a:bodyPr vert="eaVert"/>
          <a:lstStyle>
            <a:lvl1pPr>
              <a:defRPr>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Vertical Text Placeholder 2"/>
          <p:cNvSpPr>
            <a:spLocks noGrp="1"/>
          </p:cNvSpPr>
          <p:nvPr>
            <p:ph type="body" orient="vert" idx="1"/>
          </p:nvPr>
        </p:nvSpPr>
        <p:spPr>
          <a:xfrm>
            <a:off x="542441" y="1689315"/>
            <a:ext cx="8663551" cy="4138048"/>
          </a:xfrm>
        </p:spPr>
        <p:txBody>
          <a:bodyPr vert="eaVert"/>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1254277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Grabando-sesion">
    <p:spTree>
      <p:nvGrpSpPr>
        <p:cNvPr id="1" name=""/>
        <p:cNvGrpSpPr/>
        <p:nvPr/>
      </p:nvGrpSpPr>
      <p:grpSpPr>
        <a:xfrm>
          <a:off x="0" y="0"/>
          <a:ext cx="0" cy="0"/>
          <a:chOff x="0" y="0"/>
          <a:chExt cx="0" cy="0"/>
        </a:xfrm>
      </p:grpSpPr>
      <p:sp>
        <p:nvSpPr>
          <p:cNvPr id="5" name="Title Tile"/>
          <p:cNvSpPr/>
          <p:nvPr/>
        </p:nvSpPr>
        <p:spPr bwMode="auto">
          <a:xfrm>
            <a:off x="4011070" y="3187137"/>
            <a:ext cx="7164666"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p:nvSpPr>
        <p:spPr bwMode="auto">
          <a:xfrm>
            <a:off x="4011069" y="1514475"/>
            <a:ext cx="7164666"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9" name="Left Mask"/>
          <p:cNvSpPr/>
          <p:nvPr/>
        </p:nvSpPr>
        <p:spPr bwMode="auto">
          <a:xfrm>
            <a:off x="-1" y="1514476"/>
            <a:ext cx="4011070"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0" name="Circle Arrow"/>
          <p:cNvSpPr>
            <a:spLocks noEditPoints="1"/>
          </p:cNvSpPr>
          <p:nvPr/>
        </p:nvSpPr>
        <p:spPr bwMode="auto">
          <a:xfrm rot="5400000">
            <a:off x="9950924" y="1872947"/>
            <a:ext cx="841375" cy="841594"/>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1" name="TechEd Tile"/>
          <p:cNvSpPr/>
          <p:nvPr/>
        </p:nvSpPr>
        <p:spPr bwMode="auto">
          <a:xfrm>
            <a:off x="1022339" y="1514475"/>
            <a:ext cx="2826232"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3" name="Top Mask"/>
          <p:cNvSpPr/>
          <p:nvPr/>
        </p:nvSpPr>
        <p:spPr bwMode="auto">
          <a:xfrm>
            <a:off x="1" y="1"/>
            <a:ext cx="12192000"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p:nvSpPr>
        <p:spPr bwMode="auto">
          <a:xfrm>
            <a:off x="11175735" y="1630804"/>
            <a:ext cx="1016265"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5" name="Bottom Mask"/>
          <p:cNvSpPr/>
          <p:nvPr/>
        </p:nvSpPr>
        <p:spPr bwMode="auto">
          <a:xfrm>
            <a:off x="4011071" y="6010276"/>
            <a:ext cx="818092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0" name="Rectangle 19"/>
          <p:cNvSpPr/>
          <p:nvPr/>
        </p:nvSpPr>
        <p:spPr bwMode="auto">
          <a:xfrm>
            <a:off x="1016121" y="3187136"/>
            <a:ext cx="2827988" cy="2827252"/>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536" y="1679381"/>
            <a:ext cx="2686750" cy="1228725"/>
          </a:xfrm>
          <a:prstGeom prst="rect">
            <a:avLst/>
          </a:prstGeom>
        </p:spPr>
      </p:pic>
      <p:sp>
        <p:nvSpPr>
          <p:cNvPr id="16" name="TextBox 15"/>
          <p:cNvSpPr txBox="1"/>
          <p:nvPr/>
        </p:nvSpPr>
        <p:spPr>
          <a:xfrm>
            <a:off x="4011068" y="4118575"/>
            <a:ext cx="7160205" cy="904863"/>
          </a:xfrm>
          <a:prstGeom prst="rect">
            <a:avLst/>
          </a:prstGeom>
          <a:noFill/>
        </p:spPr>
        <p:txBody>
          <a:bodyPr wrap="square" lIns="91440" tIns="91440" rIns="91440" bIns="91440" rtlCol="0">
            <a:spAutoFit/>
          </a:bodyPr>
          <a:lstStyle/>
          <a:p>
            <a:pPr algn="just">
              <a:lnSpc>
                <a:spcPct val="90000"/>
              </a:lnSpc>
              <a:spcBef>
                <a:spcPct val="20000"/>
              </a:spcBef>
              <a:buSzPct val="90000"/>
            </a:pPr>
            <a:r>
              <a:rPr lang="es-MX" sz="2600" b="1" noProof="0" dirty="0" smtClean="0">
                <a:solidFill>
                  <a:srgbClr val="94C949"/>
                </a:solidFill>
              </a:rPr>
              <a:t>Todas las sesiones de 24 HOP Español</a:t>
            </a:r>
            <a:br>
              <a:rPr lang="es-MX" sz="2600" b="1" noProof="0" dirty="0" smtClean="0">
                <a:solidFill>
                  <a:srgbClr val="94C949"/>
                </a:solidFill>
              </a:rPr>
            </a:br>
            <a:r>
              <a:rPr lang="es-MX" sz="2600" b="1" noProof="0" dirty="0" smtClean="0">
                <a:solidFill>
                  <a:srgbClr val="94C949"/>
                </a:solidFill>
              </a:rPr>
              <a:t>están siendo grabadas para tu comodidad.</a:t>
            </a:r>
            <a:endParaRPr lang="es-MX" sz="2600" noProof="0" dirty="0" smtClean="0">
              <a:solidFill>
                <a:schemeClr val="tx1">
                  <a:alpha val="99000"/>
                </a:schemeClr>
              </a:solidFill>
            </a:endParaRPr>
          </a:p>
        </p:txBody>
      </p:sp>
      <p:sp>
        <p:nvSpPr>
          <p:cNvPr id="17" name="TextBox 16"/>
          <p:cNvSpPr txBox="1"/>
          <p:nvPr/>
        </p:nvSpPr>
        <p:spPr>
          <a:xfrm>
            <a:off x="4100983" y="1827461"/>
            <a:ext cx="4511641" cy="849463"/>
          </a:xfrm>
          <a:prstGeom prst="rect">
            <a:avLst/>
          </a:prstGeom>
          <a:noFill/>
        </p:spPr>
        <p:txBody>
          <a:bodyPr wrap="none" lIns="91440" tIns="91440" rIns="91440" bIns="91440" rtlCol="0">
            <a:spAutoFit/>
          </a:bodyPr>
          <a:lstStyle/>
          <a:p>
            <a:pPr>
              <a:lnSpc>
                <a:spcPct val="90000"/>
              </a:lnSpc>
              <a:spcBef>
                <a:spcPct val="20000"/>
              </a:spcBef>
              <a:buSzPct val="90000"/>
            </a:pPr>
            <a:r>
              <a:rPr lang="es-MX" sz="4800" b="1" noProof="0" dirty="0" smtClean="0">
                <a:solidFill>
                  <a:schemeClr val="tx1">
                    <a:alpha val="99000"/>
                  </a:schemeClr>
                </a:solidFill>
              </a:rPr>
              <a:t>Grabando Sesión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2633" y="3596927"/>
            <a:ext cx="592241" cy="97407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7672" y="4980797"/>
            <a:ext cx="744885" cy="744691"/>
          </a:xfrm>
          <a:prstGeom prst="rect">
            <a:avLst/>
          </a:prstGeom>
        </p:spPr>
      </p:pic>
      <p:sp>
        <p:nvSpPr>
          <p:cNvPr id="19" name="Title Tile"/>
          <p:cNvSpPr/>
          <p:nvPr userDrawn="1"/>
        </p:nvSpPr>
        <p:spPr bwMode="auto">
          <a:xfrm>
            <a:off x="4011070" y="3187137"/>
            <a:ext cx="7164666"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Arrow Bar"/>
          <p:cNvSpPr/>
          <p:nvPr userDrawn="1"/>
        </p:nvSpPr>
        <p:spPr bwMode="auto">
          <a:xfrm>
            <a:off x="4011069" y="1514475"/>
            <a:ext cx="7164666"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2" name="Left Mask"/>
          <p:cNvSpPr/>
          <p:nvPr userDrawn="1"/>
        </p:nvSpPr>
        <p:spPr bwMode="auto">
          <a:xfrm>
            <a:off x="-1" y="1514476"/>
            <a:ext cx="4011070"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3" name="Circle Arrow"/>
          <p:cNvSpPr>
            <a:spLocks noEditPoints="1"/>
          </p:cNvSpPr>
          <p:nvPr userDrawn="1"/>
        </p:nvSpPr>
        <p:spPr bwMode="auto">
          <a:xfrm rot="5400000">
            <a:off x="9950924" y="1872947"/>
            <a:ext cx="841375" cy="841594"/>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24" name="TechEd Tile"/>
          <p:cNvSpPr/>
          <p:nvPr userDrawn="1"/>
        </p:nvSpPr>
        <p:spPr bwMode="auto">
          <a:xfrm>
            <a:off x="1022339" y="1514475"/>
            <a:ext cx="2826232"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5" name="Top Mask"/>
          <p:cNvSpPr/>
          <p:nvPr userDrawn="1"/>
        </p:nvSpPr>
        <p:spPr bwMode="auto">
          <a:xfrm>
            <a:off x="1" y="1"/>
            <a:ext cx="12192000"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6" name="Right Mask"/>
          <p:cNvSpPr/>
          <p:nvPr userDrawn="1"/>
        </p:nvSpPr>
        <p:spPr bwMode="auto">
          <a:xfrm>
            <a:off x="11175735" y="1630804"/>
            <a:ext cx="1016265"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7" name="Bottom Mask"/>
          <p:cNvSpPr/>
          <p:nvPr userDrawn="1"/>
        </p:nvSpPr>
        <p:spPr bwMode="auto">
          <a:xfrm>
            <a:off x="4011071" y="6010276"/>
            <a:ext cx="818092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9536" y="1679381"/>
            <a:ext cx="2686750" cy="1228725"/>
          </a:xfrm>
          <a:prstGeom prst="rect">
            <a:avLst/>
          </a:prstGeom>
        </p:spPr>
      </p:pic>
      <p:sp>
        <p:nvSpPr>
          <p:cNvPr id="29" name="TextBox 28"/>
          <p:cNvSpPr txBox="1"/>
          <p:nvPr userDrawn="1"/>
        </p:nvSpPr>
        <p:spPr>
          <a:xfrm>
            <a:off x="4011068" y="4118575"/>
            <a:ext cx="7160205" cy="904863"/>
          </a:xfrm>
          <a:prstGeom prst="rect">
            <a:avLst/>
          </a:prstGeom>
          <a:noFill/>
        </p:spPr>
        <p:txBody>
          <a:bodyPr wrap="square" lIns="91440" tIns="91440" rIns="91440" bIns="91440" rtlCol="0">
            <a:spAutoFit/>
          </a:bodyPr>
          <a:lstStyle/>
          <a:p>
            <a:pPr algn="just">
              <a:lnSpc>
                <a:spcPct val="90000"/>
              </a:lnSpc>
              <a:spcBef>
                <a:spcPct val="20000"/>
              </a:spcBef>
              <a:buSzPct val="90000"/>
            </a:pPr>
            <a:r>
              <a:rPr lang="es-MX" sz="2600" b="1" noProof="0" dirty="0" smtClean="0">
                <a:solidFill>
                  <a:srgbClr val="94C949"/>
                </a:solidFill>
              </a:rPr>
              <a:t>Todas las sesiones de 24 HOP Español</a:t>
            </a:r>
            <a:br>
              <a:rPr lang="es-MX" sz="2600" b="1" noProof="0" dirty="0" smtClean="0">
                <a:solidFill>
                  <a:srgbClr val="94C949"/>
                </a:solidFill>
              </a:rPr>
            </a:br>
            <a:r>
              <a:rPr lang="es-MX" sz="2600" b="1" noProof="0" dirty="0" smtClean="0">
                <a:solidFill>
                  <a:srgbClr val="94C949"/>
                </a:solidFill>
              </a:rPr>
              <a:t>están siendo grabadas para tu comodidad.</a:t>
            </a:r>
            <a:endParaRPr lang="es-MX" sz="2600" noProof="0" dirty="0" smtClean="0">
              <a:solidFill>
                <a:schemeClr val="tx1">
                  <a:alpha val="99000"/>
                </a:schemeClr>
              </a:solidFill>
            </a:endParaRPr>
          </a:p>
        </p:txBody>
      </p:sp>
      <p:sp>
        <p:nvSpPr>
          <p:cNvPr id="30" name="TextBox 29"/>
          <p:cNvSpPr txBox="1"/>
          <p:nvPr userDrawn="1"/>
        </p:nvSpPr>
        <p:spPr>
          <a:xfrm>
            <a:off x="4100983" y="1827461"/>
            <a:ext cx="4511641" cy="849463"/>
          </a:xfrm>
          <a:prstGeom prst="rect">
            <a:avLst/>
          </a:prstGeom>
          <a:noFill/>
        </p:spPr>
        <p:txBody>
          <a:bodyPr wrap="none" lIns="91440" tIns="91440" rIns="91440" bIns="91440" rtlCol="0">
            <a:spAutoFit/>
          </a:bodyPr>
          <a:lstStyle/>
          <a:p>
            <a:pPr>
              <a:lnSpc>
                <a:spcPct val="90000"/>
              </a:lnSpc>
              <a:spcBef>
                <a:spcPct val="20000"/>
              </a:spcBef>
              <a:buSzPct val="90000"/>
            </a:pPr>
            <a:r>
              <a:rPr lang="es-MX" sz="4800" b="1" noProof="0" dirty="0" smtClean="0">
                <a:solidFill>
                  <a:schemeClr val="tx1">
                    <a:alpha val="99000"/>
                  </a:schemeClr>
                </a:solidFill>
              </a:rPr>
              <a:t>Grabando Sesión</a:t>
            </a:r>
          </a:p>
        </p:txBody>
      </p:sp>
      <p:pic>
        <p:nvPicPr>
          <p:cNvPr id="31" name="Picture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22633" y="3596927"/>
            <a:ext cx="592241" cy="974078"/>
          </a:xfrm>
          <a:prstGeom prst="rect">
            <a:avLst/>
          </a:prstGeom>
        </p:spPr>
      </p:pic>
      <p:pic>
        <p:nvPicPr>
          <p:cNvPr id="32" name="Picture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57672" y="4980797"/>
            <a:ext cx="744885" cy="744691"/>
          </a:xfrm>
          <a:prstGeom prst="rect">
            <a:avLst/>
          </a:prstGeom>
        </p:spPr>
      </p:pic>
    </p:spTree>
    <p:extLst>
      <p:ext uri="{BB962C8B-B14F-4D97-AF65-F5344CB8AC3E}">
        <p14:creationId xmlns:p14="http://schemas.microsoft.com/office/powerpoint/2010/main" val="137501553"/>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Grabando-sesion">
    <p:spTree>
      <p:nvGrpSpPr>
        <p:cNvPr id="1" name=""/>
        <p:cNvGrpSpPr/>
        <p:nvPr/>
      </p:nvGrpSpPr>
      <p:grpSpPr>
        <a:xfrm>
          <a:off x="0" y="0"/>
          <a:ext cx="0" cy="0"/>
          <a:chOff x="0" y="0"/>
          <a:chExt cx="0" cy="0"/>
        </a:xfrm>
      </p:grpSpPr>
      <p:sp>
        <p:nvSpPr>
          <p:cNvPr id="5" name="Title Tile"/>
          <p:cNvSpPr/>
          <p:nvPr userDrawn="1"/>
        </p:nvSpPr>
        <p:spPr bwMode="auto">
          <a:xfrm>
            <a:off x="4011070" y="3187137"/>
            <a:ext cx="7164666"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1069" y="1514475"/>
            <a:ext cx="7164666"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9" name="Left Mask"/>
          <p:cNvSpPr/>
          <p:nvPr userDrawn="1"/>
        </p:nvSpPr>
        <p:spPr bwMode="auto">
          <a:xfrm>
            <a:off x="-1" y="1514476"/>
            <a:ext cx="4011070"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0" name="Circle Arrow"/>
          <p:cNvSpPr>
            <a:spLocks noEditPoints="1"/>
          </p:cNvSpPr>
          <p:nvPr userDrawn="1"/>
        </p:nvSpPr>
        <p:spPr bwMode="auto">
          <a:xfrm rot="5400000">
            <a:off x="9950924" y="1872947"/>
            <a:ext cx="841375" cy="841594"/>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1" name="TechEd Tile"/>
          <p:cNvSpPr/>
          <p:nvPr userDrawn="1"/>
        </p:nvSpPr>
        <p:spPr bwMode="auto">
          <a:xfrm>
            <a:off x="1022339" y="1514475"/>
            <a:ext cx="2826232"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3" name="Top Mask"/>
          <p:cNvSpPr/>
          <p:nvPr userDrawn="1"/>
        </p:nvSpPr>
        <p:spPr bwMode="auto">
          <a:xfrm>
            <a:off x="1" y="1"/>
            <a:ext cx="12192000"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5735" y="1630804"/>
            <a:ext cx="1016265"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5" name="Bottom Mask"/>
          <p:cNvSpPr/>
          <p:nvPr userDrawn="1"/>
        </p:nvSpPr>
        <p:spPr bwMode="auto">
          <a:xfrm>
            <a:off x="4011071" y="6010276"/>
            <a:ext cx="818092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0" name="Rectangle 19"/>
          <p:cNvSpPr/>
          <p:nvPr/>
        </p:nvSpPr>
        <p:spPr bwMode="auto">
          <a:xfrm>
            <a:off x="1016121" y="3187136"/>
            <a:ext cx="2827988" cy="2827252"/>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9536" y="1679381"/>
            <a:ext cx="2686750" cy="1228725"/>
          </a:xfrm>
          <a:prstGeom prst="rect">
            <a:avLst/>
          </a:prstGeom>
        </p:spPr>
      </p:pic>
      <p:sp>
        <p:nvSpPr>
          <p:cNvPr id="16" name="TextBox 15"/>
          <p:cNvSpPr txBox="1"/>
          <p:nvPr userDrawn="1"/>
        </p:nvSpPr>
        <p:spPr>
          <a:xfrm>
            <a:off x="4011068" y="4118575"/>
            <a:ext cx="7160205" cy="904863"/>
          </a:xfrm>
          <a:prstGeom prst="rect">
            <a:avLst/>
          </a:prstGeom>
          <a:noFill/>
        </p:spPr>
        <p:txBody>
          <a:bodyPr wrap="square" lIns="91440" tIns="91440" rIns="91440" bIns="91440" rtlCol="0">
            <a:spAutoFit/>
          </a:bodyPr>
          <a:lstStyle/>
          <a:p>
            <a:pPr algn="just">
              <a:lnSpc>
                <a:spcPct val="90000"/>
              </a:lnSpc>
              <a:spcBef>
                <a:spcPct val="20000"/>
              </a:spcBef>
              <a:buSzPct val="90000"/>
            </a:pPr>
            <a:r>
              <a:rPr lang="es-MX" sz="2600" b="1" noProof="0" dirty="0" smtClean="0">
                <a:solidFill>
                  <a:srgbClr val="94C949"/>
                </a:solidFill>
              </a:rPr>
              <a:t>Todas las sesiones de 24 HOP Español</a:t>
            </a:r>
            <a:br>
              <a:rPr lang="es-MX" sz="2600" b="1" noProof="0" dirty="0" smtClean="0">
                <a:solidFill>
                  <a:srgbClr val="94C949"/>
                </a:solidFill>
              </a:rPr>
            </a:br>
            <a:r>
              <a:rPr lang="es-MX" sz="2600" b="1" noProof="0" dirty="0" smtClean="0">
                <a:solidFill>
                  <a:srgbClr val="94C949"/>
                </a:solidFill>
              </a:rPr>
              <a:t>están siendo grabadas para tu comodidad.</a:t>
            </a:r>
            <a:endParaRPr lang="es-MX" sz="2600" noProof="0" dirty="0" smtClean="0">
              <a:solidFill>
                <a:schemeClr val="tx1">
                  <a:alpha val="99000"/>
                </a:schemeClr>
              </a:solidFill>
            </a:endParaRPr>
          </a:p>
        </p:txBody>
      </p:sp>
      <p:sp>
        <p:nvSpPr>
          <p:cNvPr id="17" name="TextBox 16"/>
          <p:cNvSpPr txBox="1"/>
          <p:nvPr userDrawn="1"/>
        </p:nvSpPr>
        <p:spPr>
          <a:xfrm>
            <a:off x="4100983" y="1827461"/>
            <a:ext cx="4511641" cy="849463"/>
          </a:xfrm>
          <a:prstGeom prst="rect">
            <a:avLst/>
          </a:prstGeom>
          <a:noFill/>
        </p:spPr>
        <p:txBody>
          <a:bodyPr wrap="none" lIns="91440" tIns="91440" rIns="91440" bIns="91440" rtlCol="0">
            <a:spAutoFit/>
          </a:bodyPr>
          <a:lstStyle/>
          <a:p>
            <a:pPr>
              <a:lnSpc>
                <a:spcPct val="90000"/>
              </a:lnSpc>
              <a:spcBef>
                <a:spcPct val="20000"/>
              </a:spcBef>
              <a:buSzPct val="90000"/>
            </a:pPr>
            <a:r>
              <a:rPr lang="es-MX" sz="4800" b="1" noProof="0" dirty="0" smtClean="0">
                <a:solidFill>
                  <a:schemeClr val="tx1">
                    <a:alpha val="99000"/>
                  </a:schemeClr>
                </a:solidFill>
              </a:rPr>
              <a:t>Grabando Sesión</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22633" y="3596927"/>
            <a:ext cx="592241" cy="974078"/>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57672" y="4980797"/>
            <a:ext cx="744885" cy="744691"/>
          </a:xfrm>
          <a:prstGeom prst="rect">
            <a:avLst/>
          </a:prstGeom>
        </p:spPr>
      </p:pic>
    </p:spTree>
    <p:extLst>
      <p:ext uri="{BB962C8B-B14F-4D97-AF65-F5344CB8AC3E}">
        <p14:creationId xmlns:p14="http://schemas.microsoft.com/office/powerpoint/2010/main" val="132178658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308692"/>
          </a:xfrm>
        </p:spPr>
        <p:txBody>
          <a:bodyPr/>
          <a:lstStyle>
            <a:lvl1pPr>
              <a:defRPr>
                <a:solidFill>
                  <a:schemeClr val="bg1"/>
                </a:solidFill>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Content Placeholder 2"/>
          <p:cNvSpPr>
            <a:spLocks noGrp="1"/>
          </p:cNvSpPr>
          <p:nvPr>
            <p:ph idx="1"/>
          </p:nvPr>
        </p:nvSpPr>
        <p:spPr>
          <a:xfrm>
            <a:off x="838200" y="1732637"/>
            <a:ext cx="10515600" cy="4482183"/>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3182322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694240"/>
            <a:ext cx="10515600" cy="2852737"/>
          </a:xfrm>
        </p:spPr>
        <p:txBody>
          <a:bodyPr anchor="b"/>
          <a:lstStyle>
            <a:lvl1pPr>
              <a:defRPr sz="6000">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Text Placeholder 2"/>
          <p:cNvSpPr>
            <a:spLocks noGrp="1"/>
          </p:cNvSpPr>
          <p:nvPr>
            <p:ph type="body" idx="1"/>
          </p:nvPr>
        </p:nvSpPr>
        <p:spPr>
          <a:xfrm>
            <a:off x="831850" y="4573966"/>
            <a:ext cx="10515600" cy="1253398"/>
          </a:xfrm>
        </p:spPr>
        <p:txBody>
          <a:bodyPr/>
          <a:lstStyle>
            <a:lvl1pPr marL="0" indent="0">
              <a:buNone/>
              <a:defRPr sz="2400">
                <a:solidFill>
                  <a:schemeClr val="tx1">
                    <a:tint val="75000"/>
                  </a:schemeClr>
                </a:solidFill>
                <a:latin typeface="Segoe UI" panose="020B0502040204020203" pitchFamily="34" charset="0"/>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868628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lvl1pPr>
              <a:defRPr>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Content Placeholder 2"/>
          <p:cNvSpPr>
            <a:spLocks noGrp="1"/>
          </p:cNvSpPr>
          <p:nvPr>
            <p:ph sz="half" idx="1"/>
          </p:nvPr>
        </p:nvSpPr>
        <p:spPr>
          <a:xfrm>
            <a:off x="838200" y="1825625"/>
            <a:ext cx="5181600" cy="4895850"/>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dirty="0"/>
          </a:p>
        </p:txBody>
      </p:sp>
      <p:sp>
        <p:nvSpPr>
          <p:cNvPr id="4" name="Content Placeholder 3"/>
          <p:cNvSpPr>
            <a:spLocks noGrp="1"/>
          </p:cNvSpPr>
          <p:nvPr>
            <p:ph sz="half" idx="2"/>
          </p:nvPr>
        </p:nvSpPr>
        <p:spPr>
          <a:xfrm>
            <a:off x="6172200" y="1825625"/>
            <a:ext cx="5181600" cy="4895850"/>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4265289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atin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4216400"/>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atin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4216400"/>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1254680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Tree>
    <p:extLst>
      <p:ext uri="{BB962C8B-B14F-4D97-AF65-F5344CB8AC3E}">
        <p14:creationId xmlns:p14="http://schemas.microsoft.com/office/powerpoint/2010/main" val="2580412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9251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85248"/>
            <a:ext cx="3932237" cy="1600200"/>
          </a:xfrm>
        </p:spPr>
        <p:txBody>
          <a:bodyPr anchor="b"/>
          <a:lstStyle>
            <a:lvl1pPr>
              <a:defRPr sz="3200">
                <a:solidFill>
                  <a:schemeClr val="bg1"/>
                </a:solidFill>
                <a:latin typeface="Segoe UI" panose="020B0502040204020203" pitchFamily="34" charset="0"/>
                <a:cs typeface="Segoe UI" panose="020B0502040204020203" pitchFamily="34" charset="0"/>
              </a:defRPr>
            </a:lvl1pPr>
          </a:lstStyle>
          <a:p>
            <a:r>
              <a:rPr lang="en-US" smtClean="0"/>
              <a:t>Click to edit Master title style</a:t>
            </a:r>
            <a:endParaRPr lang="es-CO" dirty="0"/>
          </a:p>
        </p:txBody>
      </p:sp>
      <p:sp>
        <p:nvSpPr>
          <p:cNvPr id="3" name="Content Placeholder 2"/>
          <p:cNvSpPr>
            <a:spLocks noGrp="1"/>
          </p:cNvSpPr>
          <p:nvPr>
            <p:ph idx="1"/>
          </p:nvPr>
        </p:nvSpPr>
        <p:spPr>
          <a:xfrm>
            <a:off x="5183187" y="1685448"/>
            <a:ext cx="6750507" cy="5036026"/>
          </a:xfrm>
        </p:spPr>
        <p:txBody>
          <a:bodyPr/>
          <a:lstStyle>
            <a:lvl1pPr>
              <a:defRPr sz="3200">
                <a:latin typeface="Segoe UI" panose="020B0502040204020203" pitchFamily="34" charset="0"/>
                <a:cs typeface="Segoe UI" panose="020B0502040204020203" pitchFamily="34" charset="0"/>
              </a:defRPr>
            </a:lvl1pPr>
            <a:lvl2pPr>
              <a:defRPr sz="2800">
                <a:latin typeface="Segoe UI" panose="020B0502040204020203" pitchFamily="34" charset="0"/>
                <a:cs typeface="Segoe UI" panose="020B0502040204020203" pitchFamily="34" charset="0"/>
              </a:defRPr>
            </a:lvl2pPr>
            <a:lvl3pPr>
              <a:defRPr sz="2400">
                <a:latin typeface="Segoe UI" panose="020B0502040204020203" pitchFamily="34" charset="0"/>
                <a:cs typeface="Segoe UI" panose="020B0502040204020203" pitchFamily="34" charset="0"/>
              </a:defRPr>
            </a:lvl3pPr>
            <a:lvl4pPr>
              <a:defRPr sz="2000">
                <a:latin typeface="Segoe UI" panose="020B0502040204020203" pitchFamily="34" charset="0"/>
                <a:cs typeface="Segoe UI" panose="020B0502040204020203" pitchFamily="34" charset="0"/>
              </a:defRPr>
            </a:lvl4pPr>
            <a:lvl5pPr>
              <a:defRPr sz="2000">
                <a:latin typeface="Segoe UI" panose="020B0502040204020203" pitchFamily="34" charset="0"/>
                <a:cs typeface="Segoe UI" panose="020B0502040204020203"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839788" y="1716443"/>
            <a:ext cx="3932237" cy="5005031"/>
          </a:xfrm>
        </p:spPr>
        <p:txBody>
          <a:bodyPr/>
          <a:lstStyle>
            <a:lvl1pPr marL="0" indent="0">
              <a:buNone/>
              <a:defRPr sz="1600">
                <a:latin typeface="Segoe UI" panose="020B0502040204020203" pitchFamily="34" charset="0"/>
                <a:cs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4212793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85244"/>
            <a:ext cx="3932237" cy="1600200"/>
          </a:xfrm>
        </p:spPr>
        <p:txBody>
          <a:bodyPr anchor="b"/>
          <a:lstStyle>
            <a:lvl1pPr>
              <a:defRPr sz="3200">
                <a:solidFill>
                  <a:schemeClr val="bg1"/>
                </a:solidFill>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Picture Placeholder 2"/>
          <p:cNvSpPr>
            <a:spLocks noGrp="1"/>
          </p:cNvSpPr>
          <p:nvPr>
            <p:ph type="pic" idx="1"/>
          </p:nvPr>
        </p:nvSpPr>
        <p:spPr>
          <a:xfrm>
            <a:off x="5183188" y="1731939"/>
            <a:ext cx="6172200" cy="4989535"/>
          </a:xfrm>
        </p:spPr>
        <p:txBody>
          <a:bodyPr/>
          <a:lstStyle>
            <a:lvl1pPr marL="0" indent="0">
              <a:buNone/>
              <a:defRPr sz="3200">
                <a:latin typeface="Segoe UI" panose="020B0502040204020203" pitchFamily="34" charset="0"/>
                <a:cs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s-CO"/>
          </a:p>
        </p:txBody>
      </p:sp>
      <p:sp>
        <p:nvSpPr>
          <p:cNvPr id="4" name="Text Placeholder 3"/>
          <p:cNvSpPr>
            <a:spLocks noGrp="1"/>
          </p:cNvSpPr>
          <p:nvPr>
            <p:ph type="body" sz="half" idx="2"/>
          </p:nvPr>
        </p:nvSpPr>
        <p:spPr>
          <a:xfrm>
            <a:off x="839788" y="1731939"/>
            <a:ext cx="3932237" cy="4989535"/>
          </a:xfrm>
        </p:spPr>
        <p:txBody>
          <a:bodyPr/>
          <a:lstStyle>
            <a:lvl1pPr marL="0" indent="0">
              <a:buNone/>
              <a:defRPr sz="1600">
                <a:latin typeface="Segoe UI" panose="020B0502040204020203" pitchFamily="34" charset="0"/>
                <a:cs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734568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B0F0"/>
            </a:gs>
            <a:gs pos="100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effectLst/>
      </p:bgPr>
    </p:bg>
    <p:spTree>
      <p:nvGrpSpPr>
        <p:cNvPr id="1" name=""/>
        <p:cNvGrpSpPr/>
        <p:nvPr/>
      </p:nvGrpSpPr>
      <p:grpSpPr>
        <a:xfrm>
          <a:off x="0" y="0"/>
          <a:ext cx="0" cy="0"/>
          <a:chOff x="0" y="0"/>
          <a:chExt cx="0" cy="0"/>
        </a:xfrm>
      </p:grpSpPr>
      <p:sp>
        <p:nvSpPr>
          <p:cNvPr id="11" name="Rectangle 10"/>
          <p:cNvSpPr/>
          <p:nvPr/>
        </p:nvSpPr>
        <p:spPr>
          <a:xfrm>
            <a:off x="-104780" y="-116636"/>
            <a:ext cx="12430125" cy="1809774"/>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sp>
        <p:nvSpPr>
          <p:cNvPr id="10" name="Rectangle 9"/>
          <p:cNvSpPr/>
          <p:nvPr/>
        </p:nvSpPr>
        <p:spPr>
          <a:xfrm>
            <a:off x="-114300" y="5829299"/>
            <a:ext cx="12430125" cy="1314439"/>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s-CO" dirty="0"/>
          </a:p>
        </p:txBody>
      </p:sp>
      <p:sp>
        <p:nvSpPr>
          <p:cNvPr id="3" name="Text Placeholder 2"/>
          <p:cNvSpPr>
            <a:spLocks noGrp="1"/>
          </p:cNvSpPr>
          <p:nvPr>
            <p:ph type="body" idx="1"/>
          </p:nvPr>
        </p:nvSpPr>
        <p:spPr>
          <a:xfrm>
            <a:off x="838200" y="1825625"/>
            <a:ext cx="10515600" cy="48958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dirty="0"/>
          </a:p>
        </p:txBody>
      </p:sp>
      <p:pic>
        <p:nvPicPr>
          <p:cNvPr id="7" name="Picture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150840" y="173793"/>
            <a:ext cx="1824037" cy="1281168"/>
          </a:xfrm>
          <a:prstGeom prst="rect">
            <a:avLst/>
          </a:prstGeom>
          <a:ln>
            <a:noFill/>
          </a:ln>
          <a:effectLst>
            <a:outerShdw blurRad="292100" dist="139700" dir="2700000" algn="tl" rotWithShape="0">
              <a:srgbClr val="333333">
                <a:alpha val="65000"/>
              </a:srgbClr>
            </a:outerShdw>
          </a:effectLst>
        </p:spPr>
      </p:pic>
      <p:sp>
        <p:nvSpPr>
          <p:cNvPr id="4" name="Rectangle 3"/>
          <p:cNvSpPr/>
          <p:nvPr/>
        </p:nvSpPr>
        <p:spPr>
          <a:xfrm>
            <a:off x="-287" y="5829299"/>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Rectangle 7"/>
          <p:cNvSpPr/>
          <p:nvPr/>
        </p:nvSpPr>
        <p:spPr>
          <a:xfrm>
            <a:off x="-287"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angle 8"/>
          <p:cNvSpPr/>
          <p:nvPr/>
        </p:nvSpPr>
        <p:spPr>
          <a:xfrm>
            <a:off x="472991" y="678502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ectangle 11"/>
          <p:cNvSpPr/>
          <p:nvPr/>
        </p:nvSpPr>
        <p:spPr>
          <a:xfrm>
            <a:off x="1447880"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1950" y="6306518"/>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Rectangle 13"/>
          <p:cNvSpPr/>
          <p:nvPr/>
        </p:nvSpPr>
        <p:spPr>
          <a:xfrm>
            <a:off x="472991"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Rectangle 14"/>
          <p:cNvSpPr/>
          <p:nvPr/>
        </p:nvSpPr>
        <p:spPr>
          <a:xfrm>
            <a:off x="949132"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Rectangle 15"/>
          <p:cNvSpPr/>
          <p:nvPr/>
        </p:nvSpPr>
        <p:spPr>
          <a:xfrm>
            <a:off x="946269"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Rectangle 16"/>
          <p:cNvSpPr/>
          <p:nvPr/>
        </p:nvSpPr>
        <p:spPr>
          <a:xfrm>
            <a:off x="10884818" y="6785383"/>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Rectangle 17"/>
          <p:cNvSpPr/>
          <p:nvPr/>
        </p:nvSpPr>
        <p:spPr>
          <a:xfrm>
            <a:off x="11355859"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Rectangle 18"/>
          <p:cNvSpPr/>
          <p:nvPr/>
        </p:nvSpPr>
        <p:spPr>
          <a:xfrm>
            <a:off x="11832000"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0" name="Rectangle 19"/>
          <p:cNvSpPr/>
          <p:nvPr/>
        </p:nvSpPr>
        <p:spPr>
          <a:xfrm>
            <a:off x="-104780" y="-116636"/>
            <a:ext cx="12430125" cy="1809774"/>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sp>
        <p:nvSpPr>
          <p:cNvPr id="21" name="Rectangle 20"/>
          <p:cNvSpPr/>
          <p:nvPr/>
        </p:nvSpPr>
        <p:spPr>
          <a:xfrm>
            <a:off x="-114300" y="5829299"/>
            <a:ext cx="12430125" cy="1314439"/>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pic>
        <p:nvPicPr>
          <p:cNvPr id="22" name="Picture 21"/>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150840" y="173793"/>
            <a:ext cx="1824037" cy="1281168"/>
          </a:xfrm>
          <a:prstGeom prst="rect">
            <a:avLst/>
          </a:prstGeom>
          <a:ln>
            <a:noFill/>
          </a:ln>
          <a:effectLst>
            <a:outerShdw blurRad="292100" dist="139700" dir="2700000" algn="tl" rotWithShape="0">
              <a:srgbClr val="333333">
                <a:alpha val="65000"/>
              </a:srgbClr>
            </a:outerShdw>
          </a:effectLst>
        </p:spPr>
      </p:pic>
      <p:sp>
        <p:nvSpPr>
          <p:cNvPr id="23" name="Rectangle 22"/>
          <p:cNvSpPr/>
          <p:nvPr/>
        </p:nvSpPr>
        <p:spPr>
          <a:xfrm>
            <a:off x="-287" y="5829299"/>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Rectangle 23"/>
          <p:cNvSpPr/>
          <p:nvPr/>
        </p:nvSpPr>
        <p:spPr>
          <a:xfrm>
            <a:off x="-287"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5" name="Rectangle 24"/>
          <p:cNvSpPr/>
          <p:nvPr/>
        </p:nvSpPr>
        <p:spPr>
          <a:xfrm>
            <a:off x="472991" y="678502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6" name="Rectangle 25"/>
          <p:cNvSpPr/>
          <p:nvPr/>
        </p:nvSpPr>
        <p:spPr>
          <a:xfrm>
            <a:off x="1447880"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7" name="Rectangle 26"/>
          <p:cNvSpPr/>
          <p:nvPr/>
        </p:nvSpPr>
        <p:spPr>
          <a:xfrm>
            <a:off x="1950" y="6306518"/>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8" name="Rectangle 27"/>
          <p:cNvSpPr/>
          <p:nvPr/>
        </p:nvSpPr>
        <p:spPr>
          <a:xfrm>
            <a:off x="472991"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9" name="Rectangle 28"/>
          <p:cNvSpPr/>
          <p:nvPr/>
        </p:nvSpPr>
        <p:spPr>
          <a:xfrm>
            <a:off x="949132"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0" name="Rectangle 29"/>
          <p:cNvSpPr/>
          <p:nvPr/>
        </p:nvSpPr>
        <p:spPr>
          <a:xfrm>
            <a:off x="946269"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 name="Rectangle 30"/>
          <p:cNvSpPr/>
          <p:nvPr/>
        </p:nvSpPr>
        <p:spPr>
          <a:xfrm>
            <a:off x="10884818" y="6785383"/>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2" name="Rectangle 31"/>
          <p:cNvSpPr/>
          <p:nvPr/>
        </p:nvSpPr>
        <p:spPr>
          <a:xfrm>
            <a:off x="11355859"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3" name="Rectangle 32"/>
          <p:cNvSpPr/>
          <p:nvPr/>
        </p:nvSpPr>
        <p:spPr>
          <a:xfrm>
            <a:off x="11832000"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4" name="Rectangle 33"/>
          <p:cNvSpPr/>
          <p:nvPr userDrawn="1"/>
        </p:nvSpPr>
        <p:spPr>
          <a:xfrm>
            <a:off x="-104780" y="-116636"/>
            <a:ext cx="12430125" cy="1809774"/>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sp>
        <p:nvSpPr>
          <p:cNvPr id="35" name="Rectangle 34"/>
          <p:cNvSpPr/>
          <p:nvPr userDrawn="1"/>
        </p:nvSpPr>
        <p:spPr>
          <a:xfrm>
            <a:off x="-114300" y="5829299"/>
            <a:ext cx="12430125" cy="1314439"/>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pic>
        <p:nvPicPr>
          <p:cNvPr id="36" name="Picture 35"/>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150840" y="173793"/>
            <a:ext cx="1824037" cy="1281168"/>
          </a:xfrm>
          <a:prstGeom prst="rect">
            <a:avLst/>
          </a:prstGeom>
          <a:ln>
            <a:noFill/>
          </a:ln>
          <a:effectLst>
            <a:outerShdw blurRad="292100" dist="139700" dir="2700000" algn="tl" rotWithShape="0">
              <a:srgbClr val="333333">
                <a:alpha val="65000"/>
              </a:srgbClr>
            </a:outerShdw>
          </a:effectLst>
        </p:spPr>
      </p:pic>
      <p:sp>
        <p:nvSpPr>
          <p:cNvPr id="37" name="Rectangle 36"/>
          <p:cNvSpPr/>
          <p:nvPr userDrawn="1"/>
        </p:nvSpPr>
        <p:spPr>
          <a:xfrm>
            <a:off x="-287" y="5829299"/>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8" name="Rectangle 37"/>
          <p:cNvSpPr/>
          <p:nvPr userDrawn="1"/>
        </p:nvSpPr>
        <p:spPr>
          <a:xfrm>
            <a:off x="-287"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9" name="Rectangle 38"/>
          <p:cNvSpPr/>
          <p:nvPr userDrawn="1"/>
        </p:nvSpPr>
        <p:spPr>
          <a:xfrm>
            <a:off x="472991" y="678502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0" name="Rectangle 39"/>
          <p:cNvSpPr/>
          <p:nvPr userDrawn="1"/>
        </p:nvSpPr>
        <p:spPr>
          <a:xfrm>
            <a:off x="1447880"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1" name="Rectangle 40"/>
          <p:cNvSpPr/>
          <p:nvPr userDrawn="1"/>
        </p:nvSpPr>
        <p:spPr>
          <a:xfrm>
            <a:off x="1950" y="6306518"/>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2" name="Rectangle 41"/>
          <p:cNvSpPr/>
          <p:nvPr userDrawn="1"/>
        </p:nvSpPr>
        <p:spPr>
          <a:xfrm>
            <a:off x="472991"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3" name="Rectangle 42"/>
          <p:cNvSpPr/>
          <p:nvPr userDrawn="1"/>
        </p:nvSpPr>
        <p:spPr>
          <a:xfrm>
            <a:off x="949132"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4" name="Rectangle 43"/>
          <p:cNvSpPr/>
          <p:nvPr userDrawn="1"/>
        </p:nvSpPr>
        <p:spPr>
          <a:xfrm>
            <a:off x="946269"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5" name="Rectangle 44"/>
          <p:cNvSpPr/>
          <p:nvPr userDrawn="1"/>
        </p:nvSpPr>
        <p:spPr>
          <a:xfrm>
            <a:off x="10884818" y="6785383"/>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6" name="Rectangle 45"/>
          <p:cNvSpPr/>
          <p:nvPr userDrawn="1"/>
        </p:nvSpPr>
        <p:spPr>
          <a:xfrm>
            <a:off x="11355859"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7" name="Rectangle 46"/>
          <p:cNvSpPr/>
          <p:nvPr userDrawn="1"/>
        </p:nvSpPr>
        <p:spPr>
          <a:xfrm>
            <a:off x="11832000"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val="1576365563"/>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660" r:id="rId13"/>
  </p:sldLayoutIdLst>
  <p:txStyles>
    <p:titleStyle>
      <a:lvl1pPr algn="l" defTabSz="914400" rtl="0" eaLnBrk="1" latinLnBrk="0" hangingPunct="1">
        <a:lnSpc>
          <a:spcPct val="90000"/>
        </a:lnSpc>
        <a:spcBef>
          <a:spcPct val="0"/>
        </a:spcBef>
        <a:buNone/>
        <a:defRPr sz="4400" kern="1200">
          <a:solidFill>
            <a:schemeClr val="tx1"/>
          </a:solidFill>
          <a:latin typeface="Segoe UI" panose="020B0502040204020203" pitchFamily="34" charset="0"/>
          <a:ea typeface="+mj-ea"/>
          <a:cs typeface="Segoe UI" panose="020B050204020402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blogs.technet.com/b/sql_pfe_lata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3.jpg"/><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1.jpg"/><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14.jp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4.jpg"/><Relationship Id="rId4" Type="http://schemas.openxmlformats.org/officeDocument/2006/relationships/image" Target="../media/image6.jpg"/></Relationships>
</file>

<file path=ppt/slides/_rels/slide1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19.xml.rels><?xml version="1.0" encoding="UTF-8" standalone="yes"?>
<Relationships xmlns="http://schemas.openxmlformats.org/package/2006/relationships"><Relationship Id="rId8" Type="http://schemas.openxmlformats.org/officeDocument/2006/relationships/image" Target="../media/image19.gif"/><Relationship Id="rId3" Type="http://schemas.openxmlformats.org/officeDocument/2006/relationships/image" Target="../media/image5.jpeg"/><Relationship Id="rId7"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7.gif"/><Relationship Id="rId5" Type="http://schemas.openxmlformats.org/officeDocument/2006/relationships/image" Target="../media/image16.png"/><Relationship Id="rId4" Type="http://schemas.openxmlformats.org/officeDocument/2006/relationships/image" Target="../media/image6.jp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2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15.jp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0.jpg"/><Relationship Id="rId4" Type="http://schemas.openxmlformats.org/officeDocument/2006/relationships/image" Target="../media/image6.jpg"/></Relationships>
</file>

<file path=ppt/slides/_rels/slide26.xml.rels><?xml version="1.0" encoding="UTF-8" standalone="yes"?>
<Relationships xmlns="http://schemas.openxmlformats.org/package/2006/relationships"><Relationship Id="rId8" Type="http://schemas.openxmlformats.org/officeDocument/2006/relationships/hyperlink" Target="https://twitter.com/sqlpassve" TargetMode="External"/><Relationship Id="rId3" Type="http://schemas.openxmlformats.org/officeDocument/2006/relationships/image" Target="../media/image5.jpeg"/><Relationship Id="rId7" Type="http://schemas.openxmlformats.org/officeDocument/2006/relationships/hyperlink" Target="https://www.facebook.com/sqlpassvzla"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http://venezuela.sqlpass.org/" TargetMode="External"/><Relationship Id="rId11" Type="http://schemas.openxmlformats.org/officeDocument/2006/relationships/hyperlink" Target="http://blogs.technet.com/b/pfelatam/" TargetMode="External"/><Relationship Id="rId5" Type="http://schemas.openxmlformats.org/officeDocument/2006/relationships/image" Target="../media/image21.png"/><Relationship Id="rId10" Type="http://schemas.openxmlformats.org/officeDocument/2006/relationships/hyperlink" Target="http://blogs.technet.com/b/sql_pfe_latam/" TargetMode="External"/><Relationship Id="rId4" Type="http://schemas.openxmlformats.org/officeDocument/2006/relationships/image" Target="../media/image6.jpg"/><Relationship Id="rId9" Type="http://schemas.openxmlformats.org/officeDocument/2006/relationships/hyperlink" Target="https://twitter.com/dixitox"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034744"/>
            <a:ext cx="9144000" cy="1684708"/>
          </a:xfrm>
        </p:spPr>
        <p:style>
          <a:lnRef idx="0">
            <a:schemeClr val="accent5"/>
          </a:lnRef>
          <a:fillRef idx="3">
            <a:schemeClr val="accent5"/>
          </a:fillRef>
          <a:effectRef idx="3">
            <a:schemeClr val="accent5"/>
          </a:effectRef>
          <a:fontRef idx="minor">
            <a:schemeClr val="lt1"/>
          </a:fontRef>
        </p:style>
        <p:txBody>
          <a:bodyPr>
            <a:normAutofit fontScale="90000"/>
          </a:bodyPr>
          <a:lstStyle/>
          <a:p>
            <a:r>
              <a:rPr lang="es-ES" dirty="0"/>
              <a:t>Optimización de aplicaciones de bases de datos OLTP </a:t>
            </a:r>
            <a:endParaRPr lang="es-CO" b="1" dirty="0"/>
          </a:p>
        </p:txBody>
      </p:sp>
      <p:sp>
        <p:nvSpPr>
          <p:cNvPr id="3" name="Subtitle 2"/>
          <p:cNvSpPr>
            <a:spLocks noGrp="1"/>
          </p:cNvSpPr>
          <p:nvPr>
            <p:ph type="subTitle" idx="1"/>
          </p:nvPr>
        </p:nvSpPr>
        <p:spPr>
          <a:xfrm>
            <a:off x="1524000" y="3852472"/>
            <a:ext cx="9144000" cy="1995838"/>
          </a:xfrm>
        </p:spPr>
        <p:txBody>
          <a:bodyPr>
            <a:normAutofit fontScale="55000" lnSpcReduction="20000"/>
          </a:bodyPr>
          <a:lstStyle/>
          <a:p>
            <a:pPr algn="l"/>
            <a:r>
              <a:rPr lang="en-US" sz="3000" i="1" dirty="0" smtClean="0"/>
              <a:t>Speaker: Edinson Medina</a:t>
            </a:r>
            <a:endParaRPr lang="en-US" sz="3000" i="1" dirty="0"/>
          </a:p>
          <a:p>
            <a:pPr algn="l"/>
            <a:r>
              <a:rPr lang="en-US" dirty="0" smtClean="0"/>
              <a:t>	</a:t>
            </a:r>
            <a:r>
              <a:rPr lang="en-US" dirty="0"/>
              <a:t> </a:t>
            </a:r>
            <a:r>
              <a:rPr lang="en-US" dirty="0" smtClean="0"/>
              <a:t>SQL Server Premier Field Engineer</a:t>
            </a:r>
          </a:p>
          <a:p>
            <a:pPr algn="l"/>
            <a:r>
              <a:rPr lang="en-US" dirty="0" smtClean="0"/>
              <a:t>	 Microsoft Corporation</a:t>
            </a:r>
          </a:p>
          <a:p>
            <a:pPr algn="l"/>
            <a:r>
              <a:rPr lang="es-CO" dirty="0" smtClean="0"/>
              <a:t>	 Blog: </a:t>
            </a:r>
            <a:r>
              <a:rPr lang="es-CO" dirty="0" smtClean="0">
                <a:hlinkClick r:id="rId3"/>
              </a:rPr>
              <a:t>http</a:t>
            </a:r>
            <a:r>
              <a:rPr lang="es-CO" dirty="0">
                <a:hlinkClick r:id="rId3"/>
              </a:rPr>
              <a:t>://blogs.technet.com/b/sql_pfe_latam</a:t>
            </a:r>
            <a:r>
              <a:rPr lang="es-CO" dirty="0" smtClean="0">
                <a:hlinkClick r:id="rId3"/>
              </a:rPr>
              <a:t>/</a:t>
            </a:r>
            <a:endParaRPr lang="es-CO" dirty="0" smtClean="0"/>
          </a:p>
          <a:p>
            <a:pPr algn="l"/>
            <a:r>
              <a:rPr lang="es-CO" dirty="0" smtClean="0"/>
              <a:t>	 Twitter: @</a:t>
            </a:r>
            <a:r>
              <a:rPr lang="es-CO" dirty="0" err="1" smtClean="0"/>
              <a:t>dixitox</a:t>
            </a:r>
            <a:r>
              <a:rPr lang="es-CO" dirty="0" smtClean="0"/>
              <a:t> </a:t>
            </a:r>
          </a:p>
          <a:p>
            <a:pPr algn="l"/>
            <a:r>
              <a:rPr lang="es-CO" sz="3000" i="1" dirty="0"/>
              <a:t>Moderador: Juan </a:t>
            </a:r>
            <a:r>
              <a:rPr lang="es-CO" sz="3000" i="1" dirty="0" err="1" smtClean="0"/>
              <a:t>Romagosa</a:t>
            </a:r>
            <a:endParaRPr lang="es-CO" sz="3000" i="1" dirty="0" smtClean="0"/>
          </a:p>
          <a:p>
            <a:pPr algn="l"/>
            <a:r>
              <a:rPr lang="es-CO" sz="3000" i="1" dirty="0"/>
              <a:t> </a:t>
            </a:r>
            <a:r>
              <a:rPr lang="es-CO" sz="3000" i="1" dirty="0" smtClean="0"/>
              <a:t>	</a:t>
            </a:r>
            <a:r>
              <a:rPr lang="es-CO" sz="2300" i="1" dirty="0" smtClean="0"/>
              <a:t>Microsoft </a:t>
            </a:r>
            <a:r>
              <a:rPr lang="es-CO" sz="2300" i="1" dirty="0" err="1"/>
              <a:t>Technology</a:t>
            </a:r>
            <a:r>
              <a:rPr lang="es-CO" sz="2300" i="1" dirty="0"/>
              <a:t> </a:t>
            </a:r>
            <a:r>
              <a:rPr lang="es-CO" sz="2300" i="1" dirty="0" err="1"/>
              <a:t>Specialist</a:t>
            </a:r>
            <a:endParaRPr lang="es-CO" sz="2300" i="1"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Tree>
    <p:extLst>
      <p:ext uri="{BB962C8B-B14F-4D97-AF65-F5344CB8AC3E}">
        <p14:creationId xmlns:p14="http://schemas.microsoft.com/office/powerpoint/2010/main" val="30084898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14300"/>
            <a:ext cx="6981824" cy="1308692"/>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a </a:t>
            </a:r>
            <a:r>
              <a:rPr lang="en-US" dirty="0" err="1">
                <a:solidFill>
                  <a:schemeClr val="bg1"/>
                </a:solidFill>
              </a:rPr>
              <a:t>Nivel</a:t>
            </a:r>
            <a:r>
              <a:rPr lang="en-US" dirty="0">
                <a:solidFill>
                  <a:schemeClr val="bg1"/>
                </a:solidFill>
              </a:rPr>
              <a:t> de </a:t>
            </a:r>
            <a:r>
              <a:rPr lang="en-US" dirty="0" err="1">
                <a:solidFill>
                  <a:schemeClr val="bg1"/>
                </a:solidFill>
              </a:rPr>
              <a:t>Instacia</a:t>
            </a:r>
            <a:endParaRPr lang="en-US" dirty="0">
              <a:solidFill>
                <a:schemeClr val="bg1"/>
              </a:solidFill>
            </a:endParaRPr>
          </a:p>
        </p:txBody>
      </p:sp>
      <p:sp>
        <p:nvSpPr>
          <p:cNvPr id="11" name="Content Placeholder 2"/>
          <p:cNvSpPr txBox="1">
            <a:spLocks/>
          </p:cNvSpPr>
          <p:nvPr/>
        </p:nvSpPr>
        <p:spPr>
          <a:xfrm>
            <a:off x="0" y="1962364"/>
            <a:ext cx="12090400" cy="3885946"/>
          </a:xfrm>
          <a:prstGeom prst="rect">
            <a:avLst/>
          </a:prstGeom>
        </p:spPr>
        <p:txBody>
          <a:bodyPr vert="horz" lIns="91440" tIns="45720" rIns="91440" bIns="45720" rtlCol="0">
            <a:normAutofit fontScale="6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5800" b="1" dirty="0" smtClean="0"/>
              <a:t>Máxima Memoria para el Servidor:</a:t>
            </a:r>
          </a:p>
          <a:p>
            <a:pPr algn="l"/>
            <a:endParaRPr lang="es-VE" u="sng" dirty="0" smtClean="0"/>
          </a:p>
          <a:p>
            <a:pPr algn="l"/>
            <a:r>
              <a:rPr lang="es-VE" u="sng" dirty="0" smtClean="0"/>
              <a:t>Escenario:  </a:t>
            </a:r>
            <a:r>
              <a:rPr lang="es-VE" dirty="0" smtClean="0"/>
              <a:t>8GB RAM, 8 CPU </a:t>
            </a:r>
            <a:r>
              <a:rPr lang="es-VE" dirty="0" err="1" smtClean="0"/>
              <a:t>Cores</a:t>
            </a:r>
            <a:endParaRPr lang="es-VE" dirty="0" smtClean="0"/>
          </a:p>
          <a:p>
            <a:pPr algn="l"/>
            <a:endParaRPr lang="es-VE" dirty="0" smtClean="0"/>
          </a:p>
          <a:p>
            <a:pPr algn="l"/>
            <a:r>
              <a:rPr lang="es-VE" i="1" dirty="0" smtClean="0"/>
              <a:t>Memoria </a:t>
            </a:r>
            <a:r>
              <a:rPr lang="es-VE" i="1" dirty="0"/>
              <a:t>a Reservar </a:t>
            </a:r>
            <a:r>
              <a:rPr lang="es-VE" dirty="0"/>
              <a:t>= Memoria Sistema Operativo + </a:t>
            </a:r>
            <a:r>
              <a:rPr lang="es-VE" dirty="0" err="1"/>
              <a:t>Worker</a:t>
            </a:r>
            <a:r>
              <a:rPr lang="es-VE" dirty="0"/>
              <a:t> Thread </a:t>
            </a:r>
            <a:r>
              <a:rPr lang="es-VE" dirty="0" err="1"/>
              <a:t>Memory</a:t>
            </a:r>
            <a:r>
              <a:rPr lang="es-VE" dirty="0"/>
              <a:t> + Non-SQL Buffer Pool + </a:t>
            </a:r>
            <a:r>
              <a:rPr lang="es-VE" dirty="0" err="1"/>
              <a:t>Other</a:t>
            </a:r>
            <a:r>
              <a:rPr lang="es-VE" dirty="0"/>
              <a:t> SQL </a:t>
            </a:r>
            <a:r>
              <a:rPr lang="es-VE" dirty="0" err="1"/>
              <a:t>Components</a:t>
            </a:r>
            <a:r>
              <a:rPr lang="es-VE" dirty="0"/>
              <a:t> + </a:t>
            </a:r>
            <a:r>
              <a:rPr lang="es-VE" dirty="0" err="1"/>
              <a:t>Other</a:t>
            </a:r>
            <a:r>
              <a:rPr lang="es-VE" dirty="0"/>
              <a:t> </a:t>
            </a:r>
            <a:r>
              <a:rPr lang="es-VE" dirty="0" err="1" smtClean="0"/>
              <a:t>Aplications</a:t>
            </a:r>
            <a:endParaRPr lang="es-VE" dirty="0" smtClean="0"/>
          </a:p>
          <a:p>
            <a:pPr algn="l"/>
            <a:endParaRPr lang="es-VE" dirty="0"/>
          </a:p>
          <a:p>
            <a:pPr algn="l"/>
            <a:r>
              <a:rPr lang="es-VE" i="1" dirty="0"/>
              <a:t>Memoria Sistema Operativo </a:t>
            </a:r>
            <a:r>
              <a:rPr lang="es-VE" dirty="0"/>
              <a:t>= Dejar </a:t>
            </a:r>
            <a:r>
              <a:rPr lang="es-VE" dirty="0" smtClean="0"/>
              <a:t>1 </a:t>
            </a:r>
            <a:r>
              <a:rPr lang="es-VE" dirty="0"/>
              <a:t>GB para el S.O, puede Variar</a:t>
            </a:r>
          </a:p>
          <a:p>
            <a:pPr algn="l"/>
            <a:r>
              <a:rPr lang="es-VE" i="1" dirty="0" err="1"/>
              <a:t>Worker</a:t>
            </a:r>
            <a:r>
              <a:rPr lang="es-VE" i="1" dirty="0"/>
              <a:t> Thread </a:t>
            </a:r>
            <a:r>
              <a:rPr lang="es-VE" i="1" dirty="0" err="1"/>
              <a:t>Memory</a:t>
            </a:r>
            <a:r>
              <a:rPr lang="es-VE" i="1" dirty="0"/>
              <a:t> </a:t>
            </a:r>
            <a:r>
              <a:rPr lang="es-VE" dirty="0"/>
              <a:t>= 2 MB (Porque es x64) * 512 </a:t>
            </a:r>
            <a:r>
              <a:rPr lang="es-VE" dirty="0" smtClean="0"/>
              <a:t>+ ((N-4) * 16). N es el numero de </a:t>
            </a:r>
            <a:r>
              <a:rPr lang="es-VE" dirty="0" err="1" smtClean="0"/>
              <a:t>cores</a:t>
            </a:r>
            <a:endParaRPr lang="es-VE" dirty="0"/>
          </a:p>
          <a:p>
            <a:pPr algn="l"/>
            <a:r>
              <a:rPr lang="es-VE" i="1" dirty="0" err="1"/>
              <a:t>Other</a:t>
            </a:r>
            <a:r>
              <a:rPr lang="es-VE" i="1" dirty="0"/>
              <a:t> </a:t>
            </a:r>
            <a:r>
              <a:rPr lang="es-VE" dirty="0"/>
              <a:t>= </a:t>
            </a:r>
            <a:r>
              <a:rPr lang="es-VE" dirty="0" smtClean="0"/>
              <a:t>1.5 </a:t>
            </a:r>
            <a:r>
              <a:rPr lang="es-VE" dirty="0"/>
              <a:t>GB, puede </a:t>
            </a:r>
            <a:r>
              <a:rPr lang="es-VE" dirty="0" smtClean="0"/>
              <a:t>variar</a:t>
            </a:r>
          </a:p>
          <a:p>
            <a:pPr algn="l"/>
            <a:endParaRPr lang="es-VE" dirty="0"/>
          </a:p>
          <a:p>
            <a:pPr algn="l"/>
            <a:r>
              <a:rPr lang="es-VE" u="sng" dirty="0"/>
              <a:t>Memoria a Reservar </a:t>
            </a:r>
            <a:r>
              <a:rPr lang="es-VE" dirty="0"/>
              <a:t>= </a:t>
            </a:r>
            <a:r>
              <a:rPr lang="es-VE" dirty="0" smtClean="0"/>
              <a:t>1 </a:t>
            </a:r>
            <a:r>
              <a:rPr lang="es-VE" dirty="0"/>
              <a:t>GB + </a:t>
            </a:r>
            <a:r>
              <a:rPr lang="es-VE" dirty="0" smtClean="0"/>
              <a:t>1.5 GB + 1.5 </a:t>
            </a:r>
            <a:r>
              <a:rPr lang="es-VE" dirty="0"/>
              <a:t>GB = 4</a:t>
            </a:r>
            <a:r>
              <a:rPr lang="es-VE" dirty="0" smtClean="0"/>
              <a:t> </a:t>
            </a:r>
            <a:r>
              <a:rPr lang="es-VE" dirty="0"/>
              <a:t>GB</a:t>
            </a:r>
          </a:p>
          <a:p>
            <a:pPr algn="l"/>
            <a:r>
              <a:rPr lang="es-VE" u="sng" dirty="0"/>
              <a:t>Memoria MAX </a:t>
            </a:r>
            <a:r>
              <a:rPr lang="es-VE" dirty="0"/>
              <a:t>= 8</a:t>
            </a:r>
            <a:r>
              <a:rPr lang="es-VE" dirty="0" smtClean="0"/>
              <a:t> </a:t>
            </a:r>
            <a:r>
              <a:rPr lang="es-VE" dirty="0"/>
              <a:t>GB - </a:t>
            </a:r>
            <a:r>
              <a:rPr lang="es-VE" dirty="0" smtClean="0"/>
              <a:t>3,2 </a:t>
            </a:r>
            <a:r>
              <a:rPr lang="es-VE" dirty="0"/>
              <a:t>GB </a:t>
            </a:r>
            <a:r>
              <a:rPr lang="es-VE"/>
              <a:t>=  </a:t>
            </a:r>
            <a:r>
              <a:rPr lang="es-VE" smtClean="0"/>
              <a:t>4 GB</a:t>
            </a:r>
            <a:endParaRPr lang="es-VE" dirty="0"/>
          </a:p>
          <a:p>
            <a:pPr marL="457200" indent="-457200" algn="l">
              <a:buFont typeface="Arial" panose="020B0604020202020204" pitchFamily="34" charset="0"/>
              <a:buChar char="•"/>
            </a:pPr>
            <a:endParaRPr lang="es-VE" sz="3200" dirty="0" smtClean="0"/>
          </a:p>
          <a:p>
            <a:pPr lvl="1" algn="l"/>
            <a:endParaRPr lang="es-VE" sz="2800" dirty="0" smtClean="0"/>
          </a:p>
        </p:txBody>
      </p:sp>
    </p:spTree>
    <p:extLst>
      <p:ext uri="{BB962C8B-B14F-4D97-AF65-F5344CB8AC3E}">
        <p14:creationId xmlns:p14="http://schemas.microsoft.com/office/powerpoint/2010/main" val="20343682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14300"/>
            <a:ext cx="6981824" cy="1308692"/>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a </a:t>
            </a:r>
            <a:r>
              <a:rPr lang="en-US" dirty="0" err="1">
                <a:solidFill>
                  <a:schemeClr val="bg1"/>
                </a:solidFill>
              </a:rPr>
              <a:t>Nivel</a:t>
            </a:r>
            <a:r>
              <a:rPr lang="en-US" dirty="0">
                <a:solidFill>
                  <a:schemeClr val="bg1"/>
                </a:solidFill>
              </a:rPr>
              <a:t> de </a:t>
            </a:r>
            <a:r>
              <a:rPr lang="en-US" dirty="0" err="1">
                <a:solidFill>
                  <a:schemeClr val="bg1"/>
                </a:solidFill>
              </a:rPr>
              <a:t>Instacia</a:t>
            </a:r>
            <a:endParaRPr lang="en-US" dirty="0">
              <a:solidFill>
                <a:schemeClr val="bg1"/>
              </a:solidFill>
            </a:endParaRPr>
          </a:p>
        </p:txBody>
      </p:sp>
      <p:sp>
        <p:nvSpPr>
          <p:cNvPr id="11" name="Content Placeholder 2"/>
          <p:cNvSpPr txBox="1">
            <a:spLocks/>
          </p:cNvSpPr>
          <p:nvPr/>
        </p:nvSpPr>
        <p:spPr>
          <a:xfrm>
            <a:off x="0" y="1990724"/>
            <a:ext cx="11150600" cy="3406776"/>
          </a:xfrm>
          <a:prstGeom prst="rect">
            <a:avLst/>
          </a:prstGeom>
        </p:spPr>
        <p:txBody>
          <a:bodyPr vert="horz" lIns="91440" tIns="45720" rIns="91440" bIns="45720" rtlCol="0">
            <a:normAutofit fontScale="7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4600" b="1" dirty="0" smtClean="0"/>
              <a:t>Optimización de Almacenamiento:</a:t>
            </a:r>
          </a:p>
          <a:p>
            <a:pPr lvl="1" algn="l"/>
            <a:endParaRPr lang="es-VE" sz="3300" dirty="0" smtClean="0"/>
          </a:p>
          <a:p>
            <a:pPr marL="457200" indent="-457200" algn="l">
              <a:buFont typeface="Arial" panose="020B0604020202020204" pitchFamily="34" charset="0"/>
              <a:buChar char="•"/>
            </a:pPr>
            <a:r>
              <a:rPr lang="es-VE" sz="2800" dirty="0" smtClean="0"/>
              <a:t>Entender la características de IO de SQL Server y Aplicaciones</a:t>
            </a:r>
          </a:p>
          <a:p>
            <a:pPr marL="457200" indent="-457200" algn="l">
              <a:buFont typeface="Arial" panose="020B0604020202020204" pitchFamily="34" charset="0"/>
              <a:buChar char="•"/>
            </a:pPr>
            <a:r>
              <a:rPr lang="es-VE" sz="2800" dirty="0" smtClean="0"/>
              <a:t>Mas </a:t>
            </a:r>
            <a:r>
              <a:rPr lang="es-VE" sz="2800" dirty="0" err="1" smtClean="0"/>
              <a:t>spindles</a:t>
            </a:r>
            <a:r>
              <a:rPr lang="es-VE" sz="2800" dirty="0" smtClean="0"/>
              <a:t> y mas rápidos mejora el performance</a:t>
            </a:r>
          </a:p>
          <a:p>
            <a:pPr marL="457200" indent="-457200" algn="l">
              <a:buFont typeface="Arial" panose="020B0604020202020204" pitchFamily="34" charset="0"/>
              <a:buChar char="•"/>
            </a:pPr>
            <a:r>
              <a:rPr lang="es-VE" sz="2800" dirty="0" smtClean="0"/>
              <a:t>Siempre coloca los archivos de Log en RAID 1+0 (o RAID 1)</a:t>
            </a:r>
          </a:p>
          <a:p>
            <a:pPr marL="457200" indent="-457200" algn="l">
              <a:buFont typeface="Arial" panose="020B0604020202020204" pitchFamily="34" charset="0"/>
              <a:buChar char="•"/>
            </a:pPr>
            <a:r>
              <a:rPr lang="es-VE" sz="2800" dirty="0" smtClean="0"/>
              <a:t>Aislé los archivos de Log de Transacciones de los Archivos de Data.</a:t>
            </a:r>
          </a:p>
          <a:p>
            <a:pPr marL="457200" indent="-457200" algn="l">
              <a:buFont typeface="Arial" panose="020B0604020202020204" pitchFamily="34" charset="0"/>
              <a:buChar char="•"/>
            </a:pPr>
            <a:r>
              <a:rPr lang="es-VE" sz="2800" dirty="0" smtClean="0"/>
              <a:t>Trate de hacer crecer los archivos manualmente, en vez de basarse en el AUTOGROW</a:t>
            </a:r>
          </a:p>
          <a:p>
            <a:pPr marL="457200" indent="-457200" algn="l">
              <a:buFont typeface="Arial" panose="020B0604020202020204" pitchFamily="34" charset="0"/>
              <a:buChar char="•"/>
            </a:pPr>
            <a:r>
              <a:rPr lang="es-VE" sz="2800" dirty="0" smtClean="0"/>
              <a:t>Deje encendido el </a:t>
            </a:r>
            <a:r>
              <a:rPr lang="es-VE" sz="2800" dirty="0" err="1" smtClean="0"/>
              <a:t>Autogrow</a:t>
            </a:r>
            <a:r>
              <a:rPr lang="es-VE" sz="2800" dirty="0" smtClean="0"/>
              <a:t>, y configúrelo para crecer por tamaño y no porcentaje.</a:t>
            </a:r>
          </a:p>
          <a:p>
            <a:pPr marL="457200" indent="-457200" algn="l">
              <a:buFont typeface="Arial" panose="020B0604020202020204" pitchFamily="34" charset="0"/>
              <a:buChar char="•"/>
            </a:pPr>
            <a:endParaRPr lang="es-VE" sz="3200" dirty="0" smtClean="0"/>
          </a:p>
          <a:p>
            <a:pPr marL="457200" indent="-457200" algn="l">
              <a:buFont typeface="Arial" panose="020B0604020202020204" pitchFamily="34" charset="0"/>
              <a:buChar char="•"/>
            </a:pPr>
            <a:endParaRPr lang="es-VE" sz="3200" dirty="0" smtClean="0"/>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840912" y="1917518"/>
            <a:ext cx="1690688" cy="1690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2635896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14300"/>
            <a:ext cx="6981824" cy="1308692"/>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a </a:t>
            </a:r>
            <a:r>
              <a:rPr lang="en-US" dirty="0" err="1">
                <a:solidFill>
                  <a:schemeClr val="bg1"/>
                </a:solidFill>
              </a:rPr>
              <a:t>Nivel</a:t>
            </a:r>
            <a:r>
              <a:rPr lang="en-US" dirty="0">
                <a:solidFill>
                  <a:schemeClr val="bg1"/>
                </a:solidFill>
              </a:rPr>
              <a:t> de </a:t>
            </a:r>
            <a:r>
              <a:rPr lang="en-US" dirty="0" err="1">
                <a:solidFill>
                  <a:schemeClr val="bg1"/>
                </a:solidFill>
              </a:rPr>
              <a:t>Instacia</a:t>
            </a:r>
            <a:endParaRPr lang="en-US" dirty="0">
              <a:solidFill>
                <a:schemeClr val="bg1"/>
              </a:solidFill>
            </a:endParaRPr>
          </a:p>
        </p:txBody>
      </p:sp>
      <p:sp>
        <p:nvSpPr>
          <p:cNvPr id="11" name="Content Placeholder 2"/>
          <p:cNvSpPr txBox="1">
            <a:spLocks/>
          </p:cNvSpPr>
          <p:nvPr/>
        </p:nvSpPr>
        <p:spPr>
          <a:xfrm>
            <a:off x="0" y="2095500"/>
            <a:ext cx="11842230" cy="3138245"/>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3600" b="1" dirty="0" smtClean="0"/>
              <a:t>Configuración de TEMPDB:</a:t>
            </a:r>
          </a:p>
          <a:p>
            <a:pPr marL="457200" indent="-457200" algn="l">
              <a:buFont typeface="Arial" panose="020B0604020202020204" pitchFamily="34" charset="0"/>
              <a:buChar char="•"/>
            </a:pPr>
            <a:r>
              <a:rPr lang="es-VE" sz="2600" dirty="0" smtClean="0"/>
              <a:t>Para mayor rendimiento coloque a TEMPDB en RAID 1+0.</a:t>
            </a:r>
          </a:p>
          <a:p>
            <a:pPr marL="457200" indent="-457200" algn="l">
              <a:buFont typeface="Arial" panose="020B0604020202020204" pitchFamily="34" charset="0"/>
              <a:buChar char="•"/>
            </a:pPr>
            <a:r>
              <a:rPr lang="es-VE" sz="2600" dirty="0" smtClean="0"/>
              <a:t>Pre configure TEMPDB con un tamaño adecuado.</a:t>
            </a:r>
          </a:p>
          <a:p>
            <a:pPr marL="457200" indent="-457200" algn="l">
              <a:buFont typeface="Arial" panose="020B0604020202020204" pitchFamily="34" charset="0"/>
              <a:buChar char="•"/>
            </a:pPr>
            <a:r>
              <a:rPr lang="es-VE" sz="2600" dirty="0" smtClean="0"/>
              <a:t>Configure mas de 1 archivo de data, la recomendación GENERAL es de 1 archivo por núcleo, hasta un máximo de 8.</a:t>
            </a:r>
          </a:p>
          <a:p>
            <a:pPr marL="457200" indent="-457200" algn="l">
              <a:buFont typeface="Arial" panose="020B0604020202020204" pitchFamily="34" charset="0"/>
              <a:buChar char="•"/>
            </a:pPr>
            <a:r>
              <a:rPr lang="es-VE" sz="2600" dirty="0" smtClean="0"/>
              <a:t>Todos los data files deben tener el mismo tamaño y misma configuración de AUTOGROW. </a:t>
            </a:r>
          </a:p>
          <a:p>
            <a:pPr marL="457200" indent="-457200" algn="l">
              <a:buFont typeface="Arial" panose="020B0604020202020204" pitchFamily="34" charset="0"/>
              <a:buChar char="•"/>
            </a:pPr>
            <a:endParaRPr lang="es-VE" sz="3200" dirty="0" smtClean="0"/>
          </a:p>
        </p:txBody>
      </p:sp>
    </p:spTree>
    <p:extLst>
      <p:ext uri="{BB962C8B-B14F-4D97-AF65-F5344CB8AC3E}">
        <p14:creationId xmlns:p14="http://schemas.microsoft.com/office/powerpoint/2010/main" val="3013682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14300"/>
            <a:ext cx="6981824" cy="13086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smtClean="0">
                <a:solidFill>
                  <a:schemeClr val="bg1"/>
                </a:solidFill>
              </a:rPr>
              <a:t>DEMO</a:t>
            </a:r>
            <a:endParaRPr lang="en-US" dirty="0">
              <a:solidFill>
                <a:schemeClr val="bg1"/>
              </a:solidFill>
            </a:endParaRPr>
          </a:p>
        </p:txBody>
      </p:sp>
      <p:sp>
        <p:nvSpPr>
          <p:cNvPr id="11" name="Content Placeholder 2"/>
          <p:cNvSpPr txBox="1">
            <a:spLocks/>
          </p:cNvSpPr>
          <p:nvPr/>
        </p:nvSpPr>
        <p:spPr>
          <a:xfrm>
            <a:off x="0" y="2613025"/>
            <a:ext cx="9896475" cy="248102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2800" dirty="0" smtClean="0"/>
              <a:t>Máximo Grado de Paralelismo</a:t>
            </a:r>
          </a:p>
          <a:p>
            <a:pPr marL="800100" lvl="1" indent="-342900" algn="l">
              <a:buFont typeface="Wingdings" panose="05000000000000000000" pitchFamily="2" charset="2"/>
              <a:buChar char="ü"/>
            </a:pPr>
            <a:r>
              <a:rPr lang="es-VE" sz="2800" dirty="0" smtClean="0"/>
              <a:t>Máxima Memoria para el Servidor</a:t>
            </a:r>
          </a:p>
          <a:p>
            <a:pPr marL="800100" lvl="1" indent="-342900" algn="l">
              <a:buFont typeface="Wingdings" panose="05000000000000000000" pitchFamily="2" charset="2"/>
              <a:buChar char="ü"/>
            </a:pPr>
            <a:r>
              <a:rPr lang="es-VE" sz="2800" dirty="0" smtClean="0"/>
              <a:t>Optimización de Almacenamiento</a:t>
            </a:r>
          </a:p>
          <a:p>
            <a:pPr marL="800100" lvl="1" indent="-342900" algn="l">
              <a:buFont typeface="Wingdings" panose="05000000000000000000" pitchFamily="2" charset="2"/>
              <a:buChar char="ü"/>
            </a:pPr>
            <a:r>
              <a:rPr lang="es-VE" sz="2800" dirty="0" smtClean="0"/>
              <a:t>Configuración de TEMPDB</a:t>
            </a: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4192" y="1923669"/>
            <a:ext cx="2959608" cy="3639312"/>
          </a:xfrm>
          <a:prstGeom prst="rect">
            <a:avLst/>
          </a:prstGeom>
        </p:spPr>
      </p:pic>
    </p:spTree>
    <p:extLst>
      <p:ext uri="{BB962C8B-B14F-4D97-AF65-F5344CB8AC3E}">
        <p14:creationId xmlns:p14="http://schemas.microsoft.com/office/powerpoint/2010/main" val="2142907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571750" y="299996"/>
            <a:ext cx="7048500" cy="113569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pPr algn="l"/>
            <a:r>
              <a:rPr lang="en-US" sz="4400" dirty="0" err="1">
                <a:solidFill>
                  <a:schemeClr val="bg1"/>
                </a:solidFill>
              </a:rPr>
              <a:t>Optimizacion</a:t>
            </a:r>
            <a:r>
              <a:rPr lang="en-US" sz="4400" dirty="0">
                <a:solidFill>
                  <a:schemeClr val="bg1"/>
                </a:solidFill>
              </a:rPr>
              <a:t> a </a:t>
            </a:r>
            <a:r>
              <a:rPr lang="en-US" sz="4400" dirty="0" err="1">
                <a:solidFill>
                  <a:schemeClr val="bg1"/>
                </a:solidFill>
              </a:rPr>
              <a:t>Nivel</a:t>
            </a:r>
            <a:r>
              <a:rPr lang="en-US" sz="4400" dirty="0">
                <a:solidFill>
                  <a:schemeClr val="bg1"/>
                </a:solidFill>
              </a:rPr>
              <a:t> de Base de </a:t>
            </a:r>
            <a:r>
              <a:rPr lang="en-US" sz="4400" dirty="0" smtClean="0">
                <a:solidFill>
                  <a:schemeClr val="bg1"/>
                </a:solidFill>
              </a:rPr>
              <a:t>Datos</a:t>
            </a:r>
            <a:endParaRPr lang="en-US" sz="4400" dirty="0">
              <a:solidFill>
                <a:schemeClr val="bg1"/>
              </a:solidFill>
            </a:endParaRPr>
          </a:p>
        </p:txBody>
      </p:sp>
      <p:sp>
        <p:nvSpPr>
          <p:cNvPr id="11" name="Content Placeholder 2"/>
          <p:cNvSpPr txBox="1">
            <a:spLocks/>
          </p:cNvSpPr>
          <p:nvPr/>
        </p:nvSpPr>
        <p:spPr>
          <a:xfrm>
            <a:off x="838200" y="2336800"/>
            <a:ext cx="6338888" cy="387802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2800" dirty="0" smtClean="0"/>
              <a:t>Actualización Automática de Estadísticas</a:t>
            </a:r>
          </a:p>
          <a:p>
            <a:pPr marL="800100" lvl="1" indent="-342900" algn="l">
              <a:buFont typeface="Wingdings" panose="05000000000000000000" pitchFamily="2" charset="2"/>
              <a:buChar char="ü"/>
            </a:pPr>
            <a:r>
              <a:rPr lang="es-VE" sz="2800" dirty="0" smtClean="0"/>
              <a:t>Creación Automática de Estadísticas</a:t>
            </a:r>
          </a:p>
          <a:p>
            <a:pPr marL="342900" indent="-342900" algn="l">
              <a:buFont typeface="Arial" panose="020B0604020202020204" pitchFamily="34" charset="0"/>
              <a:buChar char="•"/>
            </a:pPr>
            <a:endParaRPr lang="es-VE" sz="2800" dirty="0" smtClean="0"/>
          </a:p>
          <a:p>
            <a:pPr algn="l"/>
            <a:endParaRPr lang="es-VE" sz="2800" dirty="0" smtClean="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98313" y="2120900"/>
            <a:ext cx="3043873" cy="3372712"/>
          </a:xfrm>
          <a:prstGeom prst="rect">
            <a:avLst/>
          </a:prstGeom>
        </p:spPr>
      </p:pic>
    </p:spTree>
    <p:extLst>
      <p:ext uri="{BB962C8B-B14F-4D97-AF65-F5344CB8AC3E}">
        <p14:creationId xmlns:p14="http://schemas.microsoft.com/office/powerpoint/2010/main" val="22627261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571750" y="299996"/>
            <a:ext cx="7048500" cy="113569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pPr algn="l"/>
            <a:r>
              <a:rPr lang="en-US" sz="4400" dirty="0" err="1">
                <a:solidFill>
                  <a:schemeClr val="bg1"/>
                </a:solidFill>
              </a:rPr>
              <a:t>Optimizacion</a:t>
            </a:r>
            <a:r>
              <a:rPr lang="en-US" sz="4400" dirty="0">
                <a:solidFill>
                  <a:schemeClr val="bg1"/>
                </a:solidFill>
              </a:rPr>
              <a:t> a </a:t>
            </a:r>
            <a:r>
              <a:rPr lang="en-US" sz="4400" dirty="0" err="1">
                <a:solidFill>
                  <a:schemeClr val="bg1"/>
                </a:solidFill>
              </a:rPr>
              <a:t>Nivel</a:t>
            </a:r>
            <a:r>
              <a:rPr lang="en-US" sz="4400" dirty="0">
                <a:solidFill>
                  <a:schemeClr val="bg1"/>
                </a:solidFill>
              </a:rPr>
              <a:t> de Base de </a:t>
            </a:r>
            <a:r>
              <a:rPr lang="en-US" sz="4400" dirty="0" smtClean="0">
                <a:solidFill>
                  <a:schemeClr val="bg1"/>
                </a:solidFill>
              </a:rPr>
              <a:t>Datos</a:t>
            </a:r>
            <a:endParaRPr lang="en-US" sz="4400" dirty="0">
              <a:solidFill>
                <a:schemeClr val="bg1"/>
              </a:solidFill>
            </a:endParaRPr>
          </a:p>
        </p:txBody>
      </p:sp>
      <p:sp>
        <p:nvSpPr>
          <p:cNvPr id="11" name="Content Placeholder 2"/>
          <p:cNvSpPr txBox="1">
            <a:spLocks/>
          </p:cNvSpPr>
          <p:nvPr/>
        </p:nvSpPr>
        <p:spPr>
          <a:xfrm>
            <a:off x="0" y="2108200"/>
            <a:ext cx="11861800" cy="3009900"/>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3600" b="1" dirty="0" smtClean="0"/>
              <a:t>Actualización Automática de Estadísticas:</a:t>
            </a:r>
          </a:p>
          <a:p>
            <a:pPr lvl="1" algn="l"/>
            <a:endParaRPr lang="es-VE" sz="2800" dirty="0" smtClean="0"/>
          </a:p>
          <a:p>
            <a:pPr marL="457200" indent="-457200" algn="l">
              <a:buFont typeface="Arial" panose="020B0604020202020204" pitchFamily="34" charset="0"/>
              <a:buChar char="•"/>
            </a:pPr>
            <a:r>
              <a:rPr lang="es-VE" sz="2600" dirty="0" smtClean="0"/>
              <a:t>AUTO_UPDATE_STATISTICS: el optimizador de consultas determina si las estadísticas están desactualizadas y las actualiza cuando son usadas por una consulta.</a:t>
            </a:r>
          </a:p>
          <a:p>
            <a:pPr marL="457200" indent="-457200" algn="l">
              <a:buFont typeface="Arial" panose="020B0604020202020204" pitchFamily="34" charset="0"/>
              <a:buChar char="•"/>
            </a:pPr>
            <a:r>
              <a:rPr lang="es-VE" sz="2600" dirty="0" smtClean="0"/>
              <a:t>AUTO_UPDATE_STATISTICS_ASYNC determina si el optimizador de consultas utiliza actualizaciones sincrónicas o asincrónicas de las estadísticas. </a:t>
            </a:r>
          </a:p>
          <a:p>
            <a:pPr marL="457200" indent="-457200" algn="l">
              <a:buFont typeface="Arial" panose="020B0604020202020204" pitchFamily="34" charset="0"/>
              <a:buChar char="•"/>
            </a:pPr>
            <a:endParaRPr lang="es-VE" sz="3200" dirty="0" smtClean="0"/>
          </a:p>
          <a:p>
            <a:pPr marL="342900" indent="-342900" algn="l">
              <a:buFont typeface="Arial" panose="020B0604020202020204" pitchFamily="34" charset="0"/>
              <a:buChar char="•"/>
            </a:pPr>
            <a:endParaRPr lang="es-VE" sz="2800" dirty="0" smtClean="0"/>
          </a:p>
          <a:p>
            <a:pPr algn="l"/>
            <a:endParaRPr lang="es-VE" sz="2800" dirty="0" smtClean="0"/>
          </a:p>
        </p:txBody>
      </p:sp>
    </p:spTree>
    <p:extLst>
      <p:ext uri="{BB962C8B-B14F-4D97-AF65-F5344CB8AC3E}">
        <p14:creationId xmlns:p14="http://schemas.microsoft.com/office/powerpoint/2010/main" val="34192659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571750" y="299996"/>
            <a:ext cx="7048500" cy="113569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pPr algn="l"/>
            <a:r>
              <a:rPr lang="en-US" sz="4400" dirty="0" err="1">
                <a:solidFill>
                  <a:schemeClr val="bg1"/>
                </a:solidFill>
              </a:rPr>
              <a:t>Optimizacion</a:t>
            </a:r>
            <a:r>
              <a:rPr lang="en-US" sz="4400" dirty="0">
                <a:solidFill>
                  <a:schemeClr val="bg1"/>
                </a:solidFill>
              </a:rPr>
              <a:t> a </a:t>
            </a:r>
            <a:r>
              <a:rPr lang="en-US" sz="4400" dirty="0" err="1">
                <a:solidFill>
                  <a:schemeClr val="bg1"/>
                </a:solidFill>
              </a:rPr>
              <a:t>Nivel</a:t>
            </a:r>
            <a:r>
              <a:rPr lang="en-US" sz="4400" dirty="0">
                <a:solidFill>
                  <a:schemeClr val="bg1"/>
                </a:solidFill>
              </a:rPr>
              <a:t> de Base de </a:t>
            </a:r>
            <a:r>
              <a:rPr lang="en-US" sz="4400" dirty="0" smtClean="0">
                <a:solidFill>
                  <a:schemeClr val="bg1"/>
                </a:solidFill>
              </a:rPr>
              <a:t>Datos</a:t>
            </a:r>
            <a:endParaRPr lang="en-US" sz="4400" dirty="0">
              <a:solidFill>
                <a:schemeClr val="bg1"/>
              </a:solidFill>
            </a:endParaRPr>
          </a:p>
        </p:txBody>
      </p:sp>
      <p:sp>
        <p:nvSpPr>
          <p:cNvPr id="11" name="Content Placeholder 2"/>
          <p:cNvSpPr txBox="1">
            <a:spLocks/>
          </p:cNvSpPr>
          <p:nvPr/>
        </p:nvSpPr>
        <p:spPr>
          <a:xfrm>
            <a:off x="0" y="2108200"/>
            <a:ext cx="11366500" cy="303530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3600" b="1" dirty="0" smtClean="0"/>
              <a:t>Creación Automática de Estadísticas:</a:t>
            </a:r>
          </a:p>
          <a:p>
            <a:pPr lvl="1" algn="l"/>
            <a:endParaRPr lang="es-VE" sz="2800" dirty="0" smtClean="0"/>
          </a:p>
          <a:p>
            <a:pPr marL="457200" indent="-457200" algn="l">
              <a:buFont typeface="Arial" panose="020B0604020202020204" pitchFamily="34" charset="0"/>
              <a:buChar char="•"/>
            </a:pPr>
            <a:r>
              <a:rPr lang="es-VE" dirty="0" smtClean="0"/>
              <a:t>AUTO_CREATE_STATISTICS, el optimizador de consultas crea las estadísticas en columnas individuales en el WHERE de la consulta, según sea necesario, para mejorar las estimaciones de </a:t>
            </a:r>
            <a:r>
              <a:rPr lang="es-VE" dirty="0" err="1" smtClean="0"/>
              <a:t>cardinalidad</a:t>
            </a:r>
            <a:r>
              <a:rPr lang="es-VE" dirty="0" smtClean="0"/>
              <a:t> para el plan de consulta.</a:t>
            </a:r>
          </a:p>
          <a:p>
            <a:pPr marL="342900" indent="-342900" algn="l">
              <a:buFont typeface="Arial" panose="020B0604020202020204" pitchFamily="34" charset="0"/>
              <a:buChar char="•"/>
            </a:pPr>
            <a:endParaRPr lang="es-VE" sz="2800" dirty="0" smtClean="0"/>
          </a:p>
          <a:p>
            <a:pPr algn="l"/>
            <a:endParaRPr lang="es-VE" sz="2800" dirty="0" smtClean="0"/>
          </a:p>
        </p:txBody>
      </p:sp>
    </p:spTree>
    <p:extLst>
      <p:ext uri="{BB962C8B-B14F-4D97-AF65-F5344CB8AC3E}">
        <p14:creationId xmlns:p14="http://schemas.microsoft.com/office/powerpoint/2010/main" val="28363623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571750" y="299996"/>
            <a:ext cx="7048500" cy="113569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sz="4400" dirty="0" smtClean="0">
                <a:solidFill>
                  <a:schemeClr val="bg1"/>
                </a:solidFill>
              </a:rPr>
              <a:t>DEMO</a:t>
            </a:r>
            <a:endParaRPr lang="en-US" sz="4400" dirty="0">
              <a:solidFill>
                <a:schemeClr val="bg1"/>
              </a:solidFill>
            </a:endParaRPr>
          </a:p>
        </p:txBody>
      </p:sp>
      <p:sp>
        <p:nvSpPr>
          <p:cNvPr id="11" name="Content Placeholder 2"/>
          <p:cNvSpPr txBox="1">
            <a:spLocks/>
          </p:cNvSpPr>
          <p:nvPr/>
        </p:nvSpPr>
        <p:spPr>
          <a:xfrm>
            <a:off x="838200" y="2336800"/>
            <a:ext cx="6338888" cy="387802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2800" dirty="0" smtClean="0"/>
              <a:t>Actualización Automática de Estadísticas</a:t>
            </a:r>
          </a:p>
          <a:p>
            <a:pPr marL="800100" lvl="1" indent="-342900" algn="l">
              <a:buFont typeface="Wingdings" panose="05000000000000000000" pitchFamily="2" charset="2"/>
              <a:buChar char="ü"/>
            </a:pPr>
            <a:r>
              <a:rPr lang="es-VE" sz="2800" dirty="0" smtClean="0"/>
              <a:t>Creación Automática de Estadísticas</a:t>
            </a:r>
          </a:p>
          <a:p>
            <a:pPr marL="342900" indent="-342900" algn="l">
              <a:buFont typeface="Arial" panose="020B0604020202020204" pitchFamily="34" charset="0"/>
              <a:buChar char="•"/>
            </a:pPr>
            <a:endParaRPr lang="es-VE" sz="2800" dirty="0" smtClean="0"/>
          </a:p>
          <a:p>
            <a:pPr algn="l"/>
            <a:endParaRPr lang="es-VE" sz="2800" dirty="0" smtClean="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98313" y="2120900"/>
            <a:ext cx="3043873" cy="3372712"/>
          </a:xfrm>
          <a:prstGeom prst="rect">
            <a:avLst/>
          </a:prstGeom>
        </p:spPr>
      </p:pic>
    </p:spTree>
    <p:extLst>
      <p:ext uri="{BB962C8B-B14F-4D97-AF65-F5344CB8AC3E}">
        <p14:creationId xmlns:p14="http://schemas.microsoft.com/office/powerpoint/2010/main" val="23276418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de </a:t>
            </a:r>
            <a:r>
              <a:rPr lang="en-US" dirty="0" err="1" smtClean="0">
                <a:solidFill>
                  <a:schemeClr val="bg1"/>
                </a:solidFill>
              </a:rPr>
              <a:t>consultas</a:t>
            </a:r>
            <a:endParaRPr lang="en-US" dirty="0">
              <a:solidFill>
                <a:schemeClr val="bg1"/>
              </a:solidFill>
            </a:endParaRPr>
          </a:p>
        </p:txBody>
      </p:sp>
      <p:sp>
        <p:nvSpPr>
          <p:cNvPr id="11" name="Content Placeholder 2"/>
          <p:cNvSpPr txBox="1">
            <a:spLocks/>
          </p:cNvSpPr>
          <p:nvPr/>
        </p:nvSpPr>
        <p:spPr>
          <a:xfrm>
            <a:off x="838200" y="1732637"/>
            <a:ext cx="7404100" cy="33473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s-VE" sz="3200" dirty="0" smtClean="0"/>
          </a:p>
          <a:p>
            <a:pPr marL="800100" lvl="1" indent="-342900" algn="l">
              <a:buFont typeface="Wingdings" panose="05000000000000000000" pitchFamily="2" charset="2"/>
              <a:buChar char="ü"/>
            </a:pPr>
            <a:r>
              <a:rPr lang="es-VE" sz="3200" dirty="0" smtClean="0"/>
              <a:t>Índices</a:t>
            </a:r>
          </a:p>
          <a:p>
            <a:pPr marL="800100" lvl="1" indent="-342900" algn="l">
              <a:buFont typeface="Wingdings" panose="05000000000000000000" pitchFamily="2" charset="2"/>
              <a:buChar char="ü"/>
            </a:pPr>
            <a:r>
              <a:rPr lang="es-VE" sz="3200" dirty="0" smtClean="0"/>
              <a:t>Filtrado (</a:t>
            </a:r>
            <a:r>
              <a:rPr lang="es-VE" sz="3200" dirty="0" err="1" smtClean="0"/>
              <a:t>Likes</a:t>
            </a:r>
            <a:r>
              <a:rPr lang="es-VE" sz="3200" dirty="0" smtClean="0"/>
              <a:t>, </a:t>
            </a:r>
            <a:r>
              <a:rPr lang="es-VE" sz="3200" dirty="0" err="1" smtClean="0"/>
              <a:t>Functions</a:t>
            </a:r>
            <a:r>
              <a:rPr lang="es-VE" sz="3200" dirty="0" smtClean="0"/>
              <a:t>)</a:t>
            </a:r>
          </a:p>
          <a:p>
            <a:pPr marL="800100" lvl="1" indent="-342900" algn="l">
              <a:buFont typeface="Wingdings" panose="05000000000000000000" pitchFamily="2" charset="2"/>
              <a:buChar char="ü"/>
            </a:pPr>
            <a:r>
              <a:rPr lang="es-VE" sz="3200" dirty="0" smtClean="0"/>
              <a:t>Data </a:t>
            </a:r>
            <a:r>
              <a:rPr lang="es-VE" sz="3200" dirty="0" err="1" smtClean="0"/>
              <a:t>type</a:t>
            </a:r>
            <a:r>
              <a:rPr lang="es-VE" sz="3200" dirty="0" smtClean="0"/>
              <a:t> </a:t>
            </a:r>
            <a:r>
              <a:rPr lang="es-VE" sz="3200" dirty="0" err="1" smtClean="0"/>
              <a:t>mismatch</a:t>
            </a:r>
            <a:endParaRPr lang="es-VE" sz="3200" dirty="0" smtClean="0"/>
          </a:p>
          <a:p>
            <a:pPr marL="800100" lvl="1" indent="-342900" algn="l">
              <a:buFont typeface="Wingdings" panose="05000000000000000000" pitchFamily="2" charset="2"/>
              <a:buChar char="ü"/>
            </a:pPr>
            <a:r>
              <a:rPr lang="es-VE" sz="3200" dirty="0" smtClean="0"/>
              <a:t>Estadísticas</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8000" y="2187118"/>
            <a:ext cx="2692400" cy="2692400"/>
          </a:xfrm>
          <a:prstGeom prst="rect">
            <a:avLst/>
          </a:prstGeom>
        </p:spPr>
      </p:pic>
    </p:spTree>
    <p:extLst>
      <p:ext uri="{BB962C8B-B14F-4D97-AF65-F5344CB8AC3E}">
        <p14:creationId xmlns:p14="http://schemas.microsoft.com/office/powerpoint/2010/main" val="9925426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de </a:t>
            </a:r>
            <a:r>
              <a:rPr lang="en-US" dirty="0" err="1" smtClean="0">
                <a:solidFill>
                  <a:schemeClr val="bg1"/>
                </a:solidFill>
              </a:rPr>
              <a:t>consultas</a:t>
            </a:r>
            <a:endParaRPr lang="en-US" dirty="0">
              <a:solidFill>
                <a:schemeClr val="bg1"/>
              </a:solidFill>
            </a:endParaRPr>
          </a:p>
        </p:txBody>
      </p:sp>
      <p:sp>
        <p:nvSpPr>
          <p:cNvPr id="8" name="Title 7"/>
          <p:cNvSpPr>
            <a:spLocks noGrp="1"/>
          </p:cNvSpPr>
          <p:nvPr>
            <p:ph type="title"/>
          </p:nvPr>
        </p:nvSpPr>
        <p:spPr>
          <a:xfrm>
            <a:off x="850900" y="1774825"/>
            <a:ext cx="10515600" cy="638175"/>
          </a:xfrm>
        </p:spPr>
        <p:txBody>
          <a:bodyPr>
            <a:normAutofit fontScale="90000"/>
          </a:bodyPr>
          <a:lstStyle/>
          <a:p>
            <a:pPr lvl="1" algn="l" rtl="0">
              <a:lnSpc>
                <a:spcPct val="90000"/>
              </a:lnSpc>
              <a:spcBef>
                <a:spcPct val="0"/>
              </a:spcBef>
            </a:pPr>
            <a:r>
              <a:rPr lang="en-US" sz="4000" b="1" dirty="0" smtClean="0"/>
              <a:t>Indices</a:t>
            </a:r>
            <a:r>
              <a:rPr lang="en-US" sz="3200" dirty="0" smtClean="0"/>
              <a:t/>
            </a:r>
            <a:br>
              <a:rPr lang="en-US" sz="3200" dirty="0" smtClean="0"/>
            </a:br>
            <a:endParaRPr lang="en-US" dirty="0"/>
          </a:p>
        </p:txBody>
      </p:sp>
      <p:sp>
        <p:nvSpPr>
          <p:cNvPr id="9" name="Content Placeholder 8"/>
          <p:cNvSpPr>
            <a:spLocks noGrp="1"/>
          </p:cNvSpPr>
          <p:nvPr>
            <p:ph sz="half" idx="1"/>
          </p:nvPr>
        </p:nvSpPr>
        <p:spPr>
          <a:xfrm>
            <a:off x="226542" y="2295850"/>
            <a:ext cx="5805958" cy="3597430"/>
          </a:xfrm>
        </p:spPr>
        <p:txBody>
          <a:bodyPr>
            <a:normAutofit fontScale="92500" lnSpcReduction="20000"/>
          </a:bodyPr>
          <a:lstStyle/>
          <a:p>
            <a:pPr>
              <a:buFont typeface="Wingdings" panose="05000000000000000000" pitchFamily="2" charset="2"/>
              <a:buChar char="ü"/>
            </a:pPr>
            <a:r>
              <a:rPr lang="es-VE" dirty="0" smtClean="0"/>
              <a:t> </a:t>
            </a:r>
            <a:r>
              <a:rPr lang="es-VE" u="sng" dirty="0" smtClean="0"/>
              <a:t>Tipos de Índices:</a:t>
            </a:r>
          </a:p>
          <a:p>
            <a:pPr marL="0" indent="0">
              <a:buNone/>
            </a:pPr>
            <a:endParaRPr lang="es-VE" dirty="0" smtClean="0"/>
          </a:p>
          <a:p>
            <a:pPr marL="0" indent="0">
              <a:buNone/>
            </a:pPr>
            <a:r>
              <a:rPr lang="es-VE" dirty="0" err="1" smtClean="0"/>
              <a:t>Clustered</a:t>
            </a:r>
            <a:endParaRPr lang="es-VE" dirty="0" smtClean="0"/>
          </a:p>
          <a:p>
            <a:pPr marL="0" indent="0">
              <a:buNone/>
            </a:pPr>
            <a:endParaRPr lang="es-VE" dirty="0" smtClean="0"/>
          </a:p>
          <a:p>
            <a:pPr marL="0" indent="0">
              <a:buNone/>
            </a:pPr>
            <a:endParaRPr lang="es-VE" dirty="0" smtClean="0"/>
          </a:p>
          <a:p>
            <a:pPr marL="0" indent="0">
              <a:buNone/>
            </a:pPr>
            <a:endParaRPr lang="es-VE" dirty="0" smtClean="0"/>
          </a:p>
          <a:p>
            <a:pPr marL="0" indent="0">
              <a:buNone/>
            </a:pPr>
            <a:r>
              <a:rPr lang="es-VE" dirty="0" smtClean="0"/>
              <a:t>No </a:t>
            </a:r>
            <a:r>
              <a:rPr lang="es-VE" dirty="0" err="1" smtClean="0"/>
              <a:t>Clustered</a:t>
            </a:r>
            <a:endParaRPr lang="es-VE" dirty="0"/>
          </a:p>
        </p:txBody>
      </p:sp>
      <p:sp>
        <p:nvSpPr>
          <p:cNvPr id="12" name="Content Placeholder 11"/>
          <p:cNvSpPr>
            <a:spLocks noGrp="1"/>
          </p:cNvSpPr>
          <p:nvPr>
            <p:ph sz="half" idx="2"/>
          </p:nvPr>
        </p:nvSpPr>
        <p:spPr>
          <a:xfrm>
            <a:off x="6184899" y="2250880"/>
            <a:ext cx="5780559" cy="3597430"/>
          </a:xfrm>
        </p:spPr>
        <p:txBody>
          <a:bodyPr>
            <a:normAutofit fontScale="92500" lnSpcReduction="20000"/>
          </a:bodyPr>
          <a:lstStyle/>
          <a:p>
            <a:pPr>
              <a:buFont typeface="Wingdings" panose="05000000000000000000" pitchFamily="2" charset="2"/>
              <a:buChar char="ü"/>
            </a:pPr>
            <a:r>
              <a:rPr lang="es-VE" dirty="0" smtClean="0"/>
              <a:t> </a:t>
            </a:r>
            <a:r>
              <a:rPr lang="es-VE" u="sng" dirty="0" smtClean="0"/>
              <a:t>Mejores Practicas:</a:t>
            </a:r>
          </a:p>
          <a:p>
            <a:r>
              <a:rPr lang="es-VE" dirty="0" smtClean="0"/>
              <a:t>Columnas usadas en el WHERE</a:t>
            </a:r>
          </a:p>
          <a:p>
            <a:r>
              <a:rPr lang="es-VE" dirty="0" smtClean="0"/>
              <a:t>Columnas usadas en el JOIN</a:t>
            </a:r>
          </a:p>
          <a:p>
            <a:r>
              <a:rPr lang="es-VE" dirty="0" smtClean="0"/>
              <a:t>Columnas en </a:t>
            </a:r>
            <a:r>
              <a:rPr lang="es-VE" dirty="0" err="1" smtClean="0"/>
              <a:t>Foreing</a:t>
            </a:r>
            <a:r>
              <a:rPr lang="es-VE" dirty="0" smtClean="0"/>
              <a:t> </a:t>
            </a:r>
            <a:r>
              <a:rPr lang="es-VE" dirty="0" err="1" smtClean="0"/>
              <a:t>Keys</a:t>
            </a:r>
            <a:endParaRPr lang="es-VE" dirty="0" smtClean="0"/>
          </a:p>
          <a:p>
            <a:r>
              <a:rPr lang="es-VE" dirty="0" smtClean="0"/>
              <a:t>Usar Índices Cubiertos donde es apropiado</a:t>
            </a:r>
          </a:p>
          <a:p>
            <a:r>
              <a:rPr lang="es-VE" dirty="0" smtClean="0"/>
              <a:t>Escoja un índice </a:t>
            </a:r>
            <a:r>
              <a:rPr lang="es-VE" dirty="0" err="1" smtClean="0"/>
              <a:t>clustered</a:t>
            </a:r>
            <a:r>
              <a:rPr lang="es-VE" dirty="0" smtClean="0"/>
              <a:t> para mejor rendimiento</a:t>
            </a:r>
          </a:p>
          <a:p>
            <a:r>
              <a:rPr lang="es-VE" dirty="0" smtClean="0"/>
              <a:t>Evite el sobre-indexamiento</a:t>
            </a:r>
          </a:p>
          <a:p>
            <a:endParaRPr lang="es-VE" dirty="0" smtClean="0"/>
          </a:p>
          <a:p>
            <a:endParaRPr lang="es-VE" dirty="0" smtClean="0"/>
          </a:p>
          <a:p>
            <a:endParaRPr lang="es-VE" dirty="0" smtClean="0"/>
          </a:p>
          <a:p>
            <a:endParaRPr lang="es-VE" dirty="0" smtClean="0"/>
          </a:p>
          <a:p>
            <a:endParaRPr lang="es-VE" dirty="0"/>
          </a:p>
        </p:txBody>
      </p:sp>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63924" y="2782271"/>
            <a:ext cx="1707290" cy="1313045"/>
          </a:xfrm>
          <a:prstGeom prst="rect">
            <a:avLst/>
          </a:prstGeom>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63924" y="4325155"/>
            <a:ext cx="1707290" cy="1293316"/>
          </a:xfrm>
          <a:prstGeom prst="rect">
            <a:avLst/>
          </a:prstGeom>
        </p:spPr>
      </p:pic>
      <p:pic>
        <p:nvPicPr>
          <p:cNvPr id="2" name="Picture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88567" y="2782271"/>
            <a:ext cx="1554988" cy="1313045"/>
          </a:xfrm>
          <a:prstGeom prst="rect">
            <a:avLst/>
          </a:prstGeom>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13419" y="4347274"/>
            <a:ext cx="1395675" cy="1271197"/>
          </a:xfrm>
          <a:prstGeom prst="rect">
            <a:avLst/>
          </a:prstGeom>
        </p:spPr>
      </p:pic>
    </p:spTree>
    <p:extLst>
      <p:ext uri="{BB962C8B-B14F-4D97-AF65-F5344CB8AC3E}">
        <p14:creationId xmlns:p14="http://schemas.microsoft.com/office/powerpoint/2010/main" val="37195842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43413" y="2945911"/>
            <a:ext cx="6657975" cy="966179"/>
          </a:xfrm>
        </p:spPr>
        <p:style>
          <a:lnRef idx="0">
            <a:schemeClr val="accent5"/>
          </a:lnRef>
          <a:fillRef idx="3">
            <a:schemeClr val="accent5"/>
          </a:fillRef>
          <a:effectRef idx="3">
            <a:schemeClr val="accent5"/>
          </a:effectRef>
          <a:fontRef idx="minor">
            <a:schemeClr val="lt1"/>
          </a:fontRef>
        </p:style>
        <p:txBody>
          <a:bodyPr>
            <a:normAutofit/>
          </a:bodyPr>
          <a:lstStyle/>
          <a:p>
            <a:r>
              <a:rPr lang="es-ES" dirty="0" smtClean="0"/>
              <a:t>Grabando Sesión</a:t>
            </a:r>
            <a:endParaRPr lang="es-CO" b="1" dirty="0"/>
          </a:p>
        </p:txBody>
      </p:sp>
      <p:grpSp>
        <p:nvGrpSpPr>
          <p:cNvPr id="11" name="Group 10"/>
          <p:cNvGrpSpPr/>
          <p:nvPr/>
        </p:nvGrpSpPr>
        <p:grpSpPr>
          <a:xfrm>
            <a:off x="226542" y="172997"/>
            <a:ext cx="6950546" cy="6973733"/>
            <a:chOff x="226542" y="172997"/>
            <a:chExt cx="6950546" cy="6973733"/>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grpSp>
      <p:pic>
        <p:nvPicPr>
          <p:cNvPr id="7" name="Picture 6"/>
          <p:cNvPicPr>
            <a:picLocks noChangeAspect="1"/>
          </p:cNvPicPr>
          <p:nvPr/>
        </p:nvPicPr>
        <p:blipFill>
          <a:blip r:embed="rId4"/>
          <a:stretch>
            <a:fillRect/>
          </a:stretch>
        </p:blipFill>
        <p:spPr>
          <a:xfrm>
            <a:off x="549216" y="2124075"/>
            <a:ext cx="3286125" cy="3276600"/>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0177017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de </a:t>
            </a:r>
            <a:r>
              <a:rPr lang="en-US" dirty="0" err="1" smtClean="0">
                <a:solidFill>
                  <a:schemeClr val="bg1"/>
                </a:solidFill>
              </a:rPr>
              <a:t>consultas</a:t>
            </a:r>
            <a:endParaRPr lang="en-US" dirty="0">
              <a:solidFill>
                <a:schemeClr val="bg1"/>
              </a:solidFill>
            </a:endParaRPr>
          </a:p>
        </p:txBody>
      </p:sp>
      <p:sp>
        <p:nvSpPr>
          <p:cNvPr id="11" name="Content Placeholder 2"/>
          <p:cNvSpPr txBox="1">
            <a:spLocks/>
          </p:cNvSpPr>
          <p:nvPr/>
        </p:nvSpPr>
        <p:spPr>
          <a:xfrm>
            <a:off x="0" y="2188564"/>
            <a:ext cx="11497456" cy="2683240"/>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3900" b="1" dirty="0" smtClean="0"/>
              <a:t>Filtrado:</a:t>
            </a:r>
          </a:p>
          <a:p>
            <a:pPr lvl="1" algn="l"/>
            <a:endParaRPr lang="es-VE" sz="4400" dirty="0" smtClean="0"/>
          </a:p>
          <a:p>
            <a:pPr marL="457200" indent="-457200" algn="l">
              <a:buFont typeface="Arial" panose="020B0604020202020204" pitchFamily="34" charset="0"/>
              <a:buChar char="•"/>
            </a:pPr>
            <a:r>
              <a:rPr lang="es-VE" sz="3600" dirty="0" smtClean="0"/>
              <a:t>Aplicar funciones en columnas le hace imposible a SQL Server el usar un índice en dicha columna</a:t>
            </a:r>
          </a:p>
          <a:p>
            <a:pPr marL="457200" indent="-457200" algn="l">
              <a:buFont typeface="Arial" panose="020B0604020202020204" pitchFamily="34" charset="0"/>
              <a:buChar char="•"/>
            </a:pPr>
            <a:r>
              <a:rPr lang="es-VE" sz="3600" dirty="0" smtClean="0"/>
              <a:t>Evite usar la expresión LIKE con el prefijo % (</a:t>
            </a:r>
            <a:r>
              <a:rPr lang="es-VE" sz="3600" dirty="0" err="1" smtClean="0"/>
              <a:t>wildcard</a:t>
            </a:r>
            <a:r>
              <a:rPr lang="es-VE" sz="3600" dirty="0" smtClean="0"/>
              <a:t>)</a:t>
            </a:r>
          </a:p>
        </p:txBody>
      </p:sp>
    </p:spTree>
    <p:extLst>
      <p:ext uri="{BB962C8B-B14F-4D97-AF65-F5344CB8AC3E}">
        <p14:creationId xmlns:p14="http://schemas.microsoft.com/office/powerpoint/2010/main" val="12270294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de </a:t>
            </a:r>
            <a:r>
              <a:rPr lang="en-US" dirty="0" err="1" smtClean="0">
                <a:solidFill>
                  <a:schemeClr val="bg1"/>
                </a:solidFill>
              </a:rPr>
              <a:t>consultas</a:t>
            </a:r>
            <a:endParaRPr lang="en-US" dirty="0">
              <a:solidFill>
                <a:schemeClr val="bg1"/>
              </a:solidFill>
            </a:endParaRPr>
          </a:p>
        </p:txBody>
      </p:sp>
      <p:sp>
        <p:nvSpPr>
          <p:cNvPr id="11" name="Content Placeholder 2"/>
          <p:cNvSpPr txBox="1">
            <a:spLocks/>
          </p:cNvSpPr>
          <p:nvPr/>
        </p:nvSpPr>
        <p:spPr>
          <a:xfrm>
            <a:off x="-1" y="2263514"/>
            <a:ext cx="11752289" cy="28164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3600" b="1" dirty="0" smtClean="0"/>
              <a:t>Data </a:t>
            </a:r>
            <a:r>
              <a:rPr lang="es-VE" sz="3600" b="1" dirty="0" err="1" smtClean="0"/>
              <a:t>type</a:t>
            </a:r>
            <a:r>
              <a:rPr lang="es-VE" sz="3600" b="1" dirty="0" smtClean="0"/>
              <a:t> </a:t>
            </a:r>
            <a:r>
              <a:rPr lang="es-VE" sz="3600" b="1" dirty="0" err="1" smtClean="0"/>
              <a:t>mismatch</a:t>
            </a:r>
            <a:r>
              <a:rPr lang="es-VE" sz="3600" b="1" dirty="0" smtClean="0"/>
              <a:t>:</a:t>
            </a:r>
          </a:p>
          <a:p>
            <a:pPr lvl="1" algn="l"/>
            <a:endParaRPr lang="es-VE" sz="3200" dirty="0" smtClean="0"/>
          </a:p>
          <a:p>
            <a:pPr marL="571500" indent="-571500" algn="l">
              <a:buFont typeface="Arial" panose="020B0604020202020204" pitchFamily="34" charset="0"/>
              <a:buChar char="•"/>
            </a:pPr>
            <a:r>
              <a:rPr lang="es-VE" sz="3600" dirty="0" smtClean="0"/>
              <a:t>Los predicados en ambos lados de una compasión siempre deben tener el mismo tipo de datos.</a:t>
            </a:r>
          </a:p>
          <a:p>
            <a:pPr marL="571500" indent="-571500" algn="l">
              <a:buFont typeface="Arial" panose="020B0604020202020204" pitchFamily="34" charset="0"/>
              <a:buChar char="•"/>
            </a:pPr>
            <a:endParaRPr lang="es-VE" sz="3600" dirty="0" smtClean="0"/>
          </a:p>
        </p:txBody>
      </p:sp>
    </p:spTree>
    <p:extLst>
      <p:ext uri="{BB962C8B-B14F-4D97-AF65-F5344CB8AC3E}">
        <p14:creationId xmlns:p14="http://schemas.microsoft.com/office/powerpoint/2010/main" val="33347098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de </a:t>
            </a:r>
            <a:r>
              <a:rPr lang="en-US" dirty="0" err="1" smtClean="0">
                <a:solidFill>
                  <a:schemeClr val="bg1"/>
                </a:solidFill>
              </a:rPr>
              <a:t>consultas</a:t>
            </a:r>
            <a:endParaRPr lang="en-US" dirty="0">
              <a:solidFill>
                <a:schemeClr val="bg1"/>
              </a:solidFill>
            </a:endParaRPr>
          </a:p>
        </p:txBody>
      </p:sp>
      <p:sp>
        <p:nvSpPr>
          <p:cNvPr id="11" name="Content Placeholder 2"/>
          <p:cNvSpPr txBox="1">
            <a:spLocks/>
          </p:cNvSpPr>
          <p:nvPr/>
        </p:nvSpPr>
        <p:spPr>
          <a:xfrm>
            <a:off x="0" y="2278505"/>
            <a:ext cx="11482466" cy="2713220"/>
          </a:xfrm>
          <a:prstGeom prst="rect">
            <a:avLst/>
          </a:prstGeom>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3900" b="1" dirty="0" smtClean="0"/>
              <a:t>Malas Estadísticas:</a:t>
            </a:r>
          </a:p>
          <a:p>
            <a:pPr marL="342900" indent="-342900" algn="l">
              <a:buFont typeface="Wingdings" panose="05000000000000000000" pitchFamily="2" charset="2"/>
              <a:buChar char="ü"/>
            </a:pPr>
            <a:endParaRPr lang="es-VE" sz="3600" dirty="0" smtClean="0"/>
          </a:p>
          <a:p>
            <a:pPr marL="571500" indent="-571500" algn="l">
              <a:buFont typeface="Arial" panose="020B0604020202020204" pitchFamily="34" charset="0"/>
              <a:buChar char="•"/>
            </a:pPr>
            <a:r>
              <a:rPr lang="es-VE" sz="3600" dirty="0" smtClean="0"/>
              <a:t>AUTO UPDATE STATISTICS esta apagado</a:t>
            </a:r>
          </a:p>
          <a:p>
            <a:pPr marL="571500" indent="-571500" algn="l">
              <a:buFont typeface="Arial" panose="020B0604020202020204" pitchFamily="34" charset="0"/>
              <a:buChar char="•"/>
            </a:pPr>
            <a:r>
              <a:rPr lang="es-VE" sz="3600" dirty="0" smtClean="0"/>
              <a:t>Tablas muy grandes pueden causar que el muestreo por defecto sea insuficiente para generar buenas estadísticas.</a:t>
            </a:r>
          </a:p>
        </p:txBody>
      </p:sp>
    </p:spTree>
    <p:extLst>
      <p:ext uri="{BB962C8B-B14F-4D97-AF65-F5344CB8AC3E}">
        <p14:creationId xmlns:p14="http://schemas.microsoft.com/office/powerpoint/2010/main" val="443226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smtClean="0">
                <a:solidFill>
                  <a:schemeClr val="bg1"/>
                </a:solidFill>
              </a:rPr>
              <a:t>DEMO</a:t>
            </a:r>
            <a:endParaRPr lang="en-US" dirty="0">
              <a:solidFill>
                <a:schemeClr val="bg1"/>
              </a:solidFill>
            </a:endParaRPr>
          </a:p>
        </p:txBody>
      </p:sp>
      <p:sp>
        <p:nvSpPr>
          <p:cNvPr id="11" name="Content Placeholder 2"/>
          <p:cNvSpPr txBox="1">
            <a:spLocks/>
          </p:cNvSpPr>
          <p:nvPr/>
        </p:nvSpPr>
        <p:spPr>
          <a:xfrm>
            <a:off x="838200" y="1732637"/>
            <a:ext cx="7404100" cy="33473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s-VE" sz="3200" dirty="0" smtClean="0"/>
          </a:p>
          <a:p>
            <a:pPr marL="800100" lvl="1" indent="-342900" algn="l">
              <a:buFont typeface="Wingdings" panose="05000000000000000000" pitchFamily="2" charset="2"/>
              <a:buChar char="ü"/>
            </a:pPr>
            <a:r>
              <a:rPr lang="es-VE" sz="3200" dirty="0" smtClean="0"/>
              <a:t>Índices</a:t>
            </a:r>
          </a:p>
          <a:p>
            <a:pPr marL="800100" lvl="1" indent="-342900" algn="l">
              <a:buFont typeface="Wingdings" panose="05000000000000000000" pitchFamily="2" charset="2"/>
              <a:buChar char="ü"/>
            </a:pPr>
            <a:r>
              <a:rPr lang="es-VE" sz="3200" dirty="0" smtClean="0"/>
              <a:t>Filtrado (</a:t>
            </a:r>
            <a:r>
              <a:rPr lang="es-VE" sz="3200" dirty="0" err="1" smtClean="0"/>
              <a:t>Likes</a:t>
            </a:r>
            <a:r>
              <a:rPr lang="es-VE" sz="3200" dirty="0" smtClean="0"/>
              <a:t>, </a:t>
            </a:r>
            <a:r>
              <a:rPr lang="es-VE" sz="3200" dirty="0" err="1" smtClean="0"/>
              <a:t>Functions</a:t>
            </a:r>
            <a:r>
              <a:rPr lang="es-VE" sz="3200" dirty="0" smtClean="0"/>
              <a:t>)</a:t>
            </a:r>
          </a:p>
          <a:p>
            <a:pPr marL="800100" lvl="1" indent="-342900" algn="l">
              <a:buFont typeface="Wingdings" panose="05000000000000000000" pitchFamily="2" charset="2"/>
              <a:buChar char="ü"/>
            </a:pPr>
            <a:r>
              <a:rPr lang="es-VE" sz="3200" dirty="0" smtClean="0"/>
              <a:t>Data </a:t>
            </a:r>
            <a:r>
              <a:rPr lang="es-VE" sz="3200" dirty="0" err="1" smtClean="0"/>
              <a:t>type</a:t>
            </a:r>
            <a:r>
              <a:rPr lang="es-VE" sz="3200" dirty="0" smtClean="0"/>
              <a:t> </a:t>
            </a:r>
            <a:r>
              <a:rPr lang="es-VE" sz="3200" dirty="0" err="1" smtClean="0"/>
              <a:t>mismatch</a:t>
            </a:r>
            <a:endParaRPr lang="es-VE" sz="3200" dirty="0" smtClean="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8000" y="2187118"/>
            <a:ext cx="2692400" cy="2692400"/>
          </a:xfrm>
          <a:prstGeom prst="rect">
            <a:avLst/>
          </a:prstGeom>
        </p:spPr>
      </p:pic>
    </p:spTree>
    <p:extLst>
      <p:ext uri="{BB962C8B-B14F-4D97-AF65-F5344CB8AC3E}">
        <p14:creationId xmlns:p14="http://schemas.microsoft.com/office/powerpoint/2010/main" val="28843584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smtClean="0">
                <a:solidFill>
                  <a:schemeClr val="bg1"/>
                </a:solidFill>
              </a:rPr>
              <a:t>Conclusiones</a:t>
            </a:r>
            <a:endParaRPr lang="en-US" dirty="0">
              <a:solidFill>
                <a:schemeClr val="bg1"/>
              </a:solidFill>
            </a:endParaRPr>
          </a:p>
        </p:txBody>
      </p:sp>
      <p:sp>
        <p:nvSpPr>
          <p:cNvPr id="11" name="Content Placeholder 2"/>
          <p:cNvSpPr txBox="1">
            <a:spLocks/>
          </p:cNvSpPr>
          <p:nvPr/>
        </p:nvSpPr>
        <p:spPr>
          <a:xfrm>
            <a:off x="838199" y="1732637"/>
            <a:ext cx="10584305" cy="4115673"/>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s-VE" sz="3200" dirty="0" smtClean="0"/>
          </a:p>
          <a:p>
            <a:pPr marL="800100" lvl="1" indent="-342900" algn="l">
              <a:buFont typeface="Wingdings" panose="05000000000000000000" pitchFamily="2" charset="2"/>
              <a:buChar char="ü"/>
            </a:pPr>
            <a:r>
              <a:rPr lang="es-VE" sz="3200" dirty="0" smtClean="0"/>
              <a:t>Un mejor rendimiento se base en menos IO.</a:t>
            </a:r>
          </a:p>
          <a:p>
            <a:pPr marL="800100" lvl="1" indent="-342900" algn="l">
              <a:buFont typeface="Wingdings" panose="05000000000000000000" pitchFamily="2" charset="2"/>
              <a:buChar char="ü"/>
            </a:pPr>
            <a:r>
              <a:rPr lang="es-VE" sz="3200" dirty="0" smtClean="0"/>
              <a:t>Existen algunas mejores practicas Generales, sin embargo para determinar el valor mas adecuado se debe hacer pruebas y análisis.</a:t>
            </a:r>
          </a:p>
          <a:p>
            <a:pPr marL="800100" lvl="1" indent="-342900" algn="l">
              <a:buFont typeface="Wingdings" panose="05000000000000000000" pitchFamily="2" charset="2"/>
              <a:buChar char="ü"/>
            </a:pPr>
            <a:r>
              <a:rPr lang="es-VE" sz="3200" dirty="0" smtClean="0"/>
              <a:t>Estadísticas Actualizadas son muy importantes para un buen rendimiento.</a:t>
            </a:r>
          </a:p>
          <a:p>
            <a:pPr marL="800100" lvl="1" indent="-342900" algn="l">
              <a:buFont typeface="Wingdings" panose="05000000000000000000" pitchFamily="2" charset="2"/>
              <a:buChar char="ü"/>
            </a:pPr>
            <a:r>
              <a:rPr lang="es-VE" sz="3200" dirty="0" smtClean="0"/>
              <a:t>La creación de Índices adecuados dependerá de las consultas enviadas a SQL Server.</a:t>
            </a:r>
          </a:p>
          <a:p>
            <a:pPr lvl="1" algn="l"/>
            <a:endParaRPr lang="es-VE" sz="3200" dirty="0" smtClean="0"/>
          </a:p>
          <a:p>
            <a:pPr marL="800100" lvl="1" indent="-342900" algn="l">
              <a:buFont typeface="Wingdings" panose="05000000000000000000" pitchFamily="2" charset="2"/>
              <a:buChar char="ü"/>
            </a:pPr>
            <a:endParaRPr lang="es-VE" sz="3200" dirty="0" smtClean="0"/>
          </a:p>
        </p:txBody>
      </p:sp>
    </p:spTree>
    <p:extLst>
      <p:ext uri="{BB962C8B-B14F-4D97-AF65-F5344CB8AC3E}">
        <p14:creationId xmlns:p14="http://schemas.microsoft.com/office/powerpoint/2010/main" val="87368948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smtClean="0">
                <a:solidFill>
                  <a:schemeClr val="bg1"/>
                </a:solidFill>
              </a:rPr>
              <a:t>Preguntas</a:t>
            </a:r>
            <a:r>
              <a:rPr lang="en-US" dirty="0" smtClean="0">
                <a:solidFill>
                  <a:schemeClr val="bg1"/>
                </a:solidFill>
              </a:rPr>
              <a:t> y </a:t>
            </a:r>
            <a:r>
              <a:rPr lang="en-US" dirty="0" err="1" smtClean="0">
                <a:solidFill>
                  <a:schemeClr val="bg1"/>
                </a:solidFill>
              </a:rPr>
              <a:t>Respuestas</a:t>
            </a:r>
            <a:endParaRPr lang="en-US" dirty="0">
              <a:solidFill>
                <a:schemeClr val="bg1"/>
              </a:solidFill>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7503" y="1828800"/>
            <a:ext cx="4876994" cy="38590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507219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smtClean="0">
                <a:solidFill>
                  <a:schemeClr val="bg1"/>
                </a:solidFill>
              </a:rPr>
              <a:t>Contactos</a:t>
            </a:r>
            <a:endParaRPr lang="en-US" dirty="0">
              <a:solidFill>
                <a:schemeClr val="bg1"/>
              </a:solidFill>
            </a:endParaRP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962" y="1906284"/>
            <a:ext cx="4234212" cy="3626603"/>
          </a:xfrm>
          <a:prstGeom prst="rect">
            <a:avLst/>
          </a:prstGeom>
        </p:spPr>
      </p:pic>
      <p:sp>
        <p:nvSpPr>
          <p:cNvPr id="9" name="TextBox 8"/>
          <p:cNvSpPr txBox="1"/>
          <p:nvPr/>
        </p:nvSpPr>
        <p:spPr>
          <a:xfrm>
            <a:off x="4298174" y="1873258"/>
            <a:ext cx="7893826" cy="3785652"/>
          </a:xfrm>
          <a:prstGeom prst="rect">
            <a:avLst/>
          </a:prstGeom>
          <a:noFill/>
        </p:spPr>
        <p:txBody>
          <a:bodyPr wrap="square" rtlCol="0">
            <a:spAutoFit/>
          </a:bodyPr>
          <a:lstStyle/>
          <a:p>
            <a:r>
              <a:rPr lang="en-US" sz="2400" b="1" dirty="0" smtClean="0">
                <a:latin typeface="Segoe UI" panose="020B0502040204020203" pitchFamily="34" charset="0"/>
                <a:cs typeface="Segoe UI" panose="020B0502040204020203" pitchFamily="34" charset="0"/>
              </a:rPr>
              <a:t>Sitio web:</a:t>
            </a:r>
          </a:p>
          <a:p>
            <a:pPr marL="457200" lvl="2"/>
            <a:r>
              <a:rPr lang="en-US" sz="2400" b="1" dirty="0">
                <a:latin typeface="Segoe UI" panose="020B0502040204020203" pitchFamily="34" charset="0"/>
                <a:cs typeface="Segoe UI" panose="020B0502040204020203" pitchFamily="34" charset="0"/>
                <a:hlinkClick r:id="rId6"/>
              </a:rPr>
              <a:t>http://venezuela.sqlpass.org</a:t>
            </a:r>
            <a:r>
              <a:rPr lang="en-US" sz="2400" b="1" dirty="0" smtClean="0">
                <a:latin typeface="Segoe UI" panose="020B0502040204020203" pitchFamily="34" charset="0"/>
                <a:cs typeface="Segoe UI" panose="020B0502040204020203" pitchFamily="34" charset="0"/>
                <a:hlinkClick r:id="rId6"/>
              </a:rPr>
              <a:t>/</a:t>
            </a:r>
            <a:r>
              <a:rPr lang="en-US" sz="2400" b="1" dirty="0" smtClean="0">
                <a:latin typeface="Segoe UI" panose="020B0502040204020203" pitchFamily="34" charset="0"/>
                <a:cs typeface="Segoe UI" panose="020B0502040204020203" pitchFamily="34" charset="0"/>
              </a:rPr>
              <a:t> </a:t>
            </a:r>
          </a:p>
          <a:p>
            <a:r>
              <a:rPr lang="en-US" sz="2400" b="1" dirty="0" smtClean="0">
                <a:latin typeface="Segoe UI" panose="020B0502040204020203" pitchFamily="34" charset="0"/>
                <a:cs typeface="Segoe UI" panose="020B0502040204020203" pitchFamily="34" charset="0"/>
              </a:rPr>
              <a:t>Facebook</a:t>
            </a:r>
            <a:r>
              <a:rPr lang="en-US" sz="2400" b="1" dirty="0">
                <a:latin typeface="Segoe UI" panose="020B0502040204020203" pitchFamily="34" charset="0"/>
                <a:cs typeface="Segoe UI" panose="020B0502040204020203" pitchFamily="34" charset="0"/>
              </a:rPr>
              <a:t>: </a:t>
            </a:r>
            <a:endParaRPr lang="en-US" sz="2400" b="1" dirty="0" smtClean="0">
              <a:latin typeface="Segoe UI" panose="020B0502040204020203" pitchFamily="34" charset="0"/>
              <a:cs typeface="Segoe UI" panose="020B0502040204020203" pitchFamily="34" charset="0"/>
            </a:endParaRPr>
          </a:p>
          <a:p>
            <a:pPr lvl="1"/>
            <a:r>
              <a:rPr lang="en-US" sz="2400" b="1" dirty="0" smtClean="0">
                <a:latin typeface="Segoe UI" panose="020B0502040204020203" pitchFamily="34" charset="0"/>
                <a:cs typeface="Segoe UI" panose="020B0502040204020203" pitchFamily="34" charset="0"/>
                <a:hlinkClick r:id="rId7"/>
              </a:rPr>
              <a:t>https</a:t>
            </a:r>
            <a:r>
              <a:rPr lang="en-US" sz="2400" b="1" dirty="0">
                <a:latin typeface="Segoe UI" panose="020B0502040204020203" pitchFamily="34" charset="0"/>
                <a:cs typeface="Segoe UI" panose="020B0502040204020203" pitchFamily="34" charset="0"/>
                <a:hlinkClick r:id="rId7"/>
              </a:rPr>
              <a:t>://</a:t>
            </a:r>
            <a:r>
              <a:rPr lang="en-US" sz="2400" b="1" dirty="0" smtClean="0">
                <a:latin typeface="Segoe UI" panose="020B0502040204020203" pitchFamily="34" charset="0"/>
                <a:cs typeface="Segoe UI" panose="020B0502040204020203" pitchFamily="34" charset="0"/>
                <a:hlinkClick r:id="rId7"/>
              </a:rPr>
              <a:t>www.facebook.com/sqlpassvzla</a:t>
            </a:r>
            <a:r>
              <a:rPr lang="en-US" sz="2400" b="1" dirty="0" smtClean="0">
                <a:latin typeface="Segoe UI" panose="020B0502040204020203" pitchFamily="34" charset="0"/>
                <a:cs typeface="Segoe UI" panose="020B0502040204020203" pitchFamily="34" charset="0"/>
              </a:rPr>
              <a:t> </a:t>
            </a:r>
          </a:p>
          <a:p>
            <a:r>
              <a:rPr lang="en-US" sz="2400" b="1" dirty="0" smtClean="0">
                <a:latin typeface="Segoe UI" panose="020B0502040204020203" pitchFamily="34" charset="0"/>
                <a:cs typeface="Segoe UI" panose="020B0502040204020203" pitchFamily="34" charset="0"/>
              </a:rPr>
              <a:t>Twitter: </a:t>
            </a:r>
          </a:p>
          <a:p>
            <a:pPr lvl="1"/>
            <a:r>
              <a:rPr lang="es-CO" sz="2400" b="1" dirty="0">
                <a:latin typeface="Segoe UI" panose="020B0502040204020203" pitchFamily="34" charset="0"/>
                <a:cs typeface="Segoe UI" panose="020B0502040204020203" pitchFamily="34" charset="0"/>
                <a:hlinkClick r:id="rId8"/>
              </a:rPr>
              <a:t>https://</a:t>
            </a:r>
            <a:r>
              <a:rPr lang="es-CO" sz="2400" b="1" dirty="0" smtClean="0">
                <a:latin typeface="Segoe UI" panose="020B0502040204020203" pitchFamily="34" charset="0"/>
                <a:cs typeface="Segoe UI" panose="020B0502040204020203" pitchFamily="34" charset="0"/>
                <a:hlinkClick r:id="rId8"/>
              </a:rPr>
              <a:t>twitter.com/sqlpassve</a:t>
            </a:r>
            <a:endParaRPr lang="es-CO" sz="2400" b="1" dirty="0" smtClean="0">
              <a:latin typeface="Segoe UI" panose="020B0502040204020203" pitchFamily="34" charset="0"/>
              <a:cs typeface="Segoe UI" panose="020B0502040204020203" pitchFamily="34" charset="0"/>
            </a:endParaRPr>
          </a:p>
          <a:p>
            <a:pPr lvl="1"/>
            <a:r>
              <a:rPr lang="es-CO" sz="2400" b="1" dirty="0">
                <a:latin typeface="Segoe UI" panose="020B0502040204020203" pitchFamily="34" charset="0"/>
                <a:cs typeface="Segoe UI" panose="020B0502040204020203" pitchFamily="34" charset="0"/>
                <a:hlinkClick r:id="rId9"/>
              </a:rPr>
              <a:t>https://</a:t>
            </a:r>
            <a:r>
              <a:rPr lang="es-CO" sz="2400" b="1" dirty="0" smtClean="0">
                <a:latin typeface="Segoe UI" panose="020B0502040204020203" pitchFamily="34" charset="0"/>
                <a:cs typeface="Segoe UI" panose="020B0502040204020203" pitchFamily="34" charset="0"/>
                <a:hlinkClick r:id="rId9"/>
              </a:rPr>
              <a:t>twitter.com/dixitox</a:t>
            </a:r>
            <a:r>
              <a:rPr lang="es-CO" sz="2400" b="1" dirty="0" smtClean="0">
                <a:latin typeface="Segoe UI" panose="020B0502040204020203" pitchFamily="34" charset="0"/>
                <a:cs typeface="Segoe UI" panose="020B0502040204020203" pitchFamily="34" charset="0"/>
              </a:rPr>
              <a:t> </a:t>
            </a:r>
          </a:p>
          <a:p>
            <a:r>
              <a:rPr lang="es-CO" sz="2400" b="1" dirty="0" smtClean="0">
                <a:latin typeface="Segoe UI" panose="020B0502040204020203" pitchFamily="34" charset="0"/>
                <a:cs typeface="Segoe UI" panose="020B0502040204020203" pitchFamily="34" charset="0"/>
              </a:rPr>
              <a:t>Blog:</a:t>
            </a:r>
          </a:p>
          <a:p>
            <a:pPr lvl="1"/>
            <a:r>
              <a:rPr lang="es-CO" sz="2400" b="1" dirty="0" smtClean="0">
                <a:latin typeface="Segoe UI" panose="020B0502040204020203" pitchFamily="34" charset="0"/>
                <a:cs typeface="Segoe UI" panose="020B0502040204020203" pitchFamily="34" charset="0"/>
                <a:hlinkClick r:id="rId10"/>
              </a:rPr>
              <a:t>http</a:t>
            </a:r>
            <a:r>
              <a:rPr lang="es-CO" sz="2400" b="1" dirty="0">
                <a:latin typeface="Segoe UI" panose="020B0502040204020203" pitchFamily="34" charset="0"/>
                <a:cs typeface="Segoe UI" panose="020B0502040204020203" pitchFamily="34" charset="0"/>
                <a:hlinkClick r:id="rId10"/>
              </a:rPr>
              <a:t>://blogs.technet.com/b/sql_pfe_latam</a:t>
            </a:r>
            <a:r>
              <a:rPr lang="es-CO" sz="2400" b="1" dirty="0" smtClean="0">
                <a:latin typeface="Segoe UI" panose="020B0502040204020203" pitchFamily="34" charset="0"/>
                <a:cs typeface="Segoe UI" panose="020B0502040204020203" pitchFamily="34" charset="0"/>
                <a:hlinkClick r:id="rId10"/>
              </a:rPr>
              <a:t>/</a:t>
            </a:r>
            <a:endParaRPr lang="es-CO" sz="2400" b="1" dirty="0" smtClean="0">
              <a:latin typeface="Segoe UI" panose="020B0502040204020203" pitchFamily="34" charset="0"/>
              <a:cs typeface="Segoe UI" panose="020B0502040204020203" pitchFamily="34" charset="0"/>
            </a:endParaRPr>
          </a:p>
          <a:p>
            <a:pPr lvl="1"/>
            <a:r>
              <a:rPr lang="es-CO" sz="2400" b="1" dirty="0">
                <a:latin typeface="Segoe UI" panose="020B0502040204020203" pitchFamily="34" charset="0"/>
                <a:cs typeface="Segoe UI" panose="020B0502040204020203" pitchFamily="34" charset="0"/>
                <a:hlinkClick r:id="rId11"/>
              </a:rPr>
              <a:t>http://blogs.technet.com/b/pfelatam</a:t>
            </a:r>
            <a:r>
              <a:rPr lang="es-CO" sz="2400" b="1" dirty="0" smtClean="0">
                <a:latin typeface="Segoe UI" panose="020B0502040204020203" pitchFamily="34" charset="0"/>
                <a:cs typeface="Segoe UI" panose="020B0502040204020203" pitchFamily="34" charset="0"/>
                <a:hlinkClick r:id="rId11"/>
              </a:rPr>
              <a:t>/</a:t>
            </a:r>
            <a:r>
              <a:rPr lang="es-CO" sz="2400" b="1" dirty="0" smtClean="0">
                <a:latin typeface="Segoe UI" panose="020B0502040204020203" pitchFamily="34" charset="0"/>
                <a:cs typeface="Segoe UI" panose="020B0502040204020203" pitchFamily="34" charset="0"/>
              </a:rPr>
              <a:t> </a:t>
            </a:r>
          </a:p>
        </p:txBody>
      </p:sp>
    </p:spTree>
    <p:extLst>
      <p:ext uri="{BB962C8B-B14F-4D97-AF65-F5344CB8AC3E}">
        <p14:creationId xmlns:p14="http://schemas.microsoft.com/office/powerpoint/2010/main" val="3492874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smtClean="0">
                <a:solidFill>
                  <a:schemeClr val="bg1"/>
                </a:solidFill>
              </a:rPr>
              <a:t>Preguntas</a:t>
            </a:r>
            <a:r>
              <a:rPr lang="en-US" dirty="0" smtClean="0">
                <a:solidFill>
                  <a:schemeClr val="bg1"/>
                </a:solidFill>
              </a:rPr>
              <a:t> y </a:t>
            </a:r>
            <a:r>
              <a:rPr lang="en-US" dirty="0" err="1" smtClean="0">
                <a:solidFill>
                  <a:schemeClr val="bg1"/>
                </a:solidFill>
              </a:rPr>
              <a:t>Respuestas</a:t>
            </a:r>
            <a:endParaRPr lang="en-US" dirty="0">
              <a:solidFill>
                <a:schemeClr val="bg1"/>
              </a:solidFill>
            </a:endParaRPr>
          </a:p>
        </p:txBody>
      </p:sp>
      <p:sp>
        <p:nvSpPr>
          <p:cNvPr id="2" name="Rectangle 1"/>
          <p:cNvSpPr/>
          <p:nvPr/>
        </p:nvSpPr>
        <p:spPr>
          <a:xfrm>
            <a:off x="878450" y="3244334"/>
            <a:ext cx="10435101" cy="923330"/>
          </a:xfrm>
          <a:prstGeom prst="rect">
            <a:avLst/>
          </a:prstGeom>
        </p:spPr>
        <p:txBody>
          <a:bodyPr wrap="none">
            <a:spAutoFit/>
          </a:bodyPr>
          <a:lstStyle/>
          <a:p>
            <a:pPr algn="ctr"/>
            <a:r>
              <a:rPr lang="en-US" sz="5400" b="1" dirty="0" err="1"/>
              <a:t>Muchas</a:t>
            </a:r>
            <a:r>
              <a:rPr lang="en-US" sz="5400" b="1" dirty="0"/>
              <a:t> gracias </a:t>
            </a:r>
            <a:r>
              <a:rPr lang="en-US" sz="5400" b="1" dirty="0" err="1"/>
              <a:t>por</a:t>
            </a:r>
            <a:r>
              <a:rPr lang="en-US" sz="5400" b="1" dirty="0"/>
              <a:t> </a:t>
            </a:r>
            <a:r>
              <a:rPr lang="en-US" sz="5400" b="1" dirty="0" err="1" smtClean="0"/>
              <a:t>tu</a:t>
            </a:r>
            <a:r>
              <a:rPr lang="en-US" sz="5400" b="1" dirty="0" smtClean="0"/>
              <a:t> </a:t>
            </a:r>
            <a:r>
              <a:rPr lang="en-US" sz="5400" b="1" dirty="0" err="1"/>
              <a:t>participación</a:t>
            </a:r>
            <a:endParaRPr lang="es-CO" sz="5400" b="1" dirty="0"/>
          </a:p>
        </p:txBody>
      </p:sp>
    </p:spTree>
    <p:extLst>
      <p:ext uri="{BB962C8B-B14F-4D97-AF65-F5344CB8AC3E}">
        <p14:creationId xmlns:p14="http://schemas.microsoft.com/office/powerpoint/2010/main" val="3894484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pic>
        <p:nvPicPr>
          <p:cNvPr id="8"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Lst>
          </a:blip>
          <a:srcRect/>
          <a:stretch>
            <a:fillRect/>
          </a:stretch>
        </p:blipFill>
        <p:spPr>
          <a:xfrm>
            <a:off x="3560680" y="1760215"/>
            <a:ext cx="5070641" cy="1240160"/>
          </a:xfrm>
          <a:prstGeom prst="rect">
            <a:avLst/>
          </a:prstGeom>
        </p:spPr>
      </p:pic>
      <p:sp>
        <p:nvSpPr>
          <p:cNvPr id="9" name="Text Placeholder 2"/>
          <p:cNvSpPr txBox="1">
            <a:spLocks/>
          </p:cNvSpPr>
          <p:nvPr/>
        </p:nvSpPr>
        <p:spPr>
          <a:xfrm>
            <a:off x="520701" y="3151453"/>
            <a:ext cx="11149013" cy="297312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400" kern="0" dirty="0" smtClean="0">
                <a:latin typeface="Arial" pitchFamily="34" charset="0"/>
                <a:cs typeface="Arial" pitchFamily="34" charset="0"/>
              </a:rPr>
              <a:t>Asegúrate que todos estén en modo Mudo.</a:t>
            </a:r>
          </a:p>
          <a:p>
            <a:r>
              <a:rPr lang="es-MX" sz="2400" kern="0" dirty="0" smtClean="0">
                <a:latin typeface="Arial" pitchFamily="34" charset="0"/>
                <a:cs typeface="Arial" pitchFamily="34" charset="0"/>
              </a:rPr>
              <a:t>Por favor descarguen el cliente de Live Meeting. El cliente WEB no soporta Audio.</a:t>
            </a:r>
          </a:p>
          <a:p>
            <a:r>
              <a:rPr lang="es-MX" sz="2400" kern="0" dirty="0" smtClean="0">
                <a:latin typeface="Arial" pitchFamily="34" charset="0"/>
                <a:cs typeface="Arial" pitchFamily="34" charset="0"/>
              </a:rPr>
              <a:t>Clic en </a:t>
            </a:r>
            <a:r>
              <a:rPr lang="en-US" sz="2400" kern="0" dirty="0" smtClean="0">
                <a:latin typeface="Arial" pitchFamily="34" charset="0"/>
                <a:cs typeface="Arial" pitchFamily="34" charset="0"/>
              </a:rPr>
              <a:t>feedback</a:t>
            </a:r>
            <a:r>
              <a:rPr lang="es-MX" sz="2400" kern="0" dirty="0" smtClean="0">
                <a:latin typeface="Arial" pitchFamily="34" charset="0"/>
                <a:cs typeface="Arial" pitchFamily="34" charset="0"/>
              </a:rPr>
              <a:t> (Parte superior derecha) y cambia tu estatus de color en caso de requerir apoyo del moderador.</a:t>
            </a:r>
          </a:p>
          <a:p>
            <a:r>
              <a:rPr lang="es-MX" sz="2400" kern="0" dirty="0" smtClean="0">
                <a:latin typeface="Arial" pitchFamily="34" charset="0"/>
                <a:cs typeface="Arial" pitchFamily="34" charset="0"/>
              </a:rPr>
              <a:t>Si tienes alguna pregunta, escríbela en el área de Preguntas &amp; Respuestas.</a:t>
            </a:r>
            <a:endParaRPr lang="es-CO" sz="2400" dirty="0"/>
          </a:p>
        </p:txBody>
      </p:sp>
    </p:spTree>
    <p:extLst>
      <p:ext uri="{BB962C8B-B14F-4D97-AF65-F5344CB8AC3E}">
        <p14:creationId xmlns:p14="http://schemas.microsoft.com/office/powerpoint/2010/main" val="9939485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7" name="Text Placeholder 2"/>
          <p:cNvSpPr txBox="1">
            <a:spLocks/>
          </p:cNvSpPr>
          <p:nvPr/>
        </p:nvSpPr>
        <p:spPr>
          <a:xfrm>
            <a:off x="520702" y="1819274"/>
            <a:ext cx="8470899" cy="47339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s-VE" sz="2000" dirty="0" smtClean="0"/>
              <a:t>Edinson Medina es un Ingeniero Premier de Campo para Microsoft SQL Server, Experto en el Motor de Dase de datos de SQL Server: Performance, </a:t>
            </a:r>
            <a:r>
              <a:rPr lang="es-VE" sz="2000" dirty="0" err="1" smtClean="0"/>
              <a:t>Troubleshooting</a:t>
            </a:r>
            <a:r>
              <a:rPr lang="es-VE" sz="2000" dirty="0"/>
              <a:t>,</a:t>
            </a:r>
            <a:r>
              <a:rPr lang="es-VE" sz="2000" dirty="0" smtClean="0"/>
              <a:t> </a:t>
            </a:r>
            <a:r>
              <a:rPr lang="es-VE" sz="2000" dirty="0" err="1" smtClean="0"/>
              <a:t>Optimizacion</a:t>
            </a:r>
            <a:r>
              <a:rPr lang="es-VE" sz="2000" dirty="0" smtClean="0"/>
              <a:t>, </a:t>
            </a:r>
            <a:r>
              <a:rPr lang="es-VE" sz="2000" dirty="0" err="1" smtClean="0"/>
              <a:t>Adminsitracion</a:t>
            </a:r>
            <a:r>
              <a:rPr lang="es-VE" sz="2000" dirty="0" smtClean="0"/>
              <a:t> y tecnologías de Alta Disponibilidad. Se especializa en soporte proactivo como chequeos de Salud y Riesgos para Ambientes de SQL Server y también soporte Reactivo. </a:t>
            </a:r>
            <a:r>
              <a:rPr lang="es-VE" sz="2000" dirty="0"/>
              <a:t>Ha aplicado sus conocimientos en diversas compañías de sectores como </a:t>
            </a:r>
            <a:r>
              <a:rPr lang="es-VE" sz="2000" dirty="0" smtClean="0"/>
              <a:t>Sector Publico, </a:t>
            </a:r>
            <a:r>
              <a:rPr lang="es-VE" sz="2000" dirty="0"/>
              <a:t>Petroleras</a:t>
            </a:r>
            <a:r>
              <a:rPr lang="es-VE" sz="2000" dirty="0" smtClean="0"/>
              <a:t>, Educación, Telecomunicaciones, </a:t>
            </a:r>
            <a:r>
              <a:rPr lang="es-VE" sz="2000" dirty="0"/>
              <a:t>Ventas/</a:t>
            </a:r>
            <a:r>
              <a:rPr lang="es-VE" sz="2000" dirty="0" err="1"/>
              <a:t>Retail</a:t>
            </a:r>
            <a:r>
              <a:rPr lang="es-VE" sz="2000" dirty="0"/>
              <a:t> y Financieras; diseñando, desarrollando, implementando y dirigiendo proyectos concernientes a las áreas mencionadas anteriormente. </a:t>
            </a:r>
            <a:endParaRPr lang="es-CO" sz="2000" dirty="0"/>
          </a:p>
        </p:txBody>
      </p:sp>
      <p:pic>
        <p:nvPicPr>
          <p:cNvPr id="1026" name="Picture 2" descr="image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29763" y="1819274"/>
            <a:ext cx="2085975"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0481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7" name="Title 1"/>
          <p:cNvSpPr txBox="1">
            <a:spLocks/>
          </p:cNvSpPr>
          <p:nvPr/>
        </p:nvSpPr>
        <p:spPr>
          <a:xfrm>
            <a:off x="641351" y="1676400"/>
            <a:ext cx="6864350" cy="3952875"/>
          </a:xfrm>
          <a:prstGeom prst="rect">
            <a:avLst/>
          </a:prstGeom>
        </p:spPr>
        <p:txBody>
          <a:bodyPr vert="horz" lIns="91440" tIns="45720" rIns="91440" bIns="45720" rtlCol="0" anchor="b">
            <a:normAutofit fontScale="925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pPr algn="l"/>
            <a:r>
              <a:rPr lang="es-ES" dirty="0"/>
              <a:t>Optimización de aplicaciones de bases de datos </a:t>
            </a:r>
            <a:r>
              <a:rPr lang="es-ES" dirty="0" smtClean="0"/>
              <a:t>OLTP:</a:t>
            </a:r>
          </a:p>
          <a:p>
            <a:pPr algn="l"/>
            <a:endParaRPr lang="es-ES" sz="3400" dirty="0" smtClean="0"/>
          </a:p>
          <a:p>
            <a:pPr algn="l"/>
            <a:r>
              <a:rPr lang="es-ES" sz="1900" dirty="0" smtClean="0"/>
              <a:t>En esta sesión hablaremos de algunas de las Mejores Practicas en diferentes niveles de SQL Server para obtener un buen rendimiento en SQL Server.</a:t>
            </a:r>
            <a:endParaRPr lang="es-CO" sz="1900" dirty="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72425" y="2319338"/>
            <a:ext cx="4029075" cy="2771775"/>
          </a:xfrm>
          <a:prstGeom prst="rect">
            <a:avLst/>
          </a:prstGeom>
        </p:spPr>
      </p:pic>
    </p:spTree>
    <p:extLst>
      <p:ext uri="{BB962C8B-B14F-4D97-AF65-F5344CB8AC3E}">
        <p14:creationId xmlns:p14="http://schemas.microsoft.com/office/powerpoint/2010/main" val="53981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4310063" y="0"/>
            <a:ext cx="3571875" cy="13086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smtClean="0">
                <a:solidFill>
                  <a:schemeClr val="bg1"/>
                </a:solidFill>
              </a:rPr>
              <a:t>AGENDA</a:t>
            </a:r>
            <a:endParaRPr lang="es-CO" dirty="0">
              <a:solidFill>
                <a:schemeClr val="bg1"/>
              </a:solidFill>
            </a:endParaRPr>
          </a:p>
        </p:txBody>
      </p:sp>
      <p:sp>
        <p:nvSpPr>
          <p:cNvPr id="11" name="Content Placeholder 2"/>
          <p:cNvSpPr txBox="1">
            <a:spLocks/>
          </p:cNvSpPr>
          <p:nvPr/>
        </p:nvSpPr>
        <p:spPr>
          <a:xfrm>
            <a:off x="838200" y="1732637"/>
            <a:ext cx="10515600" cy="4482183"/>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s-VE" b="1" dirty="0" smtClean="0"/>
              <a:t>Optimización a Nivel de Instancia</a:t>
            </a:r>
          </a:p>
          <a:p>
            <a:pPr marL="800100" lvl="1" indent="-342900" algn="l">
              <a:buFont typeface="Wingdings" panose="05000000000000000000" pitchFamily="2" charset="2"/>
              <a:buChar char="ü"/>
            </a:pPr>
            <a:r>
              <a:rPr lang="es-VE" dirty="0" smtClean="0"/>
              <a:t>Máximo Grado de Paralelismo</a:t>
            </a:r>
          </a:p>
          <a:p>
            <a:pPr marL="800100" lvl="1" indent="-342900" algn="l">
              <a:buFont typeface="Wingdings" panose="05000000000000000000" pitchFamily="2" charset="2"/>
              <a:buChar char="ü"/>
            </a:pPr>
            <a:r>
              <a:rPr lang="es-VE" dirty="0" smtClean="0"/>
              <a:t>Máxima Memoria para el Servidor</a:t>
            </a:r>
          </a:p>
          <a:p>
            <a:pPr marL="800100" lvl="1" indent="-342900" algn="l">
              <a:buFont typeface="Wingdings" panose="05000000000000000000" pitchFamily="2" charset="2"/>
              <a:buChar char="ü"/>
            </a:pPr>
            <a:r>
              <a:rPr lang="es-VE" dirty="0" smtClean="0"/>
              <a:t>Optimización de Almacenamiento</a:t>
            </a:r>
          </a:p>
          <a:p>
            <a:pPr marL="800100" lvl="1" indent="-342900" algn="l">
              <a:buFont typeface="Wingdings" panose="05000000000000000000" pitchFamily="2" charset="2"/>
              <a:buChar char="ü"/>
            </a:pPr>
            <a:r>
              <a:rPr lang="es-VE" dirty="0" smtClean="0"/>
              <a:t>Configuración de TEMPDB</a:t>
            </a:r>
          </a:p>
          <a:p>
            <a:pPr marL="342900" indent="-342900" algn="l">
              <a:buFont typeface="Arial" panose="020B0604020202020204" pitchFamily="34" charset="0"/>
              <a:buChar char="•"/>
            </a:pPr>
            <a:r>
              <a:rPr lang="es-VE" b="1" dirty="0" smtClean="0"/>
              <a:t>Optimización a Nivel de Base de datos</a:t>
            </a:r>
          </a:p>
          <a:p>
            <a:pPr marL="800100" lvl="1" indent="-342900" algn="l">
              <a:buFont typeface="Wingdings" panose="05000000000000000000" pitchFamily="2" charset="2"/>
              <a:buChar char="ü"/>
            </a:pPr>
            <a:r>
              <a:rPr lang="es-VE" dirty="0" smtClean="0"/>
              <a:t>Actualización Automática de Estadísticas</a:t>
            </a:r>
          </a:p>
          <a:p>
            <a:pPr marL="800100" lvl="1" indent="-342900" algn="l">
              <a:buFont typeface="Wingdings" panose="05000000000000000000" pitchFamily="2" charset="2"/>
              <a:buChar char="ü"/>
            </a:pPr>
            <a:r>
              <a:rPr lang="es-VE" dirty="0" smtClean="0"/>
              <a:t>Creación Automática de Estadísticas</a:t>
            </a:r>
          </a:p>
          <a:p>
            <a:pPr marL="342900" indent="-342900" algn="l">
              <a:buFont typeface="Arial" panose="020B0604020202020204" pitchFamily="34" charset="0"/>
              <a:buChar char="•"/>
            </a:pPr>
            <a:r>
              <a:rPr lang="es-VE" b="1" dirty="0" smtClean="0"/>
              <a:t>Optimización de consultas</a:t>
            </a:r>
          </a:p>
          <a:p>
            <a:pPr marL="800100" lvl="1" indent="-342900" algn="l">
              <a:buFont typeface="Wingdings" panose="05000000000000000000" pitchFamily="2" charset="2"/>
              <a:buChar char="ü"/>
            </a:pPr>
            <a:r>
              <a:rPr lang="es-VE" dirty="0" smtClean="0"/>
              <a:t>Índices</a:t>
            </a:r>
          </a:p>
          <a:p>
            <a:pPr marL="800100" lvl="1" indent="-342900" algn="l">
              <a:buFont typeface="Wingdings" panose="05000000000000000000" pitchFamily="2" charset="2"/>
              <a:buChar char="ü"/>
            </a:pPr>
            <a:r>
              <a:rPr lang="es-VE" dirty="0" smtClean="0"/>
              <a:t>Filtrado (</a:t>
            </a:r>
            <a:r>
              <a:rPr lang="es-VE" dirty="0" err="1" smtClean="0"/>
              <a:t>Likes</a:t>
            </a:r>
            <a:r>
              <a:rPr lang="es-VE" dirty="0" smtClean="0"/>
              <a:t>, </a:t>
            </a:r>
            <a:r>
              <a:rPr lang="es-VE" dirty="0" err="1" smtClean="0"/>
              <a:t>Functions</a:t>
            </a:r>
            <a:r>
              <a:rPr lang="es-VE" dirty="0" smtClean="0"/>
              <a:t>)</a:t>
            </a:r>
          </a:p>
          <a:p>
            <a:pPr marL="800100" lvl="1" indent="-342900" algn="l">
              <a:buFont typeface="Wingdings" panose="05000000000000000000" pitchFamily="2" charset="2"/>
              <a:buChar char="ü"/>
            </a:pPr>
            <a:r>
              <a:rPr lang="es-VE" dirty="0" smtClean="0"/>
              <a:t>Data </a:t>
            </a:r>
            <a:r>
              <a:rPr lang="es-VE" dirty="0" err="1" smtClean="0"/>
              <a:t>type</a:t>
            </a:r>
            <a:r>
              <a:rPr lang="es-VE" dirty="0" smtClean="0"/>
              <a:t> </a:t>
            </a:r>
            <a:r>
              <a:rPr lang="es-VE" dirty="0" err="1" smtClean="0"/>
              <a:t>mismatch</a:t>
            </a:r>
            <a:endParaRPr lang="es-VE" dirty="0" smtClean="0"/>
          </a:p>
          <a:p>
            <a:pPr marL="800100" lvl="1" indent="-342900" algn="l">
              <a:buFont typeface="Wingdings" panose="05000000000000000000" pitchFamily="2" charset="2"/>
              <a:buChar char="ü"/>
            </a:pPr>
            <a:r>
              <a:rPr lang="es-VE" dirty="0" smtClean="0"/>
              <a:t>Estadísticas</a:t>
            </a:r>
          </a:p>
          <a:p>
            <a:pPr marL="342900" indent="-342900" algn="l">
              <a:buFont typeface="Arial" panose="020B0604020202020204" pitchFamily="34" charset="0"/>
              <a:buChar char="•"/>
            </a:pPr>
            <a:r>
              <a:rPr lang="es-VE" b="1" dirty="0" smtClean="0"/>
              <a:t>Conclusiones</a:t>
            </a:r>
            <a:endParaRPr lang="es-VE" b="1" dirty="0"/>
          </a:p>
        </p:txBody>
      </p:sp>
    </p:spTree>
    <p:extLst>
      <p:ext uri="{BB962C8B-B14F-4D97-AF65-F5344CB8AC3E}">
        <p14:creationId xmlns:p14="http://schemas.microsoft.com/office/powerpoint/2010/main" val="29090841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14300"/>
            <a:ext cx="6981824" cy="1308692"/>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a </a:t>
            </a:r>
            <a:r>
              <a:rPr lang="en-US" dirty="0" err="1">
                <a:solidFill>
                  <a:schemeClr val="bg1"/>
                </a:solidFill>
              </a:rPr>
              <a:t>Nivel</a:t>
            </a:r>
            <a:r>
              <a:rPr lang="en-US" dirty="0">
                <a:solidFill>
                  <a:schemeClr val="bg1"/>
                </a:solidFill>
              </a:rPr>
              <a:t> de </a:t>
            </a:r>
            <a:r>
              <a:rPr lang="en-US" dirty="0" err="1">
                <a:solidFill>
                  <a:schemeClr val="bg1"/>
                </a:solidFill>
              </a:rPr>
              <a:t>Instacia</a:t>
            </a:r>
            <a:endParaRPr lang="en-US" dirty="0">
              <a:solidFill>
                <a:schemeClr val="bg1"/>
              </a:solidFill>
            </a:endParaRPr>
          </a:p>
        </p:txBody>
      </p:sp>
      <p:sp>
        <p:nvSpPr>
          <p:cNvPr id="11" name="Content Placeholder 2"/>
          <p:cNvSpPr txBox="1">
            <a:spLocks/>
          </p:cNvSpPr>
          <p:nvPr/>
        </p:nvSpPr>
        <p:spPr>
          <a:xfrm>
            <a:off x="0" y="2613025"/>
            <a:ext cx="9896475" cy="248102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2800" dirty="0" smtClean="0"/>
              <a:t>Máximo Grado de Paralelismo</a:t>
            </a:r>
          </a:p>
          <a:p>
            <a:pPr marL="800100" lvl="1" indent="-342900" algn="l">
              <a:buFont typeface="Wingdings" panose="05000000000000000000" pitchFamily="2" charset="2"/>
              <a:buChar char="ü"/>
            </a:pPr>
            <a:r>
              <a:rPr lang="es-VE" sz="2800" dirty="0" smtClean="0"/>
              <a:t>Máxima Memoria para el Servidor</a:t>
            </a:r>
          </a:p>
          <a:p>
            <a:pPr marL="800100" lvl="1" indent="-342900" algn="l">
              <a:buFont typeface="Wingdings" panose="05000000000000000000" pitchFamily="2" charset="2"/>
              <a:buChar char="ü"/>
            </a:pPr>
            <a:r>
              <a:rPr lang="es-VE" sz="2800" dirty="0" smtClean="0"/>
              <a:t>Optimización de Almacenamiento</a:t>
            </a:r>
          </a:p>
          <a:p>
            <a:pPr marL="800100" lvl="1" indent="-342900" algn="l">
              <a:buFont typeface="Wingdings" panose="05000000000000000000" pitchFamily="2" charset="2"/>
              <a:buChar char="ü"/>
            </a:pPr>
            <a:r>
              <a:rPr lang="es-VE" sz="2800" dirty="0" smtClean="0"/>
              <a:t>Configuración de TEMPDB</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94192" y="1923669"/>
            <a:ext cx="2959608" cy="3639312"/>
          </a:xfrm>
          <a:prstGeom prst="rect">
            <a:avLst/>
          </a:prstGeom>
        </p:spPr>
      </p:pic>
    </p:spTree>
    <p:extLst>
      <p:ext uri="{BB962C8B-B14F-4D97-AF65-F5344CB8AC3E}">
        <p14:creationId xmlns:p14="http://schemas.microsoft.com/office/powerpoint/2010/main" val="20467224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14300"/>
            <a:ext cx="6981824" cy="1308692"/>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a </a:t>
            </a:r>
            <a:r>
              <a:rPr lang="en-US" dirty="0" err="1">
                <a:solidFill>
                  <a:schemeClr val="bg1"/>
                </a:solidFill>
              </a:rPr>
              <a:t>Nivel</a:t>
            </a:r>
            <a:r>
              <a:rPr lang="en-US" dirty="0">
                <a:solidFill>
                  <a:schemeClr val="bg1"/>
                </a:solidFill>
              </a:rPr>
              <a:t> de </a:t>
            </a:r>
            <a:r>
              <a:rPr lang="en-US" dirty="0" err="1">
                <a:solidFill>
                  <a:schemeClr val="bg1"/>
                </a:solidFill>
              </a:rPr>
              <a:t>Instacia</a:t>
            </a:r>
            <a:endParaRPr lang="en-US" dirty="0">
              <a:solidFill>
                <a:schemeClr val="bg1"/>
              </a:solidFill>
            </a:endParaRPr>
          </a:p>
        </p:txBody>
      </p:sp>
      <p:sp>
        <p:nvSpPr>
          <p:cNvPr id="11" name="Content Placeholder 2"/>
          <p:cNvSpPr txBox="1">
            <a:spLocks/>
          </p:cNvSpPr>
          <p:nvPr/>
        </p:nvSpPr>
        <p:spPr>
          <a:xfrm>
            <a:off x="0" y="1933575"/>
            <a:ext cx="10500189" cy="330017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3600" b="1" dirty="0" smtClean="0"/>
              <a:t>Máximo Grado de Paralelismo:</a:t>
            </a:r>
          </a:p>
          <a:p>
            <a:pPr marL="342900" indent="-342900" algn="l">
              <a:buFont typeface="Arial" panose="020B0604020202020204" pitchFamily="34" charset="0"/>
              <a:buChar char="•"/>
            </a:pPr>
            <a:r>
              <a:rPr lang="es-VE" dirty="0" smtClean="0"/>
              <a:t>Para los servidores que utilizan más de ocho procesadores, utilice la siguiente configuración: MAXDOP = 8</a:t>
            </a:r>
          </a:p>
          <a:p>
            <a:pPr marL="342900" indent="-342900" algn="l">
              <a:buFont typeface="Arial" panose="020B0604020202020204" pitchFamily="34" charset="0"/>
              <a:buChar char="•"/>
            </a:pPr>
            <a:r>
              <a:rPr lang="es-VE" dirty="0" smtClean="0"/>
              <a:t>Para los servidores que utilizan procesadores de ocho o menos, utilice la siguiente configuración: MAXDOP = 0 a </a:t>
            </a:r>
            <a:r>
              <a:rPr lang="es-VE" i="1" dirty="0" smtClean="0"/>
              <a:t>N</a:t>
            </a:r>
            <a:r>
              <a:rPr lang="es-VE" dirty="0" smtClean="0"/>
              <a:t/>
            </a:r>
            <a:br>
              <a:rPr lang="es-VE" dirty="0" smtClean="0"/>
            </a:br>
            <a:endParaRPr lang="es-VE" dirty="0" smtClean="0"/>
          </a:p>
          <a:p>
            <a:pPr marL="800100" lvl="1" indent="-342900" algn="l">
              <a:buFont typeface="Wingdings" panose="05000000000000000000" pitchFamily="2" charset="2"/>
              <a:buChar char="ü"/>
            </a:pPr>
            <a:endParaRPr lang="es-VE" sz="2800" dirty="0"/>
          </a:p>
        </p:txBody>
      </p:sp>
      <p:pic>
        <p:nvPicPr>
          <p:cNvPr id="3" name="Picture 2"/>
          <p:cNvPicPr>
            <a:picLocks noChangeAspect="1"/>
          </p:cNvPicPr>
          <p:nvPr/>
        </p:nvPicPr>
        <p:blipFill>
          <a:blip r:embed="rId5"/>
          <a:stretch>
            <a:fillRect/>
          </a:stretch>
        </p:blipFill>
        <p:spPr>
          <a:xfrm>
            <a:off x="3554859" y="4412315"/>
            <a:ext cx="4876800" cy="752475"/>
          </a:xfrm>
          <a:prstGeom prst="rect">
            <a:avLst/>
          </a:prstGeom>
        </p:spPr>
      </p:pic>
    </p:spTree>
    <p:extLst>
      <p:ext uri="{BB962C8B-B14F-4D97-AF65-F5344CB8AC3E}">
        <p14:creationId xmlns:p14="http://schemas.microsoft.com/office/powerpoint/2010/main" val="3454774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14300"/>
            <a:ext cx="6981824" cy="1308692"/>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a:solidFill>
                  <a:schemeClr val="bg1"/>
                </a:solidFill>
              </a:rPr>
              <a:t>Optimizacion</a:t>
            </a:r>
            <a:r>
              <a:rPr lang="en-US" dirty="0">
                <a:solidFill>
                  <a:schemeClr val="bg1"/>
                </a:solidFill>
              </a:rPr>
              <a:t> a </a:t>
            </a:r>
            <a:r>
              <a:rPr lang="en-US" dirty="0" err="1">
                <a:solidFill>
                  <a:schemeClr val="bg1"/>
                </a:solidFill>
              </a:rPr>
              <a:t>Nivel</a:t>
            </a:r>
            <a:r>
              <a:rPr lang="en-US" dirty="0">
                <a:solidFill>
                  <a:schemeClr val="bg1"/>
                </a:solidFill>
              </a:rPr>
              <a:t> de </a:t>
            </a:r>
            <a:r>
              <a:rPr lang="en-US" dirty="0" err="1">
                <a:solidFill>
                  <a:schemeClr val="bg1"/>
                </a:solidFill>
              </a:rPr>
              <a:t>Instacia</a:t>
            </a:r>
            <a:endParaRPr lang="en-US" dirty="0">
              <a:solidFill>
                <a:schemeClr val="bg1"/>
              </a:solidFill>
            </a:endParaRPr>
          </a:p>
        </p:txBody>
      </p:sp>
      <p:sp>
        <p:nvSpPr>
          <p:cNvPr id="11" name="Content Placeholder 2"/>
          <p:cNvSpPr txBox="1">
            <a:spLocks/>
          </p:cNvSpPr>
          <p:nvPr/>
        </p:nvSpPr>
        <p:spPr>
          <a:xfrm>
            <a:off x="0" y="1962364"/>
            <a:ext cx="12090400" cy="32713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800100" lvl="1" indent="-342900" algn="l">
              <a:buFont typeface="Wingdings" panose="05000000000000000000" pitchFamily="2" charset="2"/>
              <a:buChar char="ü"/>
            </a:pPr>
            <a:r>
              <a:rPr lang="es-VE" sz="3600" b="1" dirty="0" smtClean="0"/>
              <a:t>Máxima Memoria para el Servidor:</a:t>
            </a:r>
          </a:p>
          <a:p>
            <a:pPr marL="457200" indent="-457200" algn="l">
              <a:buFont typeface="Arial" panose="020B0604020202020204" pitchFamily="34" charset="0"/>
              <a:buChar char="•"/>
            </a:pPr>
            <a:r>
              <a:rPr lang="es-VE" i="1" dirty="0" smtClean="0"/>
              <a:t>Que pasaría si no configuro el Max Server </a:t>
            </a:r>
            <a:r>
              <a:rPr lang="es-VE" i="1" dirty="0" err="1" smtClean="0"/>
              <a:t>Memory</a:t>
            </a:r>
            <a:r>
              <a:rPr lang="es-VE" i="1" dirty="0" smtClean="0"/>
              <a:t>?</a:t>
            </a:r>
          </a:p>
          <a:p>
            <a:pPr marL="457200" indent="-457200" algn="l">
              <a:buFont typeface="Arial" panose="020B0604020202020204" pitchFamily="34" charset="0"/>
              <a:buChar char="•"/>
            </a:pPr>
            <a:r>
              <a:rPr lang="es-VE" i="1" dirty="0" smtClean="0"/>
              <a:t>Como se configura el Max Server </a:t>
            </a:r>
            <a:r>
              <a:rPr lang="es-VE" i="1" dirty="0" err="1" smtClean="0"/>
              <a:t>Memory</a:t>
            </a:r>
            <a:r>
              <a:rPr lang="es-VE" i="1" dirty="0" smtClean="0"/>
              <a:t>?</a:t>
            </a:r>
          </a:p>
          <a:p>
            <a:pPr marL="457200" indent="-457200" algn="l">
              <a:buFont typeface="Arial" panose="020B0604020202020204" pitchFamily="34" charset="0"/>
              <a:buChar char="•"/>
            </a:pPr>
            <a:r>
              <a:rPr lang="es-VE" dirty="0" smtClean="0"/>
              <a:t>Es Max Server </a:t>
            </a:r>
            <a:r>
              <a:rPr lang="es-VE" dirty="0" err="1" smtClean="0"/>
              <a:t>Memory</a:t>
            </a:r>
            <a:r>
              <a:rPr lang="es-VE" dirty="0" smtClean="0"/>
              <a:t> lo máximo de memoria que SQL Server consumirá de la memoria del Servidor?</a:t>
            </a:r>
          </a:p>
          <a:p>
            <a:pPr marL="457200" indent="-457200" algn="l">
              <a:buFont typeface="Arial" panose="020B0604020202020204" pitchFamily="34" charset="0"/>
              <a:buChar char="•"/>
            </a:pPr>
            <a:r>
              <a:rPr lang="es-VE" i="1" dirty="0" smtClean="0"/>
              <a:t>Como debo calcular el valor para Max Server </a:t>
            </a:r>
            <a:r>
              <a:rPr lang="es-VE" i="1" dirty="0" err="1" smtClean="0"/>
              <a:t>Memory</a:t>
            </a:r>
            <a:r>
              <a:rPr lang="es-VE" i="1" dirty="0" smtClean="0"/>
              <a:t>?</a:t>
            </a:r>
          </a:p>
          <a:p>
            <a:pPr algn="l"/>
            <a:endParaRPr lang="es-VE" dirty="0" smtClean="0"/>
          </a:p>
          <a:p>
            <a:pPr marL="457200" indent="-457200" algn="l">
              <a:buFont typeface="Arial" panose="020B0604020202020204" pitchFamily="34" charset="0"/>
              <a:buChar char="•"/>
            </a:pPr>
            <a:endParaRPr lang="es-VE" sz="3200" i="1" dirty="0" smtClean="0"/>
          </a:p>
          <a:p>
            <a:pPr marL="457200" indent="-457200" algn="l">
              <a:buFont typeface="Arial" panose="020B0604020202020204" pitchFamily="34" charset="0"/>
              <a:buChar char="•"/>
            </a:pPr>
            <a:endParaRPr lang="es-VE" sz="3200" dirty="0" smtClean="0"/>
          </a:p>
          <a:p>
            <a:pPr lvl="1" algn="l"/>
            <a:endParaRPr lang="es-VE" sz="2800" dirty="0" smtClean="0"/>
          </a:p>
        </p:txBody>
      </p:sp>
    </p:spTree>
    <p:extLst>
      <p:ext uri="{BB962C8B-B14F-4D97-AF65-F5344CB8AC3E}">
        <p14:creationId xmlns:p14="http://schemas.microsoft.com/office/powerpoint/2010/main" val="2410091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CA465CB1-17C3-42B0-B9B6-377FAA3D09CA}" vid="{4C79F61E-DFB2-49A8-B6E5-0E2084B3E3A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2776</TotalTime>
  <Words>3585</Words>
  <Application>Microsoft Office PowerPoint</Application>
  <PresentationFormat>Widescreen</PresentationFormat>
  <Paragraphs>400</Paragraphs>
  <Slides>27</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Segoe UI</vt:lpstr>
      <vt:lpstr>Wingdings</vt:lpstr>
      <vt:lpstr>Theme1</vt:lpstr>
      <vt:lpstr>Optimización de aplicaciones de bases de datos OLTP </vt:lpstr>
      <vt:lpstr>Grabando Sesión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Indices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SQL PASS Venezuela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Optimización de aplicaciones de bases de datos OLTP</dc:title>
  <dc:creator>Edinson Medina</dc:creator>
  <cp:keywords>SQL;PASS;Webcast</cp:keywords>
  <cp:lastModifiedBy>Edinson Medina</cp:lastModifiedBy>
  <cp:revision>62</cp:revision>
  <dcterms:created xsi:type="dcterms:W3CDTF">2013-06-29T15:37:43Z</dcterms:created>
  <dcterms:modified xsi:type="dcterms:W3CDTF">2013-07-09T16:03:35Z</dcterms:modified>
</cp:coreProperties>
</file>