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9" r:id="rId20"/>
    <p:sldId id="274" r:id="rId21"/>
    <p:sldId id="280" r:id="rId22"/>
    <p:sldId id="275" r:id="rId23"/>
    <p:sldId id="278" r:id="rId24"/>
    <p:sldId id="276"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2479DE7-280B-4DD1-9C95-62D354744A72}" type="datetimeFigureOut">
              <a:rPr lang="en-US" smtClean="0"/>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479DE7-280B-4DD1-9C95-62D354744A72}" type="datetimeFigureOut">
              <a:rPr lang="en-US" smtClean="0"/>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62479DE7-280B-4DD1-9C95-62D354744A72}" type="datetimeFigureOut">
              <a:rPr lang="en-US" smtClean="0"/>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822E7A-F4CA-43F1-962B-6EA918980A5B}"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479DE7-280B-4DD1-9C95-62D354744A72}" type="datetimeFigureOut">
              <a:rPr lang="en-US" smtClean="0"/>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822E7A-F4CA-43F1-962B-6EA918980A5B}" type="slidenum">
              <a:rPr lang="en-US" smtClean="0"/>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479DE7-280B-4DD1-9C95-62D354744A72}" type="datetimeFigureOut">
              <a:rPr lang="en-US" smtClean="0"/>
              <a:t>12/25/2012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2479DE7-280B-4DD1-9C95-62D354744A72}" type="datetimeFigureOut">
              <a:rPr lang="en-US" smtClean="0"/>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822E7A-F4CA-43F1-962B-6EA918980A5B}"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479DE7-280B-4DD1-9C95-62D354744A72}" type="datetimeFigureOut">
              <a:rPr lang="en-US" smtClean="0"/>
              <a:t>12/25/2012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479DE7-280B-4DD1-9C95-62D354744A72}" type="datetimeFigureOut">
              <a:rPr lang="en-US" smtClean="0"/>
              <a:t>12/25/2012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62479DE7-280B-4DD1-9C95-62D354744A72}" type="datetimeFigureOut">
              <a:rPr lang="en-US" smtClean="0"/>
              <a:t>12/25/2012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822E7A-F4CA-43F1-962B-6EA918980A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2479DE7-280B-4DD1-9C95-62D354744A72}" type="datetimeFigureOut">
              <a:rPr lang="en-US" smtClean="0"/>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822E7A-F4CA-43F1-962B-6EA918980A5B}"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479DE7-280B-4DD1-9C95-62D354744A72}" type="datetimeFigureOut">
              <a:rPr lang="en-US" smtClean="0"/>
              <a:t>12/25/2012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822E7A-F4CA-43F1-962B-6EA918980A5B}"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62479DE7-280B-4DD1-9C95-62D354744A72}" type="datetimeFigureOut">
              <a:rPr lang="en-US" smtClean="0"/>
              <a:t>12/25/2012</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81822E7A-F4CA-43F1-962B-6EA918980A5B}"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UAG Authentication </a:t>
            </a:r>
            <a:r>
              <a:rPr lang="en-US" smtClean="0"/>
              <a:t>and Authorization- part1</a:t>
            </a:r>
            <a:endParaRPr lang="en-US" dirty="0"/>
          </a:p>
        </p:txBody>
      </p:sp>
      <p:sp>
        <p:nvSpPr>
          <p:cNvPr id="3" name="Subtitle 2"/>
          <p:cNvSpPr>
            <a:spLocks noGrp="1"/>
          </p:cNvSpPr>
          <p:nvPr>
            <p:ph type="subTitle" idx="1"/>
          </p:nvPr>
        </p:nvSpPr>
        <p:spPr/>
        <p:txBody>
          <a:bodyPr>
            <a:normAutofit/>
          </a:bodyPr>
          <a:lstStyle/>
          <a:p>
            <a:r>
              <a:rPr lang="en-US" dirty="0" smtClean="0"/>
              <a:t>By </a:t>
            </a:r>
            <a:r>
              <a:rPr lang="en-US" smtClean="0"/>
              <a:t>Suraj </a:t>
            </a:r>
            <a:r>
              <a:rPr lang="en-US" smtClean="0"/>
              <a:t>Singh, </a:t>
            </a:r>
            <a:r>
              <a:rPr lang="en-US" dirty="0" smtClean="0"/>
              <a:t>Security Support Escalation Engineer.</a:t>
            </a:r>
          </a:p>
          <a:p>
            <a:r>
              <a:rPr lang="en-US" dirty="0" smtClean="0"/>
              <a:t>Microsoft Security Team</a:t>
            </a:r>
            <a:endParaRPr lang="en-US" dirty="0"/>
          </a:p>
        </p:txBody>
      </p:sp>
    </p:spTree>
    <p:extLst>
      <p:ext uri="{BB962C8B-B14F-4D97-AF65-F5344CB8AC3E}">
        <p14:creationId xmlns:p14="http://schemas.microsoft.com/office/powerpoint/2010/main" val="32004145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endParaRPr lang="en-IN" dirty="0"/>
          </a:p>
          <a:p>
            <a:endParaRPr lang="en-IN" dirty="0" smtClean="0"/>
          </a:p>
          <a:p>
            <a:endParaRPr lang="en-US" dirty="0"/>
          </a:p>
        </p:txBody>
      </p:sp>
      <p:sp>
        <p:nvSpPr>
          <p:cNvPr id="2" name="Title 1"/>
          <p:cNvSpPr>
            <a:spLocks noGrp="1"/>
          </p:cNvSpPr>
          <p:nvPr>
            <p:ph type="title"/>
          </p:nvPr>
        </p:nvSpPr>
        <p:spPr/>
        <p:txBody>
          <a:bodyPr>
            <a:normAutofit fontScale="90000"/>
          </a:bodyPr>
          <a:lstStyle/>
          <a:p>
            <a:r>
              <a:rPr lang="en-US" dirty="0" smtClean="0"/>
              <a:t>Trunk authentication  settings.</a:t>
            </a:r>
            <a:br>
              <a:rPr lang="en-US" dirty="0" smtClean="0"/>
            </a:b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178" y="980728"/>
            <a:ext cx="7649643" cy="5782488"/>
          </a:xfrm>
          <a:prstGeom prst="rect">
            <a:avLst/>
          </a:prstGeom>
        </p:spPr>
      </p:pic>
    </p:spTree>
    <p:extLst>
      <p:ext uri="{BB962C8B-B14F-4D97-AF65-F5344CB8AC3E}">
        <p14:creationId xmlns:p14="http://schemas.microsoft.com/office/powerpoint/2010/main" val="8478212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0000" lnSpcReduction="20000"/>
          </a:bodyPr>
          <a:lstStyle/>
          <a:p>
            <a:r>
              <a:rPr lang="en-IN" dirty="0" smtClean="0"/>
              <a:t> We can configure trunk authentication from </a:t>
            </a:r>
            <a:r>
              <a:rPr lang="en-IN" dirty="0"/>
              <a:t>the </a:t>
            </a:r>
            <a:r>
              <a:rPr lang="en-IN" b="1" dirty="0"/>
              <a:t>Advanced Trunk Configuration </a:t>
            </a:r>
            <a:r>
              <a:rPr lang="en-IN" dirty="0"/>
              <a:t>window, on the </a:t>
            </a:r>
            <a:r>
              <a:rPr lang="en-IN" b="1" dirty="0"/>
              <a:t>Authentication </a:t>
            </a:r>
            <a:r>
              <a:rPr lang="en-IN" dirty="0"/>
              <a:t>tab</a:t>
            </a:r>
            <a:r>
              <a:rPr lang="en-IN" dirty="0" smtClean="0"/>
              <a:t>.</a:t>
            </a:r>
          </a:p>
          <a:p>
            <a:r>
              <a:rPr lang="en-IN" dirty="0" smtClean="0"/>
              <a:t> The option </a:t>
            </a:r>
            <a:r>
              <a:rPr lang="en-IN" b="1" dirty="0"/>
              <a:t>Require users to authenticate at session logon </a:t>
            </a:r>
            <a:r>
              <a:rPr lang="en-IN" dirty="0"/>
              <a:t>checkbox, </a:t>
            </a:r>
            <a:r>
              <a:rPr lang="en-IN" dirty="0" smtClean="0"/>
              <a:t>forces a user to authenticate , in case we want to configure full pass through authenticate we need to uncheck this option .</a:t>
            </a:r>
          </a:p>
          <a:p>
            <a:r>
              <a:rPr lang="en-IN" dirty="0" smtClean="0"/>
              <a:t>We have </a:t>
            </a:r>
            <a:r>
              <a:rPr lang="en-IN" b="1" dirty="0" smtClean="0"/>
              <a:t>Select </a:t>
            </a:r>
            <a:r>
              <a:rPr lang="en-IN" b="1" dirty="0"/>
              <a:t>authentication servers </a:t>
            </a:r>
            <a:r>
              <a:rPr lang="en-IN" dirty="0" smtClean="0"/>
              <a:t>list in the settings .  Here we can assign </a:t>
            </a:r>
            <a:r>
              <a:rPr lang="en-IN" dirty="0"/>
              <a:t>multiple authentication servers to a single trunk</a:t>
            </a:r>
            <a:r>
              <a:rPr lang="en-IN" dirty="0" smtClean="0"/>
              <a:t>, we can also change the order of repositories </a:t>
            </a:r>
            <a:r>
              <a:rPr lang="en-IN" dirty="0"/>
              <a:t>in the list, by using the up and down </a:t>
            </a:r>
            <a:r>
              <a:rPr lang="en-IN" dirty="0" smtClean="0"/>
              <a:t>arrows. </a:t>
            </a:r>
            <a:r>
              <a:rPr lang="en-IN" dirty="0"/>
              <a:t>If </a:t>
            </a:r>
            <a:r>
              <a:rPr lang="en-IN" dirty="0" smtClean="0"/>
              <a:t>we have more then one repository in this list, Then settings </a:t>
            </a:r>
            <a:r>
              <a:rPr lang="en-IN" b="1" dirty="0"/>
              <a:t>Multiple authentication server settings </a:t>
            </a:r>
            <a:r>
              <a:rPr lang="en-IN" dirty="0" smtClean="0"/>
              <a:t>decide what options a user get while authenticating. We can configure these settings here so that a user can get either a list of authentication servers to choose from  to authenticate or he would get an option where he has to authenticate each server in the list.</a:t>
            </a:r>
            <a:endParaRPr lang="en-IN" dirty="0"/>
          </a:p>
        </p:txBody>
      </p:sp>
      <p:sp>
        <p:nvSpPr>
          <p:cNvPr id="2" name="Title 1"/>
          <p:cNvSpPr>
            <a:spLocks noGrp="1"/>
          </p:cNvSpPr>
          <p:nvPr>
            <p:ph type="title"/>
          </p:nvPr>
        </p:nvSpPr>
        <p:spPr/>
        <p:txBody>
          <a:bodyPr>
            <a:normAutofit fontScale="90000"/>
          </a:bodyPr>
          <a:lstStyle/>
          <a:p>
            <a:r>
              <a:rPr lang="en-US" dirty="0" smtClean="0"/>
              <a:t>Main configuration points that we will discuss </a:t>
            </a:r>
            <a:endParaRPr lang="en-US" dirty="0"/>
          </a:p>
        </p:txBody>
      </p:sp>
    </p:spTree>
    <p:extLst>
      <p:ext uri="{BB962C8B-B14F-4D97-AF65-F5344CB8AC3E}">
        <p14:creationId xmlns:p14="http://schemas.microsoft.com/office/powerpoint/2010/main" val="726219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83768" y="2420888"/>
            <a:ext cx="3241653" cy="4176464"/>
          </a:xfrm>
        </p:spPr>
      </p:pic>
      <p:sp>
        <p:nvSpPr>
          <p:cNvPr id="2" name="Title 1"/>
          <p:cNvSpPr>
            <a:spLocks noGrp="1"/>
          </p:cNvSpPr>
          <p:nvPr>
            <p:ph type="title"/>
          </p:nvPr>
        </p:nvSpPr>
        <p:spPr/>
        <p:txBody>
          <a:bodyPr>
            <a:normAutofit/>
          </a:bodyPr>
          <a:lstStyle/>
          <a:p>
            <a:r>
              <a:rPr lang="en-US" b="1" dirty="0"/>
              <a:t>Application level </a:t>
            </a:r>
            <a:r>
              <a:rPr lang="en-US" b="1" dirty="0" smtClean="0"/>
              <a:t>authentication</a:t>
            </a:r>
            <a:endParaRPr lang="en-US" dirty="0"/>
          </a:p>
        </p:txBody>
      </p:sp>
    </p:spTree>
    <p:extLst>
      <p:ext uri="{BB962C8B-B14F-4D97-AF65-F5344CB8AC3E}">
        <p14:creationId xmlns:p14="http://schemas.microsoft.com/office/powerpoint/2010/main" val="39954537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55000" lnSpcReduction="20000"/>
          </a:bodyPr>
          <a:lstStyle/>
          <a:p>
            <a:r>
              <a:rPr lang="en-IN" dirty="0" smtClean="0"/>
              <a:t>This feature provides single sign on to the users, here UAG performs authentication </a:t>
            </a:r>
            <a:r>
              <a:rPr lang="en-IN" dirty="0"/>
              <a:t>on behalf of the user, against the backend </a:t>
            </a:r>
            <a:r>
              <a:rPr lang="en-IN" dirty="0" smtClean="0"/>
              <a:t> published application server.</a:t>
            </a:r>
          </a:p>
          <a:p>
            <a:r>
              <a:rPr lang="en-IN" dirty="0" smtClean="0"/>
              <a:t>Here We need to configure UAG to either use KCD or  User credentials., Which further depends on the fact if the published application server is configured to process the Kerberos  tickets or its configured to process the  user credentials</a:t>
            </a:r>
          </a:p>
          <a:p>
            <a:r>
              <a:rPr lang="en-IN" dirty="0" smtClean="0"/>
              <a:t>In case we select </a:t>
            </a:r>
            <a:r>
              <a:rPr lang="en-IN" b="1" dirty="0" smtClean="0"/>
              <a:t>Use </a:t>
            </a:r>
            <a:r>
              <a:rPr lang="en-IN" b="1" dirty="0"/>
              <a:t>credentials for SSO </a:t>
            </a:r>
            <a:r>
              <a:rPr lang="en-IN" dirty="0" smtClean="0"/>
              <a:t>option then we have to </a:t>
            </a:r>
            <a:r>
              <a:rPr lang="en-IN" b="1" dirty="0" smtClean="0"/>
              <a:t>Select </a:t>
            </a:r>
            <a:r>
              <a:rPr lang="en-IN" b="1" dirty="0"/>
              <a:t>authentication </a:t>
            </a:r>
            <a:r>
              <a:rPr lang="en-IN" b="1" dirty="0" smtClean="0"/>
              <a:t>servers from </a:t>
            </a:r>
            <a:r>
              <a:rPr lang="en-IN" dirty="0" smtClean="0"/>
              <a:t>the list of authentication server. </a:t>
            </a:r>
          </a:p>
          <a:p>
            <a:r>
              <a:rPr lang="en-IN" dirty="0" smtClean="0"/>
              <a:t>If we choose  same repository as used  at the time of trunk authentication then that repository will have the user credentials cached  while login and they will   be used during this SSO process.</a:t>
            </a:r>
          </a:p>
          <a:p>
            <a:r>
              <a:rPr lang="en-IN" dirty="0" smtClean="0"/>
              <a:t>Another part we should look at is the way these credentials are submitted to the published  application server. Simple rule is the method selected here should match the method used on the published application server.</a:t>
            </a:r>
            <a:endParaRPr lang="en-IN" dirty="0"/>
          </a:p>
          <a:p>
            <a:r>
              <a:rPr lang="en-IN" dirty="0" smtClean="0"/>
              <a:t>If our published server uses basic or NTLM authentication then we can choose  the option  </a:t>
            </a:r>
            <a:r>
              <a:rPr lang="en-IN" b="1" dirty="0"/>
              <a:t>401 request </a:t>
            </a:r>
            <a:r>
              <a:rPr lang="en-IN" dirty="0" smtClean="0"/>
              <a:t>method.</a:t>
            </a:r>
          </a:p>
          <a:p>
            <a:r>
              <a:rPr lang="en-IN" dirty="0" smtClean="0"/>
              <a:t>UAG server ,while performing SSO, it </a:t>
            </a:r>
            <a:r>
              <a:rPr lang="en-IN" dirty="0"/>
              <a:t>expects </a:t>
            </a:r>
            <a:r>
              <a:rPr lang="en-IN" dirty="0" smtClean="0"/>
              <a:t> </a:t>
            </a:r>
            <a:r>
              <a:rPr lang="en-IN" dirty="0"/>
              <a:t>401 response from the </a:t>
            </a:r>
            <a:r>
              <a:rPr lang="en-IN" dirty="0" smtClean="0"/>
              <a:t> published application server ,in the same response header it also  expects to see if it’s a Basic or NTLM, Which ever method is used by the published server it uses that method to send the credentials. In case both methods are supported by the published server then it uses NTLM as its more secure.</a:t>
            </a:r>
            <a:endParaRPr lang="en-US" dirty="0"/>
          </a:p>
        </p:txBody>
      </p:sp>
      <p:sp>
        <p:nvSpPr>
          <p:cNvPr id="2" name="Title 1"/>
          <p:cNvSpPr>
            <a:spLocks noGrp="1"/>
          </p:cNvSpPr>
          <p:nvPr>
            <p:ph type="title"/>
          </p:nvPr>
        </p:nvSpPr>
        <p:spPr/>
        <p:txBody>
          <a:bodyPr/>
          <a:lstStyle/>
          <a:p>
            <a:r>
              <a:rPr lang="en-US" dirty="0" smtClean="0"/>
              <a:t>Configuration </a:t>
            </a:r>
            <a:endParaRPr lang="en-US" dirty="0"/>
          </a:p>
        </p:txBody>
      </p:sp>
    </p:spTree>
    <p:extLst>
      <p:ext uri="{BB962C8B-B14F-4D97-AF65-F5344CB8AC3E}">
        <p14:creationId xmlns:p14="http://schemas.microsoft.com/office/powerpoint/2010/main" val="3783207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IN" dirty="0" smtClean="0"/>
              <a:t>I will discuss these two special methods in my next presentation or blog post.</a:t>
            </a:r>
            <a:endParaRPr lang="en-US" dirty="0"/>
          </a:p>
        </p:txBody>
      </p:sp>
      <p:sp>
        <p:nvSpPr>
          <p:cNvPr id="2" name="Title 1"/>
          <p:cNvSpPr>
            <a:spLocks noGrp="1"/>
          </p:cNvSpPr>
          <p:nvPr>
            <p:ph type="title"/>
          </p:nvPr>
        </p:nvSpPr>
        <p:spPr/>
        <p:txBody>
          <a:bodyPr/>
          <a:lstStyle/>
          <a:p>
            <a:r>
              <a:rPr lang="en-US" dirty="0" smtClean="0"/>
              <a:t>HTML Form and KCD</a:t>
            </a:r>
            <a:endParaRPr lang="en-US" dirty="0"/>
          </a:p>
        </p:txBody>
      </p:sp>
    </p:spTree>
    <p:extLst>
      <p:ext uri="{BB962C8B-B14F-4D97-AF65-F5344CB8AC3E}">
        <p14:creationId xmlns:p14="http://schemas.microsoft.com/office/powerpoint/2010/main" val="24682660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63511" y="2674938"/>
            <a:ext cx="3224915" cy="3451225"/>
          </a:xfrm>
        </p:spPr>
      </p:pic>
      <p:sp>
        <p:nvSpPr>
          <p:cNvPr id="2" name="Title 1"/>
          <p:cNvSpPr>
            <a:spLocks noGrp="1"/>
          </p:cNvSpPr>
          <p:nvPr>
            <p:ph type="title"/>
          </p:nvPr>
        </p:nvSpPr>
        <p:spPr/>
        <p:txBody>
          <a:bodyPr>
            <a:normAutofit fontScale="90000"/>
          </a:bodyPr>
          <a:lstStyle/>
          <a:p>
            <a:r>
              <a:rPr lang="en-US" b="1" dirty="0" smtClean="0"/>
              <a:t>Authorization- Application </a:t>
            </a:r>
            <a:r>
              <a:rPr lang="en-US" b="1" dirty="0"/>
              <a:t>authorization settings</a:t>
            </a:r>
            <a:endParaRPr lang="en-US" dirty="0"/>
          </a:p>
        </p:txBody>
      </p:sp>
    </p:spTree>
    <p:extLst>
      <p:ext uri="{BB962C8B-B14F-4D97-AF65-F5344CB8AC3E}">
        <p14:creationId xmlns:p14="http://schemas.microsoft.com/office/powerpoint/2010/main" val="7305216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IN" dirty="0" smtClean="0"/>
              <a:t>For any application published through a UAG trunk, we can decide which users can gain access to the application. We can do that using the </a:t>
            </a:r>
            <a:r>
              <a:rPr lang="en-IN" b="1" dirty="0" smtClean="0"/>
              <a:t>Authorization </a:t>
            </a:r>
            <a:r>
              <a:rPr lang="en-IN" dirty="0" smtClean="0"/>
              <a:t>tab of the </a:t>
            </a:r>
            <a:r>
              <a:rPr lang="en-IN" b="1" dirty="0" smtClean="0"/>
              <a:t>Application Properties </a:t>
            </a:r>
            <a:r>
              <a:rPr lang="en-IN" dirty="0" smtClean="0"/>
              <a:t>window, by default we have </a:t>
            </a:r>
            <a:r>
              <a:rPr lang="en-IN" b="1" dirty="0" smtClean="0"/>
              <a:t>Authorize all users</a:t>
            </a:r>
            <a:r>
              <a:rPr lang="en-IN" dirty="0" smtClean="0"/>
              <a:t>.</a:t>
            </a:r>
          </a:p>
          <a:p>
            <a:r>
              <a:rPr lang="en-IN" dirty="0" smtClean="0"/>
              <a:t> We can restrict access by selectively authorizing the users and groups by first un-checking </a:t>
            </a:r>
            <a:r>
              <a:rPr lang="en-IN" dirty="0"/>
              <a:t>the </a:t>
            </a:r>
            <a:r>
              <a:rPr lang="en-IN" b="1" dirty="0"/>
              <a:t>Authorize all users </a:t>
            </a:r>
            <a:r>
              <a:rPr lang="en-IN" dirty="0"/>
              <a:t>setting. </a:t>
            </a:r>
            <a:r>
              <a:rPr lang="en-IN" dirty="0" smtClean="0"/>
              <a:t> By doing that we get the </a:t>
            </a:r>
            <a:r>
              <a:rPr lang="en-IN" b="1" dirty="0" smtClean="0"/>
              <a:t>Users </a:t>
            </a:r>
            <a:r>
              <a:rPr lang="en-IN" b="1" dirty="0"/>
              <a:t>and groups </a:t>
            </a:r>
            <a:r>
              <a:rPr lang="en-IN" dirty="0"/>
              <a:t>list and the buttons under it and the </a:t>
            </a:r>
            <a:r>
              <a:rPr lang="en-IN" b="1" dirty="0"/>
              <a:t>Add </a:t>
            </a:r>
            <a:r>
              <a:rPr lang="en-IN" dirty="0"/>
              <a:t>button. </a:t>
            </a:r>
            <a:r>
              <a:rPr lang="en-IN" dirty="0" smtClean="0"/>
              <a:t> Using this Add button we can select users and groups we want to authorize specific access.</a:t>
            </a:r>
          </a:p>
          <a:p>
            <a:r>
              <a:rPr lang="en-IN" b="1" dirty="0" smtClean="0"/>
              <a:t>Add </a:t>
            </a:r>
            <a:r>
              <a:rPr lang="en-IN" dirty="0" smtClean="0"/>
              <a:t>button, gives us </a:t>
            </a:r>
            <a:r>
              <a:rPr lang="en-IN" dirty="0"/>
              <a:t>the </a:t>
            </a:r>
            <a:r>
              <a:rPr lang="en-IN" b="1" dirty="0"/>
              <a:t>Select users and Groups </a:t>
            </a:r>
            <a:r>
              <a:rPr lang="en-IN" dirty="0"/>
              <a:t>window </a:t>
            </a:r>
            <a:r>
              <a:rPr lang="en-IN" dirty="0" smtClean="0"/>
              <a:t>on clicking it.  In this new window, we have </a:t>
            </a:r>
            <a:r>
              <a:rPr lang="en-IN" dirty="0"/>
              <a:t>the </a:t>
            </a:r>
            <a:r>
              <a:rPr lang="en-IN" b="1" dirty="0"/>
              <a:t>Look in </a:t>
            </a:r>
            <a:r>
              <a:rPr lang="en-IN" dirty="0"/>
              <a:t>drop-down list, which </a:t>
            </a:r>
            <a:r>
              <a:rPr lang="en-IN" dirty="0" smtClean="0"/>
              <a:t>has </a:t>
            </a:r>
            <a:r>
              <a:rPr lang="en-IN" dirty="0"/>
              <a:t>all the repositories that </a:t>
            </a:r>
            <a:r>
              <a:rPr lang="en-IN" dirty="0" smtClean="0"/>
              <a:t>we have configured on </a:t>
            </a:r>
            <a:r>
              <a:rPr lang="en-IN" dirty="0"/>
              <a:t>the UAG server, as well as </a:t>
            </a:r>
            <a:r>
              <a:rPr lang="en-IN" b="1" dirty="0" smtClean="0"/>
              <a:t>Local Groups.</a:t>
            </a:r>
            <a:endParaRPr lang="en-IN" dirty="0"/>
          </a:p>
          <a:p>
            <a:r>
              <a:rPr lang="en-IN" dirty="0" smtClean="0"/>
              <a:t> We can select the </a:t>
            </a:r>
            <a:r>
              <a:rPr lang="en-IN" dirty="0"/>
              <a:t>repository </a:t>
            </a:r>
            <a:r>
              <a:rPr lang="en-IN" dirty="0" smtClean="0"/>
              <a:t> from this list as per our requirement and choose our user group in it for which we want to provide specific access.  For AD repository  the </a:t>
            </a:r>
            <a:r>
              <a:rPr lang="en-IN" b="1" dirty="0"/>
              <a:t>Users and Groups in Repositories </a:t>
            </a:r>
            <a:r>
              <a:rPr lang="en-IN" dirty="0" smtClean="0"/>
              <a:t> </a:t>
            </a:r>
            <a:r>
              <a:rPr lang="en-IN" dirty="0"/>
              <a:t>window will be populated with </a:t>
            </a:r>
            <a:r>
              <a:rPr lang="en-IN" dirty="0" smtClean="0"/>
              <a:t>user groups. We can choose different groups or users for which we want to provide specific access.</a:t>
            </a:r>
            <a:endParaRPr lang="en-IN" dirty="0"/>
          </a:p>
          <a:p>
            <a:r>
              <a:rPr lang="en-IN" dirty="0" smtClean="0"/>
              <a:t>We highlight the user or group in this list and then add it in the authorize list and provide specific access i.e. allow, deny or view.</a:t>
            </a:r>
          </a:p>
          <a:p>
            <a:endParaRPr lang="en-US" dirty="0" smtClean="0"/>
          </a:p>
          <a:p>
            <a:endParaRPr lang="en-US" dirty="0"/>
          </a:p>
        </p:txBody>
      </p:sp>
      <p:sp>
        <p:nvSpPr>
          <p:cNvPr id="2" name="Title 1"/>
          <p:cNvSpPr>
            <a:spLocks noGrp="1"/>
          </p:cNvSpPr>
          <p:nvPr>
            <p:ph type="title"/>
          </p:nvPr>
        </p:nvSpPr>
        <p:spPr/>
        <p:txBody>
          <a:bodyPr>
            <a:normAutofit/>
          </a:bodyPr>
          <a:lstStyle/>
          <a:p>
            <a:r>
              <a:rPr lang="en-US" dirty="0" smtClean="0"/>
              <a:t>Explanation and usage</a:t>
            </a:r>
            <a:endParaRPr lang="en-US" dirty="0"/>
          </a:p>
        </p:txBody>
      </p:sp>
    </p:spTree>
    <p:extLst>
      <p:ext uri="{BB962C8B-B14F-4D97-AF65-F5344CB8AC3E}">
        <p14:creationId xmlns:p14="http://schemas.microsoft.com/office/powerpoint/2010/main" val="232160795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n-US" dirty="0" smtClean="0"/>
              <a:t>We know that we can authorize users and user groups to access certain type of access on applications. </a:t>
            </a:r>
          </a:p>
          <a:p>
            <a:r>
              <a:rPr lang="en-US" dirty="0" smtClean="0"/>
              <a:t>While doing that we need to be careful about what we are choosing for our search settings “ search root and scope “ i.e.  </a:t>
            </a:r>
            <a:r>
              <a:rPr lang="en-US" dirty="0" err="1" smtClean="0"/>
              <a:t>BaseDN</a:t>
            </a:r>
            <a:r>
              <a:rPr lang="en-US" dirty="0" smtClean="0"/>
              <a:t> .</a:t>
            </a:r>
          </a:p>
          <a:p>
            <a:r>
              <a:rPr lang="en-US" dirty="0" smtClean="0"/>
              <a:t>As UAG’s User manager service makes search queries from that root and depending upon customer infrastructure , this search can create huge amount of data transfers between UAG and domain controller.</a:t>
            </a:r>
            <a:endParaRPr lang="en-US" dirty="0"/>
          </a:p>
        </p:txBody>
      </p:sp>
      <p:sp>
        <p:nvSpPr>
          <p:cNvPr id="2" name="Title 1"/>
          <p:cNvSpPr>
            <a:spLocks noGrp="1"/>
          </p:cNvSpPr>
          <p:nvPr>
            <p:ph type="title"/>
          </p:nvPr>
        </p:nvSpPr>
        <p:spPr/>
        <p:txBody>
          <a:bodyPr>
            <a:normAutofit fontScale="90000"/>
          </a:bodyPr>
          <a:lstStyle/>
          <a:p>
            <a:r>
              <a:rPr lang="en-US" b="1" dirty="0"/>
              <a:t>Impacts of </a:t>
            </a:r>
            <a:r>
              <a:rPr lang="en-US" b="1" dirty="0" smtClean="0"/>
              <a:t>authorization(Repository configuration considerations)- A scenario</a:t>
            </a:r>
            <a:endParaRPr lang="en-US" b="1" dirty="0"/>
          </a:p>
        </p:txBody>
      </p:sp>
    </p:spTree>
    <p:extLst>
      <p:ext uri="{BB962C8B-B14F-4D97-AF65-F5344CB8AC3E}">
        <p14:creationId xmlns:p14="http://schemas.microsoft.com/office/powerpoint/2010/main" val="446877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dirty="0" smtClean="0"/>
              <a:t>Issue</a:t>
            </a:r>
            <a:r>
              <a:rPr lang="en-US" dirty="0" smtClean="0"/>
              <a:t>: </a:t>
            </a:r>
            <a:r>
              <a:rPr lang="en-IN" dirty="0"/>
              <a:t>if we point </a:t>
            </a:r>
            <a:r>
              <a:rPr lang="en-IN" dirty="0" smtClean="0"/>
              <a:t>Base DN </a:t>
            </a:r>
            <a:r>
              <a:rPr lang="en-IN" dirty="0"/>
              <a:t>of UAG authentication repository to  domain level then  portal access goes very slow, you cant get logged in, its kind of </a:t>
            </a:r>
            <a:r>
              <a:rPr lang="en-IN" dirty="0" smtClean="0"/>
              <a:t>unresponsive.</a:t>
            </a:r>
          </a:p>
          <a:p>
            <a:endParaRPr lang="en-IN" dirty="0"/>
          </a:p>
          <a:p>
            <a:r>
              <a:rPr lang="en-IN" dirty="0" smtClean="0"/>
              <a:t>UAG Admin has configured user group based access on the applications published on the UAG server. </a:t>
            </a:r>
          </a:p>
          <a:p>
            <a:endParaRPr lang="en-US" dirty="0"/>
          </a:p>
        </p:txBody>
      </p:sp>
      <p:sp>
        <p:nvSpPr>
          <p:cNvPr id="2" name="Title 1"/>
          <p:cNvSpPr>
            <a:spLocks noGrp="1"/>
          </p:cNvSpPr>
          <p:nvPr>
            <p:ph type="title"/>
          </p:nvPr>
        </p:nvSpPr>
        <p:spPr/>
        <p:txBody>
          <a:bodyPr/>
          <a:lstStyle/>
          <a:p>
            <a:r>
              <a:rPr lang="en-US" b="1" dirty="0" smtClean="0"/>
              <a:t>Scenario</a:t>
            </a:r>
            <a:endParaRPr lang="en-US" b="1" dirty="0"/>
          </a:p>
        </p:txBody>
      </p:sp>
    </p:spTree>
    <p:extLst>
      <p:ext uri="{BB962C8B-B14F-4D97-AF65-F5344CB8AC3E}">
        <p14:creationId xmlns:p14="http://schemas.microsoft.com/office/powerpoint/2010/main" val="33871670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dirty="0" smtClean="0"/>
              <a:t>Troubleshooting</a:t>
            </a:r>
          </a:p>
          <a:p>
            <a:pPr lvl="1"/>
            <a:r>
              <a:rPr lang="en-US" dirty="0" smtClean="0"/>
              <a:t>Lot of work has already happened, when this case same to me.</a:t>
            </a:r>
          </a:p>
          <a:p>
            <a:pPr lvl="1"/>
            <a:r>
              <a:rPr lang="en-US" dirty="0" smtClean="0"/>
              <a:t>I suggested the UAG admin, to collect network captures for 3-5 minutes, on the internal NIC of the UAG, after pointing </a:t>
            </a:r>
            <a:r>
              <a:rPr lang="en-US" dirty="0" err="1" smtClean="0"/>
              <a:t>BaseDn</a:t>
            </a:r>
            <a:r>
              <a:rPr lang="en-US" dirty="0" smtClean="0"/>
              <a:t> to root of the domain and when he starts facing the issue.</a:t>
            </a:r>
          </a:p>
          <a:p>
            <a:pPr marL="457200" lvl="1" indent="0">
              <a:buNone/>
            </a:pP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7239645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Understanding the Authentication Process.</a:t>
            </a:r>
          </a:p>
          <a:p>
            <a:r>
              <a:rPr lang="en-US" dirty="0" smtClean="0"/>
              <a:t>Components of Authentication.</a:t>
            </a:r>
          </a:p>
          <a:p>
            <a:r>
              <a:rPr lang="en-US" dirty="0" smtClean="0"/>
              <a:t>Authorization configuration in UAG and usage.</a:t>
            </a:r>
          </a:p>
          <a:p>
            <a:r>
              <a:rPr lang="en-US" dirty="0" smtClean="0"/>
              <a:t>Impacts of authorization, performance angle.</a:t>
            </a:r>
          </a:p>
          <a:p>
            <a:r>
              <a:rPr lang="en-US" dirty="0" smtClean="0"/>
              <a:t>I have chosen to discuss few parts of different components explained here, to be discussed in subsequent parts, to reduce the length of this presentation.</a:t>
            </a:r>
          </a:p>
          <a:p>
            <a:pPr marL="0" indent="0">
              <a:buNone/>
            </a:pPr>
            <a:endParaRPr lang="en-US" dirty="0"/>
          </a:p>
        </p:txBody>
      </p:sp>
      <p:sp>
        <p:nvSpPr>
          <p:cNvPr id="2" name="Title 1"/>
          <p:cNvSpPr>
            <a:spLocks noGrp="1"/>
          </p:cNvSpPr>
          <p:nvPr>
            <p:ph type="title"/>
          </p:nvPr>
        </p:nvSpPr>
        <p:spPr/>
        <p:txBody>
          <a:bodyPr>
            <a:normAutofit/>
          </a:bodyPr>
          <a:lstStyle/>
          <a:p>
            <a:r>
              <a:rPr lang="en-US" dirty="0" smtClean="0"/>
              <a:t>Agenda and scope of this part.</a:t>
            </a:r>
            <a:endParaRPr lang="en-US" dirty="0"/>
          </a:p>
        </p:txBody>
      </p:sp>
    </p:spTree>
    <p:extLst>
      <p:ext uri="{BB962C8B-B14F-4D97-AF65-F5344CB8AC3E}">
        <p14:creationId xmlns:p14="http://schemas.microsoft.com/office/powerpoint/2010/main" val="28340565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412776"/>
            <a:ext cx="8640959" cy="5112568"/>
          </a:xfrm>
        </p:spPr>
      </p:pic>
      <p:sp>
        <p:nvSpPr>
          <p:cNvPr id="2" name="Title 1"/>
          <p:cNvSpPr>
            <a:spLocks noGrp="1"/>
          </p:cNvSpPr>
          <p:nvPr>
            <p:ph type="title"/>
          </p:nvPr>
        </p:nvSpPr>
        <p:spPr/>
        <p:txBody>
          <a:bodyPr/>
          <a:lstStyle/>
          <a:p>
            <a:r>
              <a:rPr lang="en-US" dirty="0" smtClean="0"/>
              <a:t>Data analysis</a:t>
            </a:r>
            <a:endParaRPr lang="en-US" dirty="0"/>
          </a:p>
        </p:txBody>
      </p:sp>
    </p:spTree>
    <p:extLst>
      <p:ext uri="{BB962C8B-B14F-4D97-AF65-F5344CB8AC3E}">
        <p14:creationId xmlns:p14="http://schemas.microsoft.com/office/powerpoint/2010/main" val="9608104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In the network captures, in the traffic between UAG and domain controllers , I saw window size advertised by the UAG server was gradually dropping, to zero for almost all the Global catalog traffic sessions.</a:t>
            </a:r>
          </a:p>
          <a:p>
            <a:r>
              <a:rPr lang="en-US" dirty="0" smtClean="0"/>
              <a:t>Another observation was , we had huge amount of this LDAP/Global catalog traffic. It appeared that lot of data transfer was happening from domain controller to UAG and that can happen, if UAG forcing domain controller to do so with its certain way of querying.</a:t>
            </a:r>
          </a:p>
          <a:p>
            <a:r>
              <a:rPr lang="en-US" dirty="0" smtClean="0"/>
              <a:t>So next thing that I wanted to see was the Repository configuration, specifically the </a:t>
            </a:r>
            <a:r>
              <a:rPr lang="en-US" dirty="0" err="1" smtClean="0"/>
              <a:t>BaseDN</a:t>
            </a:r>
            <a:r>
              <a:rPr lang="en-US" dirty="0" smtClean="0"/>
              <a:t> and include subfolders option as they can force UAG to do such queries.</a:t>
            </a:r>
          </a:p>
          <a:p>
            <a:r>
              <a:rPr lang="en-US" dirty="0" smtClean="0"/>
              <a:t>I found that the include subfolder was set to 5.</a:t>
            </a:r>
            <a:endParaRPr lang="en-US" dirty="0"/>
          </a:p>
        </p:txBody>
      </p:sp>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32632881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r>
              <a:rPr lang="en-US" dirty="0" smtClean="0"/>
              <a:t>After seeing this, I made the include subfolder to 2 and asked customer to observe. But </a:t>
            </a:r>
            <a:r>
              <a:rPr lang="en-US" dirty="0"/>
              <a:t> </a:t>
            </a:r>
            <a:r>
              <a:rPr lang="en-US" dirty="0" smtClean="0"/>
              <a:t>I still saw same behavior in the network captures. So reduced the included subfolder to 0 and then unchecked that option (for testing)and then observed. That reduced the impact and problem did not come for a week .once again I looked at the traces when problem again came back. We still had similar pattern.</a:t>
            </a:r>
          </a:p>
          <a:p>
            <a:r>
              <a:rPr lang="en-US" dirty="0" smtClean="0"/>
              <a:t>Then we had detailed analysis of the way customer has set up his active directory.</a:t>
            </a:r>
          </a:p>
          <a:p>
            <a:r>
              <a:rPr lang="en-US" dirty="0" smtClean="0"/>
              <a:t>We redesigned active directory infrastructure little bit after detailed discussions with customer where we created a specific OU for UAG users and then added the OU that had most of user groups in it, we also found out that these user groups were not nested user groups, users in these groups were members of other groups, but the group themselves were not nested in one another. So we also removed the check box of nested level so that searches for groups within groups is not done as that also create huge amount of queries.</a:t>
            </a:r>
          </a:p>
          <a:p>
            <a:r>
              <a:rPr lang="en-US" dirty="0" smtClean="0"/>
              <a:t>Learning from this case was that if we reduce the search scope, we reduce amount of queries made to domain controller and also the resultant amount of data that was causing UAG to choke as we saw in the network traces.</a:t>
            </a:r>
          </a:p>
          <a:p>
            <a:endParaRPr lang="en-US" dirty="0"/>
          </a:p>
        </p:txBody>
      </p:sp>
      <p:sp>
        <p:nvSpPr>
          <p:cNvPr id="2" name="Title 1"/>
          <p:cNvSpPr>
            <a:spLocks noGrp="1"/>
          </p:cNvSpPr>
          <p:nvPr>
            <p:ph type="title"/>
          </p:nvPr>
        </p:nvSpPr>
        <p:spPr/>
        <p:txBody>
          <a:bodyPr>
            <a:normAutofit/>
          </a:bodyPr>
          <a:lstStyle/>
          <a:p>
            <a:r>
              <a:rPr lang="en-US" b="1" dirty="0" smtClean="0"/>
              <a:t>Action plan/workaround/solution</a:t>
            </a:r>
            <a:endParaRPr lang="en-US" b="1" dirty="0"/>
          </a:p>
        </p:txBody>
      </p:sp>
    </p:spTree>
    <p:extLst>
      <p:ext uri="{BB962C8B-B14F-4D97-AF65-F5344CB8AC3E}">
        <p14:creationId xmlns:p14="http://schemas.microsoft.com/office/powerpoint/2010/main" val="4904408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r>
              <a:rPr lang="en-US" dirty="0" smtClean="0"/>
              <a:t>We can have more then one repositories in UAG</a:t>
            </a:r>
          </a:p>
          <a:p>
            <a:r>
              <a:rPr lang="en-US" dirty="0" smtClean="0"/>
              <a:t>We can use more then one repository on a trunk.</a:t>
            </a:r>
          </a:p>
          <a:p>
            <a:r>
              <a:rPr lang="en-US" dirty="0" smtClean="0"/>
              <a:t>We can use different repositories and the user groups in them to authorize users on applications on a trunk.</a:t>
            </a:r>
          </a:p>
          <a:p>
            <a:r>
              <a:rPr lang="en-US" dirty="0" smtClean="0"/>
              <a:t>Using these ideas , if we run into a performance issue where customer has a huge AD infrastructure and they have performance issues (due to huge queries and query responses by domain controller)if they use root of the domain for search in </a:t>
            </a:r>
            <a:r>
              <a:rPr lang="en-US" dirty="0" err="1" smtClean="0"/>
              <a:t>BaseDN</a:t>
            </a:r>
            <a:r>
              <a:rPr lang="en-US" dirty="0" smtClean="0"/>
              <a:t>, we can suggest a way that would reduce the scope of search of queries by pointing to a OU that’s related to the UAG access.</a:t>
            </a:r>
            <a:endParaRPr lang="en-US" dirty="0"/>
          </a:p>
        </p:txBody>
      </p:sp>
      <p:sp>
        <p:nvSpPr>
          <p:cNvPr id="2" name="Title 1"/>
          <p:cNvSpPr>
            <a:spLocks noGrp="1"/>
          </p:cNvSpPr>
          <p:nvPr>
            <p:ph type="title"/>
          </p:nvPr>
        </p:nvSpPr>
        <p:spPr/>
        <p:txBody>
          <a:bodyPr/>
          <a:lstStyle/>
          <a:p>
            <a:r>
              <a:rPr lang="en-US" dirty="0" smtClean="0"/>
              <a:t>Few ideas</a:t>
            </a:r>
            <a:endParaRPr lang="en-US" dirty="0"/>
          </a:p>
        </p:txBody>
      </p:sp>
    </p:spTree>
    <p:extLst>
      <p:ext uri="{BB962C8B-B14F-4D97-AF65-F5344CB8AC3E}">
        <p14:creationId xmlns:p14="http://schemas.microsoft.com/office/powerpoint/2010/main" val="106681136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Part2 will cover the parts I did not cover in part1.</a:t>
            </a:r>
          </a:p>
          <a:p>
            <a:r>
              <a:rPr lang="en-US" dirty="0" smtClean="0"/>
              <a:t>Few revisions of this presentation for improvisation.</a:t>
            </a:r>
            <a:endParaRPr lang="en-US" dirty="0"/>
          </a:p>
        </p:txBody>
      </p:sp>
      <p:sp>
        <p:nvSpPr>
          <p:cNvPr id="2" name="Title 1"/>
          <p:cNvSpPr>
            <a:spLocks noGrp="1"/>
          </p:cNvSpPr>
          <p:nvPr>
            <p:ph type="title"/>
          </p:nvPr>
        </p:nvSpPr>
        <p:spPr/>
        <p:txBody>
          <a:bodyPr/>
          <a:lstStyle/>
          <a:p>
            <a:r>
              <a:rPr lang="en-US" dirty="0" smtClean="0"/>
              <a:t>What next.</a:t>
            </a:r>
            <a:endParaRPr lang="en-US" dirty="0"/>
          </a:p>
        </p:txBody>
      </p:sp>
    </p:spTree>
    <p:extLst>
      <p:ext uri="{BB962C8B-B14F-4D97-AF65-F5344CB8AC3E}">
        <p14:creationId xmlns:p14="http://schemas.microsoft.com/office/powerpoint/2010/main" val="13950052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1412776"/>
            <a:ext cx="8712968" cy="5256583"/>
          </a:xfrm>
        </p:spPr>
      </p:pic>
      <p:sp>
        <p:nvSpPr>
          <p:cNvPr id="2" name="Title 1"/>
          <p:cNvSpPr>
            <a:spLocks noGrp="1"/>
          </p:cNvSpPr>
          <p:nvPr>
            <p:ph type="title"/>
          </p:nvPr>
        </p:nvSpPr>
        <p:spPr/>
        <p:txBody>
          <a:bodyPr>
            <a:normAutofit/>
          </a:bodyPr>
          <a:lstStyle/>
          <a:p>
            <a:r>
              <a:rPr lang="en-US" dirty="0" smtClean="0"/>
              <a:t>Authentication Process</a:t>
            </a:r>
            <a:endParaRPr lang="en-US" dirty="0"/>
          </a:p>
        </p:txBody>
      </p:sp>
    </p:spTree>
    <p:extLst>
      <p:ext uri="{BB962C8B-B14F-4D97-AF65-F5344CB8AC3E}">
        <p14:creationId xmlns:p14="http://schemas.microsoft.com/office/powerpoint/2010/main" val="5702806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marL="0" indent="0">
              <a:buNone/>
            </a:pPr>
            <a:r>
              <a:rPr lang="en-US" dirty="0" smtClean="0"/>
              <a:t>We will try to explore this process, from the http watch slide I added before this slide, to understand the flow, please refer to the red circled areas in the slide.</a:t>
            </a:r>
          </a:p>
          <a:p>
            <a:pPr marL="914400" lvl="1" indent="-514350">
              <a:buFont typeface="+mj-lt"/>
              <a:buAutoNum type="arabicPeriod"/>
            </a:pPr>
            <a:r>
              <a:rPr lang="en-US" sz="2600" dirty="0" smtClean="0"/>
              <a:t>User enters the URL for the trunk in the browser</a:t>
            </a:r>
          </a:p>
          <a:p>
            <a:pPr marL="914400" lvl="1" indent="-514350">
              <a:buFont typeface="+mj-lt"/>
              <a:buAutoNum type="arabicPeriod"/>
            </a:pPr>
            <a:r>
              <a:rPr lang="en-US" sz="2600" dirty="0" smtClean="0"/>
              <a:t>For this new session, user is presented with login.asp.</a:t>
            </a:r>
          </a:p>
          <a:p>
            <a:pPr marL="914400" lvl="1" indent="-514350">
              <a:buFont typeface="+mj-lt"/>
              <a:buAutoNum type="arabicPeriod"/>
            </a:pPr>
            <a:r>
              <a:rPr lang="en-US" sz="2600" dirty="0" smtClean="0"/>
              <a:t>User enters the credentials and submits them using logon button, which is grabbed by validate.asp</a:t>
            </a:r>
          </a:p>
          <a:p>
            <a:pPr marL="914400" lvl="1" indent="-514350">
              <a:buFont typeface="+mj-lt"/>
              <a:buAutoNum type="arabicPeriod"/>
            </a:pPr>
            <a:r>
              <a:rPr lang="en-US" sz="2600" dirty="0" smtClean="0"/>
              <a:t>Processing of credentials with other ASP files and UAG components(explained in the next slide) to authenticate the user.</a:t>
            </a:r>
          </a:p>
          <a:p>
            <a:pPr marL="914400" lvl="1" indent="-514350">
              <a:buFont typeface="+mj-lt"/>
              <a:buAutoNum type="arabicPeriod"/>
            </a:pPr>
            <a:r>
              <a:rPr lang="en-US" sz="2600" dirty="0" smtClean="0"/>
              <a:t>User is then redirected to the original URL requested.</a:t>
            </a:r>
            <a:endParaRPr lang="en-US" sz="2600" dirty="0"/>
          </a:p>
        </p:txBody>
      </p:sp>
      <p:sp>
        <p:nvSpPr>
          <p:cNvPr id="2" name="Title 1"/>
          <p:cNvSpPr>
            <a:spLocks noGrp="1"/>
          </p:cNvSpPr>
          <p:nvPr>
            <p:ph type="title"/>
          </p:nvPr>
        </p:nvSpPr>
        <p:spPr/>
        <p:txBody>
          <a:bodyPr/>
          <a:lstStyle/>
          <a:p>
            <a:r>
              <a:rPr lang="en-US" dirty="0" smtClean="0"/>
              <a:t>Steps in this process</a:t>
            </a:r>
            <a:endParaRPr lang="en-US" dirty="0"/>
          </a:p>
        </p:txBody>
      </p:sp>
    </p:spTree>
    <p:extLst>
      <p:ext uri="{BB962C8B-B14F-4D97-AF65-F5344CB8AC3E}">
        <p14:creationId xmlns:p14="http://schemas.microsoft.com/office/powerpoint/2010/main" val="13010080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r>
              <a:rPr lang="en-US" dirty="0" smtClean="0"/>
              <a:t>Validate.asp the server side script accepts these credentials and processes them and validate them.</a:t>
            </a:r>
          </a:p>
          <a:p>
            <a:r>
              <a:rPr lang="en-IN" dirty="0" smtClean="0"/>
              <a:t>The </a:t>
            </a:r>
            <a:r>
              <a:rPr lang="en-IN" dirty="0"/>
              <a:t>validation </a:t>
            </a:r>
            <a:r>
              <a:rPr lang="en-IN" dirty="0" smtClean="0"/>
              <a:t>is </a:t>
            </a:r>
            <a:r>
              <a:rPr lang="en-IN" dirty="0"/>
              <a:t>performed </a:t>
            </a:r>
            <a:r>
              <a:rPr lang="en-IN" dirty="0" smtClean="0"/>
              <a:t>by</a:t>
            </a:r>
            <a:r>
              <a:rPr lang="en-IN" b="1" dirty="0" smtClean="0"/>
              <a:t> </a:t>
            </a:r>
            <a:r>
              <a:rPr lang="en-IN" b="1" dirty="0"/>
              <a:t>User </a:t>
            </a:r>
            <a:r>
              <a:rPr lang="en-IN" b="1" dirty="0" smtClean="0"/>
              <a:t>Manager, </a:t>
            </a:r>
            <a:r>
              <a:rPr lang="en-IN" dirty="0" smtClean="0"/>
              <a:t>a </a:t>
            </a:r>
            <a:r>
              <a:rPr lang="en-IN" dirty="0"/>
              <a:t>service running on </a:t>
            </a:r>
            <a:r>
              <a:rPr lang="en-IN" dirty="0" smtClean="0"/>
              <a:t>the </a:t>
            </a:r>
            <a:r>
              <a:rPr lang="en-IN" dirty="0"/>
              <a:t>UAG </a:t>
            </a:r>
            <a:r>
              <a:rPr lang="en-IN" dirty="0" smtClean="0"/>
              <a:t>server.</a:t>
            </a:r>
          </a:p>
          <a:p>
            <a:r>
              <a:rPr lang="en-IN" dirty="0" smtClean="0"/>
              <a:t>User manager </a:t>
            </a:r>
            <a:r>
              <a:rPr lang="en-IN" dirty="0"/>
              <a:t>communicates with the authentication servers </a:t>
            </a:r>
            <a:r>
              <a:rPr lang="en-IN" dirty="0" smtClean="0"/>
              <a:t>configured </a:t>
            </a:r>
            <a:r>
              <a:rPr lang="en-IN" dirty="0"/>
              <a:t>for the trunk</a:t>
            </a:r>
            <a:r>
              <a:rPr lang="en-IN" dirty="0" smtClean="0"/>
              <a:t>, it forwards the user  </a:t>
            </a:r>
            <a:r>
              <a:rPr lang="en-IN" dirty="0"/>
              <a:t>credentials for validation </a:t>
            </a:r>
            <a:r>
              <a:rPr lang="en-IN" dirty="0" smtClean="0"/>
              <a:t>to the authentication server and authentication server responds to this request  after authentication after which it grabs this response.</a:t>
            </a:r>
          </a:p>
          <a:p>
            <a:r>
              <a:rPr lang="en-IN" dirty="0" smtClean="0"/>
              <a:t> After successful validation PostValidate.asp is executed on UAG. </a:t>
            </a:r>
            <a:r>
              <a:rPr lang="en-IN" dirty="0"/>
              <a:t>This </a:t>
            </a:r>
            <a:r>
              <a:rPr lang="en-IN" dirty="0" smtClean="0"/>
              <a:t>asp does post-authentication tasks e.g. changing the session status to an authenticated session</a:t>
            </a:r>
            <a:r>
              <a:rPr lang="en-US" dirty="0" smtClean="0"/>
              <a:t>.</a:t>
            </a:r>
          </a:p>
          <a:p>
            <a:endParaRPr lang="en-US" dirty="0"/>
          </a:p>
        </p:txBody>
      </p:sp>
      <p:sp>
        <p:nvSpPr>
          <p:cNvPr id="2" name="Title 1"/>
          <p:cNvSpPr>
            <a:spLocks noGrp="1"/>
          </p:cNvSpPr>
          <p:nvPr>
            <p:ph type="title"/>
          </p:nvPr>
        </p:nvSpPr>
        <p:spPr/>
        <p:txBody>
          <a:bodyPr>
            <a:normAutofit/>
          </a:bodyPr>
          <a:lstStyle/>
          <a:p>
            <a:r>
              <a:rPr lang="en-US" b="1" dirty="0" smtClean="0"/>
              <a:t>Processing of the credentials</a:t>
            </a:r>
            <a:endParaRPr lang="en-US" b="1" dirty="0"/>
          </a:p>
        </p:txBody>
      </p:sp>
    </p:spTree>
    <p:extLst>
      <p:ext uri="{BB962C8B-B14F-4D97-AF65-F5344CB8AC3E}">
        <p14:creationId xmlns:p14="http://schemas.microsoft.com/office/powerpoint/2010/main" val="39318292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285750" indent="-285750"/>
            <a:r>
              <a:rPr lang="en-US" dirty="0" smtClean="0"/>
              <a:t>Repository, authentication server settings.</a:t>
            </a:r>
          </a:p>
          <a:p>
            <a:pPr marL="285750" indent="-285750"/>
            <a:r>
              <a:rPr lang="en-US" dirty="0" smtClean="0"/>
              <a:t>Trunk and application authentication settings.</a:t>
            </a:r>
          </a:p>
          <a:p>
            <a:pPr marL="285750" indent="-285750"/>
            <a:r>
              <a:rPr lang="en-US" dirty="0" smtClean="0"/>
              <a:t>User manager service.</a:t>
            </a:r>
          </a:p>
          <a:p>
            <a:endParaRPr lang="en-US" dirty="0"/>
          </a:p>
        </p:txBody>
      </p:sp>
      <p:sp>
        <p:nvSpPr>
          <p:cNvPr id="2" name="Title 1"/>
          <p:cNvSpPr>
            <a:spLocks noGrp="1"/>
          </p:cNvSpPr>
          <p:nvPr>
            <p:ph type="title"/>
          </p:nvPr>
        </p:nvSpPr>
        <p:spPr/>
        <p:txBody>
          <a:bodyPr>
            <a:normAutofit fontScale="90000"/>
          </a:bodyPr>
          <a:lstStyle/>
          <a:p>
            <a:r>
              <a:rPr lang="en-US" b="1" dirty="0" smtClean="0"/>
              <a:t>Components of Authentication</a:t>
            </a:r>
            <a:r>
              <a:rPr lang="en-US" dirty="0" smtClean="0"/>
              <a:t/>
            </a:r>
            <a:br>
              <a:rPr lang="en-US" dirty="0" smtClean="0"/>
            </a:br>
            <a:endParaRPr lang="en-US" dirty="0"/>
          </a:p>
        </p:txBody>
      </p:sp>
    </p:spTree>
    <p:extLst>
      <p:ext uri="{BB962C8B-B14F-4D97-AF65-F5344CB8AC3E}">
        <p14:creationId xmlns:p14="http://schemas.microsoft.com/office/powerpoint/2010/main" val="657338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48809" y="2698844"/>
            <a:ext cx="2143125" cy="2143125"/>
          </a:xfrm>
        </p:spPr>
      </p:pic>
      <p:sp>
        <p:nvSpPr>
          <p:cNvPr id="2" name="Title 1"/>
          <p:cNvSpPr>
            <a:spLocks noGrp="1"/>
          </p:cNvSpPr>
          <p:nvPr>
            <p:ph type="title"/>
          </p:nvPr>
        </p:nvSpPr>
        <p:spPr/>
        <p:txBody>
          <a:bodyPr>
            <a:normAutofit/>
          </a:bodyPr>
          <a:lstStyle/>
          <a:p>
            <a:r>
              <a:rPr lang="en-US" dirty="0" smtClean="0"/>
              <a:t>Pictorial representation</a:t>
            </a:r>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55976" y="2870865"/>
            <a:ext cx="1008112" cy="1799084"/>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871" y="2780928"/>
            <a:ext cx="792088" cy="1727076"/>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3550" y="3140968"/>
            <a:ext cx="1476722" cy="751621"/>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3140968"/>
            <a:ext cx="1512168" cy="827534"/>
          </a:xfrm>
          <a:prstGeom prst="rect">
            <a:avLst/>
          </a:prstGeom>
        </p:spPr>
      </p:pic>
      <p:sp>
        <p:nvSpPr>
          <p:cNvPr id="12" name="TextBox 11"/>
          <p:cNvSpPr txBox="1"/>
          <p:nvPr/>
        </p:nvSpPr>
        <p:spPr>
          <a:xfrm>
            <a:off x="0" y="2308230"/>
            <a:ext cx="2376264" cy="369332"/>
          </a:xfrm>
          <a:prstGeom prst="rect">
            <a:avLst/>
          </a:prstGeom>
          <a:noFill/>
        </p:spPr>
        <p:txBody>
          <a:bodyPr wrap="square" rtlCol="0">
            <a:spAutoFit/>
          </a:bodyPr>
          <a:lstStyle/>
          <a:p>
            <a:r>
              <a:rPr lang="en-US" dirty="0" smtClean="0"/>
              <a:t>Authentication server</a:t>
            </a:r>
            <a:endParaRPr lang="en-US" dirty="0"/>
          </a:p>
        </p:txBody>
      </p:sp>
      <p:sp>
        <p:nvSpPr>
          <p:cNvPr id="13" name="TextBox 12"/>
          <p:cNvSpPr txBox="1"/>
          <p:nvPr/>
        </p:nvSpPr>
        <p:spPr>
          <a:xfrm>
            <a:off x="4067944" y="2492896"/>
            <a:ext cx="1296144" cy="369332"/>
          </a:xfrm>
          <a:prstGeom prst="rect">
            <a:avLst/>
          </a:prstGeom>
          <a:noFill/>
        </p:spPr>
        <p:txBody>
          <a:bodyPr wrap="square" rtlCol="0">
            <a:spAutoFit/>
          </a:bodyPr>
          <a:lstStyle/>
          <a:p>
            <a:r>
              <a:rPr lang="en-US" dirty="0" smtClean="0"/>
              <a:t>UAG Server</a:t>
            </a:r>
            <a:endParaRPr lang="en-US" dirty="0"/>
          </a:p>
        </p:txBody>
      </p:sp>
      <p:sp>
        <p:nvSpPr>
          <p:cNvPr id="15" name="TextBox 14"/>
          <p:cNvSpPr txBox="1"/>
          <p:nvPr/>
        </p:nvSpPr>
        <p:spPr>
          <a:xfrm>
            <a:off x="7380312" y="2492896"/>
            <a:ext cx="1080120" cy="369332"/>
          </a:xfrm>
          <a:prstGeom prst="rect">
            <a:avLst/>
          </a:prstGeom>
          <a:noFill/>
        </p:spPr>
        <p:txBody>
          <a:bodyPr wrap="square" rtlCol="0">
            <a:spAutoFit/>
          </a:bodyPr>
          <a:lstStyle/>
          <a:p>
            <a:r>
              <a:rPr lang="en-US" dirty="0" smtClean="0"/>
              <a:t>   Client</a:t>
            </a:r>
            <a:endParaRPr lang="en-US" dirty="0"/>
          </a:p>
        </p:txBody>
      </p:sp>
      <p:sp>
        <p:nvSpPr>
          <p:cNvPr id="16" name="TextBox 15"/>
          <p:cNvSpPr txBox="1"/>
          <p:nvPr/>
        </p:nvSpPr>
        <p:spPr>
          <a:xfrm>
            <a:off x="3553070" y="4669949"/>
            <a:ext cx="3024336" cy="2031325"/>
          </a:xfrm>
          <a:prstGeom prst="rect">
            <a:avLst/>
          </a:prstGeom>
          <a:noFill/>
        </p:spPr>
        <p:txBody>
          <a:bodyPr wrap="square" rtlCol="0">
            <a:spAutoFit/>
          </a:bodyPr>
          <a:lstStyle/>
          <a:p>
            <a:r>
              <a:rPr lang="en-US" b="1" dirty="0" smtClean="0"/>
              <a:t>         Components</a:t>
            </a:r>
          </a:p>
          <a:p>
            <a:pPr marL="285750" indent="-285750">
              <a:buFont typeface="Arial" pitchFamily="34" charset="0"/>
              <a:buChar char="•"/>
            </a:pPr>
            <a:r>
              <a:rPr lang="en-US" dirty="0" smtClean="0"/>
              <a:t>Repository, authentication server settings.</a:t>
            </a:r>
          </a:p>
          <a:p>
            <a:pPr marL="285750" indent="-285750">
              <a:buFont typeface="Arial" pitchFamily="34" charset="0"/>
              <a:buChar char="•"/>
            </a:pPr>
            <a:r>
              <a:rPr lang="en-US" dirty="0" smtClean="0"/>
              <a:t>Trunk and application authentication and authorization settings.</a:t>
            </a:r>
          </a:p>
          <a:p>
            <a:pPr marL="285750" indent="-285750">
              <a:buFont typeface="Arial" pitchFamily="34" charset="0"/>
              <a:buChar char="•"/>
            </a:pPr>
            <a:r>
              <a:rPr lang="en-US" dirty="0" smtClean="0"/>
              <a:t>User manager service.</a:t>
            </a:r>
            <a:endParaRPr lang="en-US" dirty="0"/>
          </a:p>
        </p:txBody>
      </p:sp>
      <p:sp>
        <p:nvSpPr>
          <p:cNvPr id="17" name="TextBox 16"/>
          <p:cNvSpPr txBox="1"/>
          <p:nvPr/>
        </p:nvSpPr>
        <p:spPr>
          <a:xfrm>
            <a:off x="7583558" y="4809772"/>
            <a:ext cx="1368152" cy="923330"/>
          </a:xfrm>
          <a:prstGeom prst="rect">
            <a:avLst/>
          </a:prstGeom>
          <a:noFill/>
        </p:spPr>
        <p:txBody>
          <a:bodyPr wrap="square" rtlCol="0">
            <a:spAutoFit/>
          </a:bodyPr>
          <a:lstStyle/>
          <a:p>
            <a:r>
              <a:rPr lang="en-US" dirty="0" smtClean="0"/>
              <a:t>User on the browser, enters URL</a:t>
            </a:r>
            <a:endParaRPr lang="en-US" dirty="0"/>
          </a:p>
        </p:txBody>
      </p:sp>
    </p:spTree>
    <p:extLst>
      <p:ext uri="{BB962C8B-B14F-4D97-AF65-F5344CB8AC3E}">
        <p14:creationId xmlns:p14="http://schemas.microsoft.com/office/powerpoint/2010/main" val="29169990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99792" y="2492896"/>
            <a:ext cx="3600399" cy="4104456"/>
          </a:xfrm>
        </p:spPr>
      </p:pic>
      <p:sp>
        <p:nvSpPr>
          <p:cNvPr id="2" name="Title 1"/>
          <p:cNvSpPr>
            <a:spLocks noGrp="1"/>
          </p:cNvSpPr>
          <p:nvPr>
            <p:ph type="title"/>
          </p:nvPr>
        </p:nvSpPr>
        <p:spPr/>
        <p:txBody>
          <a:bodyPr>
            <a:normAutofit fontScale="90000"/>
          </a:bodyPr>
          <a:lstStyle/>
          <a:p>
            <a:r>
              <a:rPr lang="en-US" dirty="0" smtClean="0"/>
              <a:t>Repository (from one of my lab UAG servers.)</a:t>
            </a:r>
            <a:endParaRPr lang="en-US" dirty="0"/>
          </a:p>
        </p:txBody>
      </p:sp>
    </p:spTree>
    <p:extLst>
      <p:ext uri="{BB962C8B-B14F-4D97-AF65-F5344CB8AC3E}">
        <p14:creationId xmlns:p14="http://schemas.microsoft.com/office/powerpoint/2010/main" val="10470054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r>
              <a:rPr lang="en-IN" sz="1200" dirty="0" smtClean="0"/>
              <a:t>Repository  allows </a:t>
            </a:r>
            <a:r>
              <a:rPr lang="en-IN" sz="1200" dirty="0"/>
              <a:t>UAG to check the credentials of connecting users </a:t>
            </a:r>
            <a:r>
              <a:rPr lang="en-IN" sz="1200" dirty="0" smtClean="0"/>
              <a:t>with authentication providers</a:t>
            </a:r>
            <a:r>
              <a:rPr lang="en-IN" sz="1200" dirty="0"/>
              <a:t>. </a:t>
            </a:r>
            <a:endParaRPr lang="en-IN" sz="1200" dirty="0" smtClean="0"/>
          </a:p>
          <a:p>
            <a:r>
              <a:rPr lang="en-IN" sz="1200" dirty="0" smtClean="0"/>
              <a:t>To configure , </a:t>
            </a:r>
            <a:r>
              <a:rPr lang="en-IN" sz="1200" dirty="0"/>
              <a:t>click </a:t>
            </a:r>
            <a:r>
              <a:rPr lang="en-IN" sz="1200" b="1" dirty="0"/>
              <a:t>Add</a:t>
            </a:r>
            <a:r>
              <a:rPr lang="en-IN" sz="1200" dirty="0"/>
              <a:t>, and </a:t>
            </a:r>
            <a:r>
              <a:rPr lang="en-IN" sz="1200" dirty="0" smtClean="0"/>
              <a:t> enter the authentication provider details. Type in the name of the server in front of </a:t>
            </a:r>
            <a:r>
              <a:rPr lang="en-IN" sz="1200" b="1" dirty="0" smtClean="0"/>
              <a:t>Server </a:t>
            </a:r>
            <a:r>
              <a:rPr lang="en-IN" sz="1200" b="1" dirty="0"/>
              <a:t>name</a:t>
            </a:r>
            <a:r>
              <a:rPr lang="en-IN" sz="1200" dirty="0"/>
              <a:t>, which is just a name for the repository and click on </a:t>
            </a:r>
            <a:r>
              <a:rPr lang="en-IN" sz="1200" b="1" dirty="0"/>
              <a:t>Define</a:t>
            </a:r>
            <a:r>
              <a:rPr lang="en-IN" sz="1200" dirty="0"/>
              <a:t>, to configure the names of </a:t>
            </a:r>
            <a:r>
              <a:rPr lang="en-IN" sz="1200" dirty="0" smtClean="0"/>
              <a:t>the </a:t>
            </a:r>
            <a:r>
              <a:rPr lang="en-IN" sz="1200" dirty="0"/>
              <a:t>servers. </a:t>
            </a:r>
            <a:endParaRPr lang="en-IN" sz="1200" dirty="0" smtClean="0"/>
          </a:p>
          <a:p>
            <a:r>
              <a:rPr lang="en-IN" sz="1200" dirty="0" smtClean="0"/>
              <a:t>In this scenario we are using active directory server as authentication provider so we will fill </a:t>
            </a:r>
            <a:r>
              <a:rPr lang="en-IN" sz="1200" dirty="0"/>
              <a:t>in the name of </a:t>
            </a:r>
            <a:r>
              <a:rPr lang="en-IN" sz="1200" dirty="0" smtClean="0"/>
              <a:t>the </a:t>
            </a:r>
            <a:r>
              <a:rPr lang="en-IN" sz="1200" dirty="0"/>
              <a:t>AD </a:t>
            </a:r>
            <a:r>
              <a:rPr lang="en-IN" sz="1200" dirty="0" smtClean="0"/>
              <a:t>Server.</a:t>
            </a:r>
          </a:p>
          <a:p>
            <a:r>
              <a:rPr lang="en-IN" sz="1200" dirty="0" smtClean="0"/>
              <a:t> </a:t>
            </a:r>
            <a:r>
              <a:rPr lang="en-IN" sz="1200" dirty="0"/>
              <a:t>If the UAG server </a:t>
            </a:r>
            <a:r>
              <a:rPr lang="en-IN" sz="1200" dirty="0" smtClean="0"/>
              <a:t>is part of the </a:t>
            </a:r>
            <a:r>
              <a:rPr lang="en-IN" sz="1200" dirty="0"/>
              <a:t>domain </a:t>
            </a:r>
            <a:r>
              <a:rPr lang="en-IN" sz="1200" dirty="0" smtClean="0"/>
              <a:t>then we  </a:t>
            </a:r>
            <a:r>
              <a:rPr lang="en-IN" sz="1200" dirty="0"/>
              <a:t>can simply use the </a:t>
            </a:r>
            <a:r>
              <a:rPr lang="en-IN" sz="1200" b="1" dirty="0"/>
              <a:t>Use local AD forest authentication </a:t>
            </a:r>
            <a:r>
              <a:rPr lang="en-IN" sz="1200" dirty="0"/>
              <a:t>option. </a:t>
            </a:r>
            <a:endParaRPr lang="en-IN" sz="1200" dirty="0" smtClean="0"/>
          </a:p>
          <a:p>
            <a:r>
              <a:rPr lang="en-IN" sz="1200" dirty="0" smtClean="0"/>
              <a:t>We will then get back </a:t>
            </a:r>
            <a:r>
              <a:rPr lang="en-IN" sz="1200" dirty="0"/>
              <a:t>to the </a:t>
            </a:r>
            <a:r>
              <a:rPr lang="en-IN" sz="1200" b="1" dirty="0"/>
              <a:t>Repository add </a:t>
            </a:r>
            <a:r>
              <a:rPr lang="en-IN" sz="1200" dirty="0"/>
              <a:t>page, </a:t>
            </a:r>
            <a:r>
              <a:rPr lang="en-IN" sz="1200" dirty="0" smtClean="0"/>
              <a:t>then  choose </a:t>
            </a:r>
            <a:r>
              <a:rPr lang="en-IN" sz="1200" b="1" dirty="0"/>
              <a:t>Base </a:t>
            </a:r>
            <a:r>
              <a:rPr lang="en-IN" sz="1200" b="1" dirty="0" smtClean="0"/>
              <a:t>DN</a:t>
            </a:r>
            <a:r>
              <a:rPr lang="en-IN" sz="1200" dirty="0" smtClean="0"/>
              <a:t>. We shall use Base DN as per our active directory requirements, keeping performance in mind. Options chosen here can have performance impact.</a:t>
            </a:r>
          </a:p>
          <a:p>
            <a:r>
              <a:rPr lang="en-IN" sz="1200" dirty="0" smtClean="0"/>
              <a:t>We have </a:t>
            </a:r>
            <a:r>
              <a:rPr lang="en-IN" sz="1200" dirty="0"/>
              <a:t>the option </a:t>
            </a:r>
            <a:r>
              <a:rPr lang="en-IN" sz="1200" dirty="0" smtClean="0"/>
              <a:t>of </a:t>
            </a:r>
            <a:r>
              <a:rPr lang="en-IN" sz="1200" b="1" dirty="0" smtClean="0"/>
              <a:t>Include </a:t>
            </a:r>
            <a:r>
              <a:rPr lang="en-IN" sz="1200" b="1" dirty="0"/>
              <a:t>subfolders</a:t>
            </a:r>
            <a:r>
              <a:rPr lang="en-IN" sz="1200" dirty="0"/>
              <a:t>. </a:t>
            </a:r>
            <a:r>
              <a:rPr lang="en-IN" sz="1200" dirty="0" smtClean="0"/>
              <a:t> This option allows UAG to check </a:t>
            </a:r>
            <a:r>
              <a:rPr lang="en-IN" sz="1200" dirty="0"/>
              <a:t>the permissions for a user that is logging in, it can also check if the user belongs to a group that has permissions</a:t>
            </a:r>
            <a:r>
              <a:rPr lang="en-IN" sz="1200" dirty="0" smtClean="0"/>
              <a:t>. To  do that , we </a:t>
            </a:r>
            <a:r>
              <a:rPr lang="en-IN" sz="1200" dirty="0"/>
              <a:t>must enable subfolder search, and set the appropriate </a:t>
            </a:r>
            <a:r>
              <a:rPr lang="en-IN" sz="1200" b="1" dirty="0"/>
              <a:t>nesting level</a:t>
            </a:r>
            <a:r>
              <a:rPr lang="en-IN" sz="1200" dirty="0"/>
              <a:t>. By default, </a:t>
            </a:r>
            <a:r>
              <a:rPr lang="en-IN" sz="1200" dirty="0" smtClean="0"/>
              <a:t>it is </a:t>
            </a:r>
            <a:r>
              <a:rPr lang="en-IN" sz="1200" b="1" dirty="0"/>
              <a:t>0</a:t>
            </a:r>
            <a:r>
              <a:rPr lang="en-IN" sz="1200" dirty="0" smtClean="0"/>
              <a:t>, it should be set to 1 or 2 for actual folder search to happen as  value of 0 does not actually do a search. Higher value can cause performance impact.</a:t>
            </a:r>
          </a:p>
          <a:p>
            <a:r>
              <a:rPr lang="en-IN" sz="1200" dirty="0" smtClean="0"/>
              <a:t>Then in the server access section enter the credentials of a account(domain service account) that will interact with the authentication server to authenticate the user.</a:t>
            </a:r>
          </a:p>
          <a:p>
            <a:r>
              <a:rPr lang="en-IN" sz="1200" dirty="0" smtClean="0"/>
              <a:t>In default domain section ,enter the domain’s name this will be used for SSO for the published applications.</a:t>
            </a:r>
          </a:p>
          <a:p>
            <a:endParaRPr lang="en-US" sz="1200" dirty="0"/>
          </a:p>
        </p:txBody>
      </p:sp>
      <p:sp>
        <p:nvSpPr>
          <p:cNvPr id="2" name="Title 1"/>
          <p:cNvSpPr>
            <a:spLocks noGrp="1"/>
          </p:cNvSpPr>
          <p:nvPr>
            <p:ph type="title"/>
          </p:nvPr>
        </p:nvSpPr>
        <p:spPr/>
        <p:txBody>
          <a:bodyPr>
            <a:normAutofit/>
          </a:bodyPr>
          <a:lstStyle/>
          <a:p>
            <a:r>
              <a:rPr lang="en-US" dirty="0" smtClean="0"/>
              <a:t>Configuration and Usage</a:t>
            </a:r>
            <a:endParaRPr lang="en-US" dirty="0"/>
          </a:p>
        </p:txBody>
      </p:sp>
    </p:spTree>
    <p:extLst>
      <p:ext uri="{BB962C8B-B14F-4D97-AF65-F5344CB8AC3E}">
        <p14:creationId xmlns:p14="http://schemas.microsoft.com/office/powerpoint/2010/main" val="350338496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3880</TotalTime>
  <Words>2026</Words>
  <Application>Microsoft Office PowerPoint</Application>
  <PresentationFormat>On-screen Show (4:3)</PresentationFormat>
  <Paragraphs>98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Waveform</vt:lpstr>
      <vt:lpstr>UAG Authentication and Authorization- part1</vt:lpstr>
      <vt:lpstr>Agenda and scope of this part.</vt:lpstr>
      <vt:lpstr>Authentication Process</vt:lpstr>
      <vt:lpstr>Steps in this process</vt:lpstr>
      <vt:lpstr>Processing of the credentials</vt:lpstr>
      <vt:lpstr>Components of Authentication </vt:lpstr>
      <vt:lpstr>Pictorial representation</vt:lpstr>
      <vt:lpstr>Repository (from one of my lab UAG servers.)</vt:lpstr>
      <vt:lpstr>Configuration and Usage</vt:lpstr>
      <vt:lpstr>Trunk authentication  settings. </vt:lpstr>
      <vt:lpstr>Main configuration points that we will discuss </vt:lpstr>
      <vt:lpstr>Application level authentication</vt:lpstr>
      <vt:lpstr>Configuration </vt:lpstr>
      <vt:lpstr>HTML Form and KCD</vt:lpstr>
      <vt:lpstr>Authorization- Application authorization settings</vt:lpstr>
      <vt:lpstr>Explanation and usage</vt:lpstr>
      <vt:lpstr>Impacts of authorization(Repository configuration considerations)- A scenario</vt:lpstr>
      <vt:lpstr>Scenario</vt:lpstr>
      <vt:lpstr>PowerPoint Presentation</vt:lpstr>
      <vt:lpstr>Data analysis</vt:lpstr>
      <vt:lpstr>PowerPoint Presentation</vt:lpstr>
      <vt:lpstr>Action plan/workaround/solution</vt:lpstr>
      <vt:lpstr>Few ideas</vt:lpstr>
      <vt:lpstr>What next.</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UAG Authentication and Authorization</dc:title>
  <dc:creator>Suraj Singh</dc:creator>
  <cp:lastModifiedBy>Suraj Singh</cp:lastModifiedBy>
  <cp:revision>56</cp:revision>
  <dcterms:created xsi:type="dcterms:W3CDTF">2012-07-21T10:01:25Z</dcterms:created>
  <dcterms:modified xsi:type="dcterms:W3CDTF">2012-12-25T19:45:32Z</dcterms:modified>
</cp:coreProperties>
</file>