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86" r:id="rId29"/>
    <p:sldId id="287"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81" autoAdjust="0"/>
    <p:restoredTop sz="94660"/>
  </p:normalViewPr>
  <p:slideViewPr>
    <p:cSldViewPr snapToGrid="0">
      <p:cViewPr varScale="1">
        <p:scale>
          <a:sx n="117" d="100"/>
          <a:sy n="117" d="100"/>
        </p:scale>
        <p:origin x="180" y="90"/>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1400"/>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4C382A-DBBB-452A-A85A-E4AC12F3B1D6}" type="datetimeFigureOut">
              <a:rPr lang="en-US" smtClean="0"/>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AF611-ABD6-48CE-91E7-4B31EC5A9BC1}" type="slidenum">
              <a:rPr lang="en-US" smtClean="0"/>
              <a:t>‹#›</a:t>
            </a:fld>
            <a:endParaRPr lang="en-US"/>
          </a:p>
        </p:txBody>
      </p:sp>
    </p:spTree>
    <p:extLst>
      <p:ext uri="{BB962C8B-B14F-4D97-AF65-F5344CB8AC3E}">
        <p14:creationId xmlns:p14="http://schemas.microsoft.com/office/powerpoint/2010/main" val="3318409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4C382A-DBBB-452A-A85A-E4AC12F3B1D6}" type="datetimeFigureOut">
              <a:rPr lang="en-US" smtClean="0"/>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AF611-ABD6-48CE-91E7-4B31EC5A9BC1}" type="slidenum">
              <a:rPr lang="en-US" smtClean="0"/>
              <a:t>‹#›</a:t>
            </a:fld>
            <a:endParaRPr lang="en-US"/>
          </a:p>
        </p:txBody>
      </p:sp>
    </p:spTree>
    <p:extLst>
      <p:ext uri="{BB962C8B-B14F-4D97-AF65-F5344CB8AC3E}">
        <p14:creationId xmlns:p14="http://schemas.microsoft.com/office/powerpoint/2010/main" val="1785105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4C382A-DBBB-452A-A85A-E4AC12F3B1D6}" type="datetimeFigureOut">
              <a:rPr lang="en-US" smtClean="0"/>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AF611-ABD6-48CE-91E7-4B31EC5A9BC1}" type="slidenum">
              <a:rPr lang="en-US" smtClean="0"/>
              <a:t>‹#›</a:t>
            </a:fld>
            <a:endParaRPr lang="en-US"/>
          </a:p>
        </p:txBody>
      </p:sp>
    </p:spTree>
    <p:extLst>
      <p:ext uri="{BB962C8B-B14F-4D97-AF65-F5344CB8AC3E}">
        <p14:creationId xmlns:p14="http://schemas.microsoft.com/office/powerpoint/2010/main" val="3027458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4C382A-DBBB-452A-A85A-E4AC12F3B1D6}" type="datetimeFigureOut">
              <a:rPr lang="en-US" smtClean="0"/>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AF611-ABD6-48CE-91E7-4B31EC5A9BC1}" type="slidenum">
              <a:rPr lang="en-US" smtClean="0"/>
              <a:t>‹#›</a:t>
            </a:fld>
            <a:endParaRPr lang="en-US"/>
          </a:p>
        </p:txBody>
      </p:sp>
    </p:spTree>
    <p:extLst>
      <p:ext uri="{BB962C8B-B14F-4D97-AF65-F5344CB8AC3E}">
        <p14:creationId xmlns:p14="http://schemas.microsoft.com/office/powerpoint/2010/main" val="2926242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62262"/>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4C382A-DBBB-452A-A85A-E4AC12F3B1D6}" type="datetimeFigureOut">
              <a:rPr lang="en-US" smtClean="0"/>
              <a:t>11/8/2012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7AF611-ABD6-48CE-91E7-4B31EC5A9BC1}" type="slidenum">
              <a:rPr lang="en-US" smtClean="0"/>
              <a:t>‹#›</a:t>
            </a:fld>
            <a:endParaRPr lang="en-US"/>
          </a:p>
        </p:txBody>
      </p:sp>
    </p:spTree>
    <p:extLst>
      <p:ext uri="{BB962C8B-B14F-4D97-AF65-F5344CB8AC3E}">
        <p14:creationId xmlns:p14="http://schemas.microsoft.com/office/powerpoint/2010/main" val="2338068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4C382A-DBBB-452A-A85A-E4AC12F3B1D6}" type="datetimeFigureOut">
              <a:rPr lang="en-US" smtClean="0"/>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7AF611-ABD6-48CE-91E7-4B31EC5A9BC1}" type="slidenum">
              <a:rPr lang="en-US" smtClean="0"/>
              <a:t>‹#›</a:t>
            </a:fld>
            <a:endParaRPr lang="en-US"/>
          </a:p>
        </p:txBody>
      </p:sp>
    </p:spTree>
    <p:extLst>
      <p:ext uri="{BB962C8B-B14F-4D97-AF65-F5344CB8AC3E}">
        <p14:creationId xmlns:p14="http://schemas.microsoft.com/office/powerpoint/2010/main" val="33236767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1850" y="274638"/>
            <a:ext cx="10515600" cy="1143000"/>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1850" y="1489075"/>
            <a:ext cx="5156200"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1850" y="2193925"/>
            <a:ext cx="5156200"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89663" y="1489075"/>
            <a:ext cx="5157787"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9663" y="2193925"/>
            <a:ext cx="5157787" cy="3978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4C382A-DBBB-452A-A85A-E4AC12F3B1D6}" type="datetimeFigureOut">
              <a:rPr lang="en-US" smtClean="0"/>
              <a:t>11/8/2012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7AF611-ABD6-48CE-91E7-4B31EC5A9BC1}" type="slidenum">
              <a:rPr lang="en-US" smtClean="0"/>
              <a:t>‹#›</a:t>
            </a:fld>
            <a:endParaRPr lang="en-US"/>
          </a:p>
        </p:txBody>
      </p:sp>
    </p:spTree>
    <p:extLst>
      <p:ext uri="{BB962C8B-B14F-4D97-AF65-F5344CB8AC3E}">
        <p14:creationId xmlns:p14="http://schemas.microsoft.com/office/powerpoint/2010/main" val="504689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4C382A-DBBB-452A-A85A-E4AC12F3B1D6}" type="datetimeFigureOut">
              <a:rPr lang="en-US" smtClean="0"/>
              <a:t>11/8/2012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7AF611-ABD6-48CE-91E7-4B31EC5A9BC1}" type="slidenum">
              <a:rPr lang="en-US" smtClean="0"/>
              <a:t>‹#›</a:t>
            </a:fld>
            <a:endParaRPr lang="en-US"/>
          </a:p>
        </p:txBody>
      </p:sp>
    </p:spTree>
    <p:extLst>
      <p:ext uri="{BB962C8B-B14F-4D97-AF65-F5344CB8AC3E}">
        <p14:creationId xmlns:p14="http://schemas.microsoft.com/office/powerpoint/2010/main" val="1390887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4C382A-DBBB-452A-A85A-E4AC12F3B1D6}" type="datetimeFigureOut">
              <a:rPr lang="en-US" smtClean="0"/>
              <a:t>11/8/2012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7AF611-ABD6-48CE-91E7-4B31EC5A9BC1}" type="slidenum">
              <a:rPr lang="en-US" smtClean="0"/>
              <a:t>‹#›</a:t>
            </a:fld>
            <a:endParaRPr lang="en-US"/>
          </a:p>
        </p:txBody>
      </p:sp>
    </p:spTree>
    <p:extLst>
      <p:ext uri="{BB962C8B-B14F-4D97-AF65-F5344CB8AC3E}">
        <p14:creationId xmlns:p14="http://schemas.microsoft.com/office/powerpoint/2010/main" val="3603797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4C382A-DBBB-452A-A85A-E4AC12F3B1D6}" type="datetimeFigureOut">
              <a:rPr lang="en-US" smtClean="0"/>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7AF611-ABD6-48CE-91E7-4B31EC5A9BC1}" type="slidenum">
              <a:rPr lang="en-US" smtClean="0"/>
              <a:t>‹#›</a:t>
            </a:fld>
            <a:endParaRPr lang="en-US"/>
          </a:p>
        </p:txBody>
      </p:sp>
    </p:spTree>
    <p:extLst>
      <p:ext uri="{BB962C8B-B14F-4D97-AF65-F5344CB8AC3E}">
        <p14:creationId xmlns:p14="http://schemas.microsoft.com/office/powerpoint/2010/main" val="2353668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101850"/>
            <a:ext cx="3932237" cy="37592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4C382A-DBBB-452A-A85A-E4AC12F3B1D6}" type="datetimeFigureOut">
              <a:rPr lang="en-US" smtClean="0"/>
              <a:t>11/8/2012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7AF611-ABD6-48CE-91E7-4B31EC5A9BC1}" type="slidenum">
              <a:rPr lang="en-US" smtClean="0"/>
              <a:t>‹#›</a:t>
            </a:fld>
            <a:endParaRPr lang="en-US"/>
          </a:p>
        </p:txBody>
      </p:sp>
    </p:spTree>
    <p:extLst>
      <p:ext uri="{BB962C8B-B14F-4D97-AF65-F5344CB8AC3E}">
        <p14:creationId xmlns:p14="http://schemas.microsoft.com/office/powerpoint/2010/main" val="3990878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3276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4C382A-DBBB-452A-A85A-E4AC12F3B1D6}" type="datetimeFigureOut">
              <a:rPr lang="en-US" smtClean="0"/>
              <a:t>11/8/2012</a:t>
            </a:fld>
            <a:endParaRPr lang="en-US"/>
          </a:p>
        </p:txBody>
      </p:sp>
      <p:sp>
        <p:nvSpPr>
          <p:cNvPr id="5" name="Footer Placeholder 4"/>
          <p:cNvSpPr>
            <a:spLocks noGrp="1"/>
          </p:cNvSpPr>
          <p:nvPr>
            <p:ph type="ftr" sz="quarter" idx="3"/>
          </p:nvPr>
        </p:nvSpPr>
        <p:spPr>
          <a:xfrm>
            <a:off x="4648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077200" y="6356350"/>
            <a:ext cx="3276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7AF611-ABD6-48CE-91E7-4B31EC5A9BC1}" type="slidenum">
              <a:rPr lang="en-US" smtClean="0"/>
              <a:t>‹#›</a:t>
            </a:fld>
            <a:endParaRPr lang="en-US"/>
          </a:p>
        </p:txBody>
      </p:sp>
    </p:spTree>
    <p:extLst>
      <p:ext uri="{BB962C8B-B14F-4D97-AF65-F5344CB8AC3E}">
        <p14:creationId xmlns:p14="http://schemas.microsoft.com/office/powerpoint/2010/main" val="360713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ct val="30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blogs.technet.com/b/isablog/archive/2007/06/25/rpc-over-http-logging-wildness.aspx"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blogs.technet.com/b/sooraj-sec/archive/2010/04/10/instructions-for-isa-data-packager-to-collect-data-in-repro-mode.asp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TMG Data Packager Analysis</a:t>
            </a:r>
            <a:endParaRPr lang="en-US" dirty="0"/>
          </a:p>
        </p:txBody>
      </p:sp>
      <p:sp>
        <p:nvSpPr>
          <p:cNvPr id="3" name="Content Placeholder 2"/>
          <p:cNvSpPr>
            <a:spLocks noGrp="1"/>
          </p:cNvSpPr>
          <p:nvPr>
            <p:ph idx="1"/>
          </p:nvPr>
        </p:nvSpPr>
        <p:spPr/>
        <p:txBody>
          <a:bodyPr/>
          <a:lstStyle/>
          <a:p>
            <a:pPr marL="0" indent="0" algn="ctr">
              <a:buNone/>
            </a:pPr>
            <a:r>
              <a:rPr lang="en-US" dirty="0" smtClean="0"/>
              <a:t>Part1</a:t>
            </a:r>
          </a:p>
          <a:p>
            <a:pPr marL="0" indent="0">
              <a:buNone/>
            </a:pPr>
            <a:endParaRPr lang="en-US" dirty="0"/>
          </a:p>
          <a:p>
            <a:pPr marL="0" indent="0" algn="ctr">
              <a:buNone/>
            </a:pPr>
            <a:endParaRPr lang="en-US" dirty="0"/>
          </a:p>
          <a:p>
            <a:pPr marL="0" indent="0" algn="ctr">
              <a:buNone/>
            </a:pPr>
            <a:r>
              <a:rPr lang="en-US" dirty="0" smtClean="0">
                <a:solidFill>
                  <a:schemeClr val="tx1">
                    <a:lumMod val="65000"/>
                    <a:lumOff val="35000"/>
                  </a:schemeClr>
                </a:solidFill>
              </a:rPr>
              <a:t>By </a:t>
            </a:r>
            <a:r>
              <a:rPr lang="en-US" dirty="0" err="1">
                <a:solidFill>
                  <a:schemeClr val="tx1">
                    <a:lumMod val="65000"/>
                    <a:lumOff val="35000"/>
                  </a:schemeClr>
                </a:solidFill>
              </a:rPr>
              <a:t>Suraj</a:t>
            </a:r>
            <a:r>
              <a:rPr lang="en-US" dirty="0">
                <a:solidFill>
                  <a:schemeClr val="tx1">
                    <a:lumMod val="65000"/>
                    <a:lumOff val="35000"/>
                  </a:schemeClr>
                </a:solidFill>
              </a:rPr>
              <a:t> Singh </a:t>
            </a:r>
          </a:p>
          <a:p>
            <a:pPr marL="0" indent="0" algn="ctr">
              <a:buNone/>
            </a:pPr>
            <a:r>
              <a:rPr lang="en-US" dirty="0">
                <a:solidFill>
                  <a:schemeClr val="tx1">
                    <a:lumMod val="65000"/>
                    <a:lumOff val="35000"/>
                  </a:schemeClr>
                </a:solidFill>
              </a:rPr>
              <a:t>Security Support Escalation Engineer </a:t>
            </a:r>
            <a:endParaRPr lang="en-US" dirty="0" smtClean="0">
              <a:solidFill>
                <a:schemeClr val="tx1">
                  <a:lumMod val="65000"/>
                  <a:lumOff val="35000"/>
                </a:schemeClr>
              </a:solidFill>
            </a:endParaRPr>
          </a:p>
          <a:p>
            <a:pPr marL="0" indent="0" algn="ctr">
              <a:buNone/>
            </a:pPr>
            <a:r>
              <a:rPr lang="en-US" dirty="0" smtClean="0">
                <a:solidFill>
                  <a:schemeClr val="tx1">
                    <a:lumMod val="65000"/>
                    <a:lumOff val="35000"/>
                  </a:schemeClr>
                </a:solidFill>
              </a:rPr>
              <a:t>Microsoft </a:t>
            </a:r>
            <a:r>
              <a:rPr lang="en-US" dirty="0">
                <a:solidFill>
                  <a:schemeClr val="tx1">
                    <a:lumMod val="65000"/>
                    <a:lumOff val="35000"/>
                  </a:schemeClr>
                </a:solidFill>
              </a:rPr>
              <a:t>Forefront EDGE team</a:t>
            </a:r>
          </a:p>
          <a:p>
            <a:pPr marL="0" indent="0">
              <a:buNone/>
            </a:pPr>
            <a:endParaRPr lang="en-US" dirty="0"/>
          </a:p>
        </p:txBody>
      </p:sp>
    </p:spTree>
    <p:extLst>
      <p:ext uri="{BB962C8B-B14F-4D97-AF65-F5344CB8AC3E}">
        <p14:creationId xmlns:p14="http://schemas.microsoft.com/office/powerpoint/2010/main" val="2194501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we get from BPA reports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Static configuration of the TMG</a:t>
            </a:r>
          </a:p>
          <a:p>
            <a:r>
              <a:rPr lang="en-US" dirty="0" smtClean="0"/>
              <a:t>Build</a:t>
            </a:r>
          </a:p>
          <a:p>
            <a:r>
              <a:rPr lang="en-US" dirty="0" smtClean="0"/>
              <a:t>EMS</a:t>
            </a:r>
          </a:p>
          <a:p>
            <a:r>
              <a:rPr lang="en-US" dirty="0" smtClean="0"/>
              <a:t>Array</a:t>
            </a:r>
          </a:p>
          <a:p>
            <a:r>
              <a:rPr lang="en-US" dirty="0" smtClean="0"/>
              <a:t>Monitoring logging and reporting.</a:t>
            </a:r>
          </a:p>
          <a:p>
            <a:r>
              <a:rPr lang="en-US" dirty="0" smtClean="0"/>
              <a:t>Firewall policy</a:t>
            </a:r>
          </a:p>
          <a:p>
            <a:r>
              <a:rPr lang="en-US" dirty="0" smtClean="0"/>
              <a:t>Networking(network configuration, </a:t>
            </a:r>
            <a:r>
              <a:rPr lang="en-US" dirty="0" err="1" smtClean="0"/>
              <a:t>ipconfig,routing</a:t>
            </a:r>
            <a:r>
              <a:rPr lang="en-US" dirty="0" smtClean="0"/>
              <a:t> table, NIC </a:t>
            </a:r>
            <a:r>
              <a:rPr lang="en-US" dirty="0" err="1" smtClean="0"/>
              <a:t>config</a:t>
            </a:r>
            <a:r>
              <a:rPr lang="en-US" dirty="0" smtClean="0"/>
              <a:t>, NLB </a:t>
            </a:r>
            <a:r>
              <a:rPr lang="en-US" dirty="0" err="1" smtClean="0"/>
              <a:t>etc</a:t>
            </a:r>
            <a:r>
              <a:rPr lang="en-US" dirty="0" smtClean="0"/>
              <a:t>)</a:t>
            </a:r>
          </a:p>
          <a:p>
            <a:r>
              <a:rPr lang="en-US" dirty="0" smtClean="0"/>
              <a:t>Services , processes.</a:t>
            </a:r>
          </a:p>
          <a:p>
            <a:r>
              <a:rPr lang="en-US" dirty="0" err="1" smtClean="0"/>
              <a:t>Regkeys</a:t>
            </a:r>
            <a:endParaRPr lang="en-US" dirty="0" smtClean="0"/>
          </a:p>
          <a:p>
            <a:endParaRPr lang="en-US" dirty="0" smtClean="0"/>
          </a:p>
          <a:p>
            <a:endParaRPr lang="en-US" dirty="0"/>
          </a:p>
        </p:txBody>
      </p:sp>
    </p:spTree>
    <p:extLst>
      <p:ext uri="{BB962C8B-B14F-4D97-AF65-F5344CB8AC3E}">
        <p14:creationId xmlns:p14="http://schemas.microsoft.com/office/powerpoint/2010/main" val="751259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TMGLogs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0664" y="1690689"/>
            <a:ext cx="10341864" cy="2379350"/>
          </a:xfrm>
        </p:spPr>
      </p:pic>
    </p:spTree>
    <p:extLst>
      <p:ext uri="{BB962C8B-B14F-4D97-AF65-F5344CB8AC3E}">
        <p14:creationId xmlns:p14="http://schemas.microsoft.com/office/powerpoint/2010/main" val="7025894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TMGLogs</a:t>
            </a:r>
            <a:r>
              <a:rPr lang="en-US" dirty="0" smtClean="0"/>
              <a:t>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99032" y="1828800"/>
            <a:ext cx="9454896" cy="2035950"/>
          </a:xfrm>
        </p:spPr>
      </p:pic>
    </p:spTree>
    <p:extLst>
      <p:ext uri="{BB962C8B-B14F-4D97-AF65-F5344CB8AC3E}">
        <p14:creationId xmlns:p14="http://schemas.microsoft.com/office/powerpoint/2010/main" val="5653362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Captures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89304" y="1783080"/>
            <a:ext cx="8903018" cy="2354595"/>
          </a:xfrm>
        </p:spPr>
      </p:pic>
    </p:spTree>
    <p:extLst>
      <p:ext uri="{BB962C8B-B14F-4D97-AF65-F5344CB8AC3E}">
        <p14:creationId xmlns:p14="http://schemas.microsoft.com/office/powerpoint/2010/main" val="16020480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ISAtracing</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0120" y="1690688"/>
            <a:ext cx="9154928" cy="2701700"/>
          </a:xfrm>
        </p:spPr>
      </p:pic>
    </p:spTree>
    <p:extLst>
      <p:ext uri="{BB962C8B-B14F-4D97-AF65-F5344CB8AC3E}">
        <p14:creationId xmlns:p14="http://schemas.microsoft.com/office/powerpoint/2010/main" val="14559038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a:t>
            </a:r>
            <a:endParaRPr lang="en-US" dirty="0"/>
          </a:p>
        </p:txBody>
      </p:sp>
      <p:sp>
        <p:nvSpPr>
          <p:cNvPr id="3" name="Content Placeholder 2"/>
          <p:cNvSpPr>
            <a:spLocks noGrp="1"/>
          </p:cNvSpPr>
          <p:nvPr>
            <p:ph idx="1"/>
          </p:nvPr>
        </p:nvSpPr>
        <p:spPr/>
        <p:txBody>
          <a:bodyPr/>
          <a:lstStyle/>
          <a:p>
            <a:r>
              <a:rPr lang="en-US" dirty="0" err="1" smtClean="0"/>
              <a:t>Netmon</a:t>
            </a:r>
            <a:r>
              <a:rPr lang="en-US" dirty="0" smtClean="0"/>
              <a:t>(to read network traces)</a:t>
            </a:r>
          </a:p>
          <a:p>
            <a:r>
              <a:rPr lang="en-US" dirty="0" smtClean="0"/>
              <a:t>Excel(to read TMG logs)</a:t>
            </a:r>
          </a:p>
          <a:p>
            <a:r>
              <a:rPr lang="en-US" dirty="0" smtClean="0"/>
              <a:t>Text reader/editor tools for searching the text.</a:t>
            </a:r>
            <a:endParaRPr lang="en-US" dirty="0"/>
          </a:p>
        </p:txBody>
      </p:sp>
    </p:spTree>
    <p:extLst>
      <p:ext uri="{BB962C8B-B14F-4D97-AF65-F5344CB8AC3E}">
        <p14:creationId xmlns:p14="http://schemas.microsoft.com/office/powerpoint/2010/main" val="18073373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a:t>
            </a:r>
            <a:endParaRPr lang="en-US" dirty="0"/>
          </a:p>
        </p:txBody>
      </p:sp>
      <p:sp>
        <p:nvSpPr>
          <p:cNvPr id="3" name="Content Placeholder 2"/>
          <p:cNvSpPr>
            <a:spLocks noGrp="1"/>
          </p:cNvSpPr>
          <p:nvPr>
            <p:ph idx="1"/>
          </p:nvPr>
        </p:nvSpPr>
        <p:spPr/>
        <p:txBody>
          <a:bodyPr>
            <a:normAutofit/>
          </a:bodyPr>
          <a:lstStyle/>
          <a:p>
            <a:r>
              <a:rPr lang="en-US" b="1" dirty="0" smtClean="0"/>
              <a:t>Issue</a:t>
            </a:r>
            <a:r>
              <a:rPr lang="en-US" dirty="0" smtClean="0"/>
              <a:t> : Outlook anywhere users disconnect intermittently and admin sees, huge amount of failed connections in the TMG live logs with different status codes e.g. 10054,64,1460.</a:t>
            </a:r>
          </a:p>
          <a:p>
            <a:r>
              <a:rPr lang="en-US" b="1" dirty="0" smtClean="0"/>
              <a:t>Troubleshooting</a:t>
            </a:r>
          </a:p>
          <a:p>
            <a:pPr marL="0" indent="0">
              <a:buNone/>
            </a:pPr>
            <a:r>
              <a:rPr lang="en-US" dirty="0" smtClean="0"/>
              <a:t>For status codes 10054 and 64 provided following blog post written by Thomas </a:t>
            </a:r>
            <a:r>
              <a:rPr lang="en-US" dirty="0" err="1" smtClean="0"/>
              <a:t>deztner</a:t>
            </a:r>
            <a:endParaRPr lang="en-US" dirty="0" smtClean="0"/>
          </a:p>
          <a:p>
            <a:pPr marL="0" indent="0">
              <a:buNone/>
            </a:pPr>
            <a:r>
              <a:rPr lang="en-US" dirty="0">
                <a:hlinkClick r:id="rId2"/>
              </a:rPr>
              <a:t>http://</a:t>
            </a:r>
            <a:r>
              <a:rPr lang="en-US" dirty="0" smtClean="0">
                <a:hlinkClick r:id="rId2"/>
              </a:rPr>
              <a:t>blogs.technet.com/b/isablog/archive/2007/06/25/rpc-over-http-logging-wildness.aspx</a:t>
            </a:r>
            <a:endParaRPr lang="en-US" dirty="0" smtClean="0"/>
          </a:p>
          <a:p>
            <a:pPr marL="0" indent="0">
              <a:buNone/>
            </a:pPr>
            <a:r>
              <a:rPr lang="en-US" dirty="0" smtClean="0"/>
              <a:t>But there was no explanation for1460.</a:t>
            </a:r>
          </a:p>
          <a:p>
            <a:endParaRPr lang="en-US" dirty="0" smtClean="0"/>
          </a:p>
          <a:p>
            <a:endParaRPr lang="en-US" dirty="0"/>
          </a:p>
        </p:txBody>
      </p:sp>
    </p:spTree>
    <p:extLst>
      <p:ext uri="{BB962C8B-B14F-4D97-AF65-F5344CB8AC3E}">
        <p14:creationId xmlns:p14="http://schemas.microsoft.com/office/powerpoint/2010/main" val="27641951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a:t>
            </a:r>
            <a:endParaRPr lang="en-US" dirty="0"/>
          </a:p>
        </p:txBody>
      </p:sp>
      <p:sp>
        <p:nvSpPr>
          <p:cNvPr id="3" name="Content Placeholder 2"/>
          <p:cNvSpPr>
            <a:spLocks noGrp="1"/>
          </p:cNvSpPr>
          <p:nvPr>
            <p:ph idx="1"/>
          </p:nvPr>
        </p:nvSpPr>
        <p:spPr/>
        <p:txBody>
          <a:bodyPr>
            <a:normAutofit/>
          </a:bodyPr>
          <a:lstStyle/>
          <a:p>
            <a:r>
              <a:rPr lang="en-US" dirty="0" smtClean="0"/>
              <a:t>In this case data was already collected by Admin as per instructions by previous engineer, it was taken as Basic repro at the time of issue.</a:t>
            </a:r>
          </a:p>
          <a:p>
            <a:r>
              <a:rPr lang="en-US" dirty="0" smtClean="0"/>
              <a:t>We used client </a:t>
            </a:r>
            <a:r>
              <a:rPr lang="en-US" dirty="0" err="1" smtClean="0"/>
              <a:t>ip</a:t>
            </a:r>
            <a:r>
              <a:rPr lang="en-US" dirty="0" smtClean="0"/>
              <a:t> of the client machine that was facing the issue to filter the data.</a:t>
            </a:r>
          </a:p>
          <a:p>
            <a:r>
              <a:rPr lang="en-US" dirty="0" smtClean="0"/>
              <a:t>From the nature of the issue, it was clear that  four important logs were going to help us i.e. TMG live logs, Network captures, ISA Tracing(this log can only be used by MS Engineers as it needs certain files to parse this log, I m putting this here for reference to my peers as well) ,ISA BPA(to look into </a:t>
            </a:r>
            <a:r>
              <a:rPr lang="en-US" dirty="0" err="1" smtClean="0"/>
              <a:t>config</a:t>
            </a:r>
            <a:r>
              <a:rPr lang="en-US" dirty="0" smtClean="0"/>
              <a:t>)as we needed to understand why issue was happening and these on the fly logs were over best bets.</a:t>
            </a:r>
            <a:endParaRPr lang="en-US" dirty="0"/>
          </a:p>
        </p:txBody>
      </p:sp>
    </p:spTree>
    <p:extLst>
      <p:ext uri="{BB962C8B-B14F-4D97-AF65-F5344CB8AC3E}">
        <p14:creationId xmlns:p14="http://schemas.microsoft.com/office/powerpoint/2010/main" val="5840472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to start with</a:t>
            </a:r>
            <a:endParaRPr lang="en-US" dirty="0"/>
          </a:p>
        </p:txBody>
      </p:sp>
      <p:sp>
        <p:nvSpPr>
          <p:cNvPr id="3" name="Content Placeholder 2"/>
          <p:cNvSpPr>
            <a:spLocks noGrp="1"/>
          </p:cNvSpPr>
          <p:nvPr>
            <p:ph idx="1"/>
          </p:nvPr>
        </p:nvSpPr>
        <p:spPr/>
        <p:txBody>
          <a:bodyPr/>
          <a:lstStyle/>
          <a:p>
            <a:r>
              <a:rPr lang="en-US" dirty="0" smtClean="0"/>
              <a:t>We can choose BPA Reports- To understand the </a:t>
            </a:r>
            <a:r>
              <a:rPr lang="en-US" dirty="0" err="1" smtClean="0"/>
              <a:t>config</a:t>
            </a:r>
            <a:r>
              <a:rPr lang="en-US" dirty="0" smtClean="0"/>
              <a:t>, To know what </a:t>
            </a:r>
            <a:r>
              <a:rPr lang="en-US" dirty="0" err="1" smtClean="0"/>
              <a:t>Ip</a:t>
            </a:r>
            <a:r>
              <a:rPr lang="en-US" dirty="0" smtClean="0"/>
              <a:t> ranges are in internal network, NIC </a:t>
            </a:r>
            <a:r>
              <a:rPr lang="en-US" dirty="0" err="1" smtClean="0"/>
              <a:t>configs</a:t>
            </a:r>
            <a:r>
              <a:rPr lang="en-US" dirty="0" smtClean="0"/>
              <a:t> and IP </a:t>
            </a:r>
            <a:r>
              <a:rPr lang="en-US" dirty="0" err="1" smtClean="0"/>
              <a:t>configs</a:t>
            </a:r>
            <a:r>
              <a:rPr lang="en-US" dirty="0" smtClean="0"/>
              <a:t>, NLB </a:t>
            </a:r>
            <a:r>
              <a:rPr lang="en-US" dirty="0" err="1" smtClean="0"/>
              <a:t>config</a:t>
            </a:r>
            <a:r>
              <a:rPr lang="en-US" dirty="0" smtClean="0"/>
              <a:t> , Obvious alerts.</a:t>
            </a:r>
          </a:p>
          <a:p>
            <a:r>
              <a:rPr lang="en-US" dirty="0" smtClean="0"/>
              <a:t>Then in scenarios like this we can start with TMG logs, Admin provided the client machine IP, so that was used to filter all the traffic that came from this client.</a:t>
            </a:r>
          </a:p>
          <a:p>
            <a:r>
              <a:rPr lang="en-US" dirty="0" smtClean="0"/>
              <a:t>I have masked the client IP in the next snapshot but idea is that we can use excel data filters to filter Live logs using client IP.</a:t>
            </a:r>
            <a:endParaRPr lang="en-US" dirty="0"/>
          </a:p>
        </p:txBody>
      </p:sp>
    </p:spTree>
    <p:extLst>
      <p:ext uri="{BB962C8B-B14F-4D97-AF65-F5344CB8AC3E}">
        <p14:creationId xmlns:p14="http://schemas.microsoft.com/office/powerpoint/2010/main" val="1420582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TMG Logs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3193" y="1678146"/>
            <a:ext cx="10863069" cy="1665671"/>
          </a:xfrm>
        </p:spPr>
      </p:pic>
    </p:spTree>
    <p:extLst>
      <p:ext uri="{BB962C8B-B14F-4D97-AF65-F5344CB8AC3E}">
        <p14:creationId xmlns:p14="http://schemas.microsoft.com/office/powerpoint/2010/main" val="10290196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3" name="Content Placeholder 2"/>
          <p:cNvSpPr>
            <a:spLocks noGrp="1"/>
          </p:cNvSpPr>
          <p:nvPr>
            <p:ph idx="1"/>
          </p:nvPr>
        </p:nvSpPr>
        <p:spPr/>
        <p:txBody>
          <a:bodyPr/>
          <a:lstStyle/>
          <a:p>
            <a:r>
              <a:rPr lang="en-US" dirty="0" smtClean="0"/>
              <a:t>Intro</a:t>
            </a:r>
          </a:p>
          <a:p>
            <a:r>
              <a:rPr lang="en-US" dirty="0" smtClean="0"/>
              <a:t>Scenario</a:t>
            </a:r>
          </a:p>
          <a:p>
            <a:r>
              <a:rPr lang="en-US" dirty="0" smtClean="0"/>
              <a:t>Analyzing individual logs collected by TMG data packager.</a:t>
            </a:r>
          </a:p>
          <a:p>
            <a:r>
              <a:rPr lang="en-US" dirty="0" smtClean="0"/>
              <a:t>Correlating different logs to make sense and complete the picture and understand what's going on.</a:t>
            </a:r>
            <a:endParaRPr lang="en-US" dirty="0"/>
          </a:p>
        </p:txBody>
      </p:sp>
    </p:spTree>
    <p:extLst>
      <p:ext uri="{BB962C8B-B14F-4D97-AF65-F5344CB8AC3E}">
        <p14:creationId xmlns:p14="http://schemas.microsoft.com/office/powerpoint/2010/main" val="37002226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After scrolling right on excel looked for filter info column and corresponding request id </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38200" y="1828800"/>
            <a:ext cx="10710672" cy="1493921"/>
          </a:xfrm>
        </p:spPr>
      </p:pic>
    </p:spTree>
    <p:extLst>
      <p:ext uri="{BB962C8B-B14F-4D97-AF65-F5344CB8AC3E}">
        <p14:creationId xmlns:p14="http://schemas.microsoft.com/office/powerpoint/2010/main" val="11239479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ISATracing</a:t>
            </a:r>
            <a:r>
              <a:rPr lang="en-US" dirty="0" smtClean="0"/>
              <a:t>(for my MS peers only)</a:t>
            </a:r>
            <a:endParaRPr lang="en-US" dirty="0"/>
          </a:p>
        </p:txBody>
      </p:sp>
      <p:sp>
        <p:nvSpPr>
          <p:cNvPr id="3" name="Content Placeholder 2"/>
          <p:cNvSpPr>
            <a:spLocks noGrp="1"/>
          </p:cNvSpPr>
          <p:nvPr>
            <p:ph idx="1"/>
          </p:nvPr>
        </p:nvSpPr>
        <p:spPr/>
        <p:txBody>
          <a:bodyPr/>
          <a:lstStyle/>
          <a:p>
            <a:r>
              <a:rPr lang="en-US" dirty="0" smtClean="0"/>
              <a:t>Used a text editor/reader tool to filter the </a:t>
            </a:r>
            <a:r>
              <a:rPr lang="en-US" dirty="0" err="1" smtClean="0"/>
              <a:t>ISAtracing</a:t>
            </a:r>
            <a:r>
              <a:rPr lang="en-US" dirty="0" smtClean="0"/>
              <a:t> log using the request id found in the TMG Live Logs.</a:t>
            </a:r>
          </a:p>
          <a:p>
            <a:r>
              <a:rPr lang="en-US" dirty="0" smtClean="0"/>
              <a:t>Filtered the log and located the result code 1460 in it as we can see in the next </a:t>
            </a:r>
            <a:r>
              <a:rPr lang="en-US" dirty="0" err="1" smtClean="0"/>
              <a:t>slode</a:t>
            </a:r>
            <a:r>
              <a:rPr lang="en-US" dirty="0" smtClean="0"/>
              <a:t>.</a:t>
            </a:r>
          </a:p>
          <a:p>
            <a:endParaRPr lang="en-US" dirty="0"/>
          </a:p>
        </p:txBody>
      </p:sp>
    </p:spTree>
    <p:extLst>
      <p:ext uri="{BB962C8B-B14F-4D97-AF65-F5344CB8AC3E}">
        <p14:creationId xmlns:p14="http://schemas.microsoft.com/office/powerpoint/2010/main" val="20931110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1504" y="246888"/>
            <a:ext cx="8928992" cy="5400367"/>
          </a:xfrm>
        </p:spPr>
      </p:pic>
    </p:spTree>
    <p:extLst>
      <p:ext uri="{BB962C8B-B14F-4D97-AF65-F5344CB8AC3E}">
        <p14:creationId xmlns:p14="http://schemas.microsoft.com/office/powerpoint/2010/main" val="36553090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Zoom in</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15480" y="1690688"/>
            <a:ext cx="9252520" cy="1683448"/>
          </a:xfrm>
        </p:spPr>
      </p:pic>
      <p:sp>
        <p:nvSpPr>
          <p:cNvPr id="5" name="TextBox 4"/>
          <p:cNvSpPr txBox="1"/>
          <p:nvPr/>
        </p:nvSpPr>
        <p:spPr>
          <a:xfrm>
            <a:off x="2135560" y="4941168"/>
            <a:ext cx="7416824" cy="646331"/>
          </a:xfrm>
          <a:prstGeom prst="rect">
            <a:avLst/>
          </a:prstGeom>
          <a:noFill/>
        </p:spPr>
        <p:txBody>
          <a:bodyPr wrap="square" rtlCol="0">
            <a:spAutoFit/>
          </a:bodyPr>
          <a:lstStyle/>
          <a:p>
            <a:r>
              <a:rPr lang="en-US" dirty="0" err="1" smtClean="0"/>
              <a:t>Noise:WPPISAPUBLIC</a:t>
            </a:r>
            <a:r>
              <a:rPr lang="en-US" dirty="0" smtClean="0"/>
              <a:t>:(x</a:t>
            </a:r>
            <a:r>
              <a:rPr lang="en-US" b="1" dirty="0" smtClean="0">
                <a:solidFill>
                  <a:schemeClr val="tx2">
                    <a:lumMod val="60000"/>
                    <a:lumOff val="40000"/>
                  </a:schemeClr>
                </a:solidFill>
              </a:rPr>
              <a:t>.x.x.x:1234 </a:t>
            </a:r>
            <a:r>
              <a:rPr lang="en-US" b="1" dirty="0">
                <a:solidFill>
                  <a:schemeClr val="tx2">
                    <a:lumMod val="60000"/>
                    <a:lumOff val="40000"/>
                  </a:schemeClr>
                </a:solidFill>
              </a:rPr>
              <a:t>==&gt; </a:t>
            </a:r>
            <a:r>
              <a:rPr lang="en-US" b="1" dirty="0" smtClean="0">
                <a:solidFill>
                  <a:schemeClr val="tx2">
                    <a:lumMod val="60000"/>
                    <a:lumOff val="40000"/>
                  </a:schemeClr>
                </a:solidFill>
              </a:rPr>
              <a:t>x.x.x.x:443</a:t>
            </a:r>
            <a:r>
              <a:rPr lang="en-US" dirty="0"/>
              <a:t>) </a:t>
            </a:r>
            <a:r>
              <a:rPr lang="en-US" dirty="0" smtClean="0"/>
              <a:t>(x</a:t>
            </a:r>
            <a:r>
              <a:rPr lang="en-US" b="1" dirty="0" smtClean="0">
                <a:solidFill>
                  <a:srgbClr val="FF0000"/>
                </a:solidFill>
              </a:rPr>
              <a:t>.x.x.x:56789 </a:t>
            </a:r>
            <a:r>
              <a:rPr lang="en-US" b="1" dirty="0">
                <a:solidFill>
                  <a:srgbClr val="FF0000"/>
                </a:solidFill>
              </a:rPr>
              <a:t>--- </a:t>
            </a:r>
            <a:r>
              <a:rPr lang="en-US" b="1" dirty="0" smtClean="0">
                <a:solidFill>
                  <a:srgbClr val="FF0000"/>
                </a:solidFill>
              </a:rPr>
              <a:t>x.x.x.x:443</a:t>
            </a:r>
            <a:r>
              <a:rPr lang="en-US" dirty="0"/>
              <a:t>), 0 bytes, "&lt;NULL&gt;", 1460(ERROR_TIMEOUT) </a:t>
            </a:r>
          </a:p>
        </p:txBody>
      </p:sp>
    </p:spTree>
    <p:extLst>
      <p:ext uri="{BB962C8B-B14F-4D97-AF65-F5344CB8AC3E}">
        <p14:creationId xmlns:p14="http://schemas.microsoft.com/office/powerpoint/2010/main" val="4164065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Network captures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Filter the network </a:t>
            </a:r>
            <a:r>
              <a:rPr lang="en-US" dirty="0" err="1" smtClean="0"/>
              <a:t>montor</a:t>
            </a:r>
            <a:r>
              <a:rPr lang="en-US" dirty="0" smtClean="0"/>
              <a:t> traces taken on the internal NIC with this combination </a:t>
            </a:r>
            <a:r>
              <a:rPr lang="en-US" b="1" dirty="0" smtClean="0">
                <a:solidFill>
                  <a:srgbClr val="FF0000"/>
                </a:solidFill>
              </a:rPr>
              <a:t>1.2.3.4:12345 </a:t>
            </a:r>
            <a:r>
              <a:rPr lang="en-US" b="1" dirty="0">
                <a:solidFill>
                  <a:srgbClr val="FF0000"/>
                </a:solidFill>
              </a:rPr>
              <a:t>--- </a:t>
            </a:r>
            <a:r>
              <a:rPr lang="en-US" b="1" dirty="0" smtClean="0">
                <a:solidFill>
                  <a:srgbClr val="FF0000"/>
                </a:solidFill>
              </a:rPr>
              <a:t>7.8.9.10:443(sample </a:t>
            </a:r>
            <a:r>
              <a:rPr lang="en-US" b="1" dirty="0" err="1" smtClean="0">
                <a:solidFill>
                  <a:srgbClr val="FF0000"/>
                </a:solidFill>
              </a:rPr>
              <a:t>ip</a:t>
            </a:r>
            <a:r>
              <a:rPr lang="en-US" b="1" dirty="0" smtClean="0">
                <a:solidFill>
                  <a:srgbClr val="FF0000"/>
                </a:solidFill>
              </a:rPr>
              <a:t> of TMG internal NIC and CAS server and sample ports as I m masking the original </a:t>
            </a:r>
            <a:r>
              <a:rPr lang="en-US" b="1" dirty="0" err="1" smtClean="0">
                <a:solidFill>
                  <a:srgbClr val="FF0000"/>
                </a:solidFill>
              </a:rPr>
              <a:t>ip</a:t>
            </a:r>
            <a:r>
              <a:rPr lang="en-US" b="1" dirty="0" smtClean="0">
                <a:solidFill>
                  <a:srgbClr val="FF0000"/>
                </a:solidFill>
              </a:rPr>
              <a:t>/ports)</a:t>
            </a:r>
          </a:p>
          <a:p>
            <a:r>
              <a:rPr lang="en-US" dirty="0" smtClean="0"/>
              <a:t>With filter like</a:t>
            </a:r>
          </a:p>
          <a:p>
            <a:pPr marL="0" indent="0">
              <a:buNone/>
            </a:pPr>
            <a:r>
              <a:rPr lang="en-US" dirty="0" smtClean="0"/>
              <a:t> </a:t>
            </a:r>
            <a:r>
              <a:rPr lang="en-US" dirty="0" err="1" smtClean="0"/>
              <a:t>Tcp.port</a:t>
            </a:r>
            <a:r>
              <a:rPr lang="en-US" dirty="0" smtClean="0"/>
              <a:t>==12345 and </a:t>
            </a:r>
            <a:r>
              <a:rPr lang="en-US" dirty="0" err="1" smtClean="0"/>
              <a:t>tcp.port</a:t>
            </a:r>
            <a:r>
              <a:rPr lang="en-US" dirty="0" smtClean="0"/>
              <a:t> ==443 as it makes a unique session, but could not find the traffic in the network capture as due to huge traffic </a:t>
            </a:r>
            <a:r>
              <a:rPr lang="en-US" dirty="0" err="1" smtClean="0"/>
              <a:t>netmon</a:t>
            </a:r>
            <a:r>
              <a:rPr lang="en-US" dirty="0" smtClean="0"/>
              <a:t> buffers ran out.</a:t>
            </a:r>
          </a:p>
          <a:p>
            <a:pPr marL="0" indent="0">
              <a:buNone/>
            </a:pPr>
            <a:r>
              <a:rPr lang="en-US" dirty="0" smtClean="0"/>
              <a:t>From the error it was clear that there was time out and server did not respond properly and time out happened , since we could not get information about this unique session, next best plan was to see how good is the connectivity between TMG and the CAS server, so once again looked at the traces with a different display filter.</a:t>
            </a:r>
          </a:p>
          <a:p>
            <a:pPr marL="0" indent="0">
              <a:buNone/>
            </a:pPr>
            <a:endParaRPr lang="en-US" dirty="0"/>
          </a:p>
        </p:txBody>
      </p:sp>
    </p:spTree>
    <p:extLst>
      <p:ext uri="{BB962C8B-B14F-4D97-AF65-F5344CB8AC3E}">
        <p14:creationId xmlns:p14="http://schemas.microsoft.com/office/powerpoint/2010/main" val="24363522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75520" y="210312"/>
            <a:ext cx="8712968" cy="6355079"/>
          </a:xfrm>
        </p:spPr>
      </p:pic>
    </p:spTree>
    <p:extLst>
      <p:ext uri="{BB962C8B-B14F-4D97-AF65-F5344CB8AC3E}">
        <p14:creationId xmlns:p14="http://schemas.microsoft.com/office/powerpoint/2010/main" val="9351552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and Action Plan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After looking at  three logs in this sequence we were able to find why we were getting 1460 i.e. it was due to time out (</a:t>
            </a:r>
            <a:r>
              <a:rPr lang="en-US" dirty="0" err="1" smtClean="0"/>
              <a:t>ISAtracing</a:t>
            </a:r>
            <a:r>
              <a:rPr lang="en-US" dirty="0" smtClean="0"/>
              <a:t>) and then looking at the network traces we found that there was really bad connection between TMG and CAS server. To get the clear picture suggested Admin that from current data we were able to determine that there is really bad connectivity between TMG and CAS, we should also see the picture from CAS end to determine how it responds to traffic sent by TMG at the time of the issue.</a:t>
            </a:r>
          </a:p>
          <a:p>
            <a:r>
              <a:rPr lang="en-US" dirty="0" smtClean="0"/>
              <a:t>If the CAS server does not respond due to bad NIC/drivers </a:t>
            </a:r>
            <a:r>
              <a:rPr lang="en-US" dirty="0" err="1" smtClean="0"/>
              <a:t>etc</a:t>
            </a:r>
            <a:r>
              <a:rPr lang="en-US" dirty="0" smtClean="0"/>
              <a:t> or its because of a networking device between TMG and CAS. So suggested him to collect simultaneous data from CAS, TMG and Client at the time of the issue.</a:t>
            </a:r>
          </a:p>
          <a:p>
            <a:pPr lvl="1">
              <a:buFont typeface="Wingdings" pitchFamily="2" charset="2"/>
              <a:buChar char="Ø"/>
            </a:pPr>
            <a:r>
              <a:rPr lang="en-US" dirty="0" smtClean="0"/>
              <a:t>CAS : Network monitor captures</a:t>
            </a:r>
          </a:p>
          <a:p>
            <a:pPr lvl="1">
              <a:buFont typeface="Wingdings" pitchFamily="2" charset="2"/>
              <a:buChar char="Ø"/>
            </a:pPr>
            <a:r>
              <a:rPr lang="en-US" dirty="0" smtClean="0"/>
              <a:t>TMG server-TMG data packager with web proxy and publishing template</a:t>
            </a:r>
          </a:p>
          <a:p>
            <a:pPr lvl="1">
              <a:buFont typeface="Wingdings" pitchFamily="2" charset="2"/>
              <a:buChar char="Ø"/>
            </a:pPr>
            <a:r>
              <a:rPr lang="en-US" dirty="0" smtClean="0"/>
              <a:t>Client machine : </a:t>
            </a:r>
            <a:r>
              <a:rPr lang="en-US" dirty="0"/>
              <a:t>Network monitor captures</a:t>
            </a:r>
          </a:p>
          <a:p>
            <a:endParaRPr lang="en-US" dirty="0"/>
          </a:p>
        </p:txBody>
      </p:sp>
    </p:spTree>
    <p:extLst>
      <p:ext uri="{BB962C8B-B14F-4D97-AF65-F5344CB8AC3E}">
        <p14:creationId xmlns:p14="http://schemas.microsoft.com/office/powerpoint/2010/main" val="37243540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Few Tricks with ISA Tracing using  Text editor/reader  tools apart from Request ID.</a:t>
            </a:r>
            <a:endParaRPr lang="en-US" dirty="0"/>
          </a:p>
        </p:txBody>
      </p:sp>
      <p:sp>
        <p:nvSpPr>
          <p:cNvPr id="3" name="Content Placeholder 2"/>
          <p:cNvSpPr>
            <a:spLocks noGrp="1"/>
          </p:cNvSpPr>
          <p:nvPr>
            <p:ph idx="1"/>
          </p:nvPr>
        </p:nvSpPr>
        <p:spPr/>
        <p:txBody>
          <a:bodyPr/>
          <a:lstStyle/>
          <a:p>
            <a:r>
              <a:rPr lang="en-US" dirty="0" smtClean="0"/>
              <a:t>Keywords</a:t>
            </a:r>
          </a:p>
          <a:p>
            <a:pPr lvl="1">
              <a:buFont typeface="Wingdings" pitchFamily="2" charset="2"/>
              <a:buChar char="Ø"/>
            </a:pPr>
            <a:r>
              <a:rPr lang="en-US" dirty="0" smtClean="0"/>
              <a:t>Result </a:t>
            </a:r>
            <a:r>
              <a:rPr lang="en-US" dirty="0"/>
              <a:t>code.</a:t>
            </a:r>
          </a:p>
          <a:p>
            <a:pPr lvl="1">
              <a:buFont typeface="Wingdings" pitchFamily="2" charset="2"/>
              <a:buChar char="Ø"/>
            </a:pPr>
            <a:r>
              <a:rPr lang="en-US" dirty="0" smtClean="0"/>
              <a:t>Error i.e. Keyword Error</a:t>
            </a:r>
            <a:endParaRPr lang="en-US" dirty="0"/>
          </a:p>
          <a:p>
            <a:pPr lvl="1">
              <a:buFont typeface="Wingdings" pitchFamily="2" charset="2"/>
              <a:buChar char="Ø"/>
            </a:pPr>
            <a:r>
              <a:rPr lang="en-US" dirty="0"/>
              <a:t>Hexadecimal </a:t>
            </a:r>
            <a:r>
              <a:rPr lang="en-US" dirty="0" smtClean="0"/>
              <a:t>error that you are getting while doing repro of the issue e.g. </a:t>
            </a:r>
            <a:r>
              <a:rPr lang="en-US" b="1" dirty="0"/>
              <a:t>0x8007003a</a:t>
            </a:r>
            <a:endParaRPr lang="en-US" dirty="0"/>
          </a:p>
          <a:p>
            <a:pPr lvl="1">
              <a:buFont typeface="Wingdings" pitchFamily="2" charset="2"/>
              <a:buChar char="Ø"/>
            </a:pPr>
            <a:r>
              <a:rPr lang="en-US" dirty="0"/>
              <a:t>IP address : port </a:t>
            </a:r>
            <a:r>
              <a:rPr lang="en-US" dirty="0" smtClean="0"/>
              <a:t>combination.</a:t>
            </a:r>
          </a:p>
          <a:p>
            <a:pPr lvl="1">
              <a:buFont typeface="Wingdings" pitchFamily="2" charset="2"/>
              <a:buChar char="Ø"/>
            </a:pPr>
            <a:r>
              <a:rPr lang="en-US" dirty="0" smtClean="0"/>
              <a:t>Failed (keyword)</a:t>
            </a:r>
          </a:p>
          <a:p>
            <a:pPr lvl="1">
              <a:buFont typeface="Wingdings" pitchFamily="2" charset="2"/>
              <a:buChar char="Ø"/>
            </a:pPr>
            <a:r>
              <a:rPr lang="en-US" dirty="0" smtClean="0"/>
              <a:t>Status code e.g. 1460</a:t>
            </a:r>
          </a:p>
          <a:p>
            <a:pPr marL="457200" lvl="1" indent="0">
              <a:buNone/>
            </a:pPr>
            <a:endParaRPr lang="en-US" dirty="0" smtClean="0"/>
          </a:p>
          <a:p>
            <a:pPr lvl="1">
              <a:buFont typeface="Wingdings" pitchFamily="2" charset="2"/>
              <a:buChar char="Ø"/>
            </a:pPr>
            <a:endParaRPr lang="en-US" dirty="0"/>
          </a:p>
        </p:txBody>
      </p:sp>
    </p:spTree>
    <p:extLst>
      <p:ext uri="{BB962C8B-B14F-4D97-AF65-F5344CB8AC3E}">
        <p14:creationId xmlns:p14="http://schemas.microsoft.com/office/powerpoint/2010/main" val="3885475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to do if you see result of the keyword used</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Its hard work converted to smart work</a:t>
            </a:r>
          </a:p>
          <a:p>
            <a:r>
              <a:rPr lang="en-US" dirty="0" smtClean="0"/>
              <a:t>You need to locate your repro or issue traffic by finding IP address or port or user name of the user who experienced the issue and once you are able to locate that note down the context id or Request id and then search with that context id in text analysis tool and you shall get one single conversation and then observe through this conversation if you notice issue in that.</a:t>
            </a:r>
          </a:p>
          <a:p>
            <a:r>
              <a:rPr lang="en-US" dirty="0" smtClean="0"/>
              <a:t>You might have to repeat this if you saw multiple request id with your initial search to locate the problem.</a:t>
            </a:r>
          </a:p>
          <a:p>
            <a:r>
              <a:rPr lang="en-US" dirty="0" smtClean="0"/>
              <a:t>With practice this process becomes quicker so more you practice, better and faster you become reading this log.</a:t>
            </a:r>
            <a:endParaRPr lang="en-US" dirty="0"/>
          </a:p>
        </p:txBody>
      </p:sp>
    </p:spTree>
    <p:extLst>
      <p:ext uri="{BB962C8B-B14F-4D97-AF65-F5344CB8AC3E}">
        <p14:creationId xmlns:p14="http://schemas.microsoft.com/office/powerpoint/2010/main" val="77883105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 &amp; A</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2453835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INTRO</a:t>
            </a:r>
            <a:br>
              <a:rPr lang="en-US" dirty="0" smtClean="0"/>
            </a:b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t>                          </a:t>
            </a:r>
          </a:p>
          <a:p>
            <a:r>
              <a:rPr lang="en-US" dirty="0" smtClean="0"/>
              <a:t>TMGpackage.cab file is generated after we collect data using TMG data packager tool while doing repro of the issue.</a:t>
            </a:r>
          </a:p>
          <a:p>
            <a:r>
              <a:rPr lang="en-US" dirty="0" smtClean="0"/>
              <a:t>More info about TMG packager tool </a:t>
            </a:r>
            <a:r>
              <a:rPr lang="en-US" dirty="0" smtClean="0">
                <a:hlinkClick r:id="rId2"/>
              </a:rPr>
              <a:t>http://blogs.technet.com/b/sooraj-sec/archive/2010/04/10/instructions-for-isa-data-packager-to-collect-data-in-repro-mode.aspx</a:t>
            </a:r>
            <a:endParaRPr lang="en-US" dirty="0" smtClean="0"/>
          </a:p>
          <a:p>
            <a:r>
              <a:rPr lang="en-US" dirty="0" smtClean="0"/>
              <a:t>This presentation talks about how to analyze the data collected by this tool.</a:t>
            </a:r>
          </a:p>
          <a:p>
            <a:r>
              <a:rPr lang="en-US" dirty="0" smtClean="0"/>
              <a:t>So first thing to do is unzip this cab file and proceed as explained in coming slides.</a:t>
            </a:r>
          </a:p>
          <a:p>
            <a:r>
              <a:rPr lang="en-US" dirty="0" smtClean="0"/>
              <a:t>Idea is to give starting point to begin data analysis by yourself.</a:t>
            </a:r>
          </a:p>
          <a:p>
            <a:endParaRPr lang="en-US" dirty="0"/>
          </a:p>
        </p:txBody>
      </p:sp>
    </p:spTree>
    <p:extLst>
      <p:ext uri="{BB962C8B-B14F-4D97-AF65-F5344CB8AC3E}">
        <p14:creationId xmlns:p14="http://schemas.microsoft.com/office/powerpoint/2010/main" val="8889137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Logs collected</a:t>
            </a:r>
            <a:endParaRPr lang="en-US" dirty="0"/>
          </a:p>
        </p:txBody>
      </p:sp>
      <p:sp>
        <p:nvSpPr>
          <p:cNvPr id="3" name="Content Placeholder 2"/>
          <p:cNvSpPr>
            <a:spLocks noGrp="1"/>
          </p:cNvSpPr>
          <p:nvPr>
            <p:ph idx="1"/>
          </p:nvPr>
        </p:nvSpPr>
        <p:spPr/>
        <p:txBody>
          <a:bodyPr/>
          <a:lstStyle/>
          <a:p>
            <a:r>
              <a:rPr lang="en-US" dirty="0" smtClean="0"/>
              <a:t>It depends on the scenario and the issue and corresponding template used on the TMG data packager wizard</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3179" y="3140968"/>
            <a:ext cx="6925642" cy="2936352"/>
          </a:xfrm>
          <a:prstGeom prst="rect">
            <a:avLst/>
          </a:prstGeom>
        </p:spPr>
      </p:pic>
    </p:spTree>
    <p:extLst>
      <p:ext uri="{BB962C8B-B14F-4D97-AF65-F5344CB8AC3E}">
        <p14:creationId xmlns:p14="http://schemas.microsoft.com/office/powerpoint/2010/main" val="42533393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logs collected also depends on the options we choose in the modify options</a:t>
            </a:r>
          </a:p>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4127" y="2780929"/>
            <a:ext cx="6963747" cy="3458339"/>
          </a:xfrm>
          <a:prstGeom prst="rect">
            <a:avLst/>
          </a:prstGeom>
        </p:spPr>
      </p:pic>
    </p:spTree>
    <p:extLst>
      <p:ext uri="{BB962C8B-B14F-4D97-AF65-F5344CB8AC3E}">
        <p14:creationId xmlns:p14="http://schemas.microsoft.com/office/powerpoint/2010/main" val="22782607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 Basic repro the logs would look like this after extracting the contents from the cab file.</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09655" y="1556793"/>
            <a:ext cx="4772691" cy="3392391"/>
          </a:xfrm>
        </p:spPr>
      </p:pic>
    </p:spTree>
    <p:extLst>
      <p:ext uri="{BB962C8B-B14F-4D97-AF65-F5344CB8AC3E}">
        <p14:creationId xmlns:p14="http://schemas.microsoft.com/office/powerpoint/2010/main" val="12169722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BPA Reports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91545" y="1556793"/>
            <a:ext cx="7971428" cy="1866667"/>
          </a:xfrm>
        </p:spPr>
      </p:pic>
    </p:spTree>
    <p:extLst>
      <p:ext uri="{BB962C8B-B14F-4D97-AF65-F5344CB8AC3E}">
        <p14:creationId xmlns:p14="http://schemas.microsoft.com/office/powerpoint/2010/main" val="33892666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This report can be opened using ISABPA tool</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81200" y="1517905"/>
            <a:ext cx="8229600" cy="4053260"/>
          </a:xfrm>
        </p:spPr>
      </p:pic>
    </p:spTree>
    <p:extLst>
      <p:ext uri="{BB962C8B-B14F-4D97-AF65-F5344CB8AC3E}">
        <p14:creationId xmlns:p14="http://schemas.microsoft.com/office/powerpoint/2010/main" val="35157657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31923" y="1412777"/>
            <a:ext cx="6928154" cy="4713387"/>
          </a:xfrm>
        </p:spPr>
      </p:pic>
    </p:spTree>
    <p:extLst>
      <p:ext uri="{BB962C8B-B14F-4D97-AF65-F5344CB8AC3E}">
        <p14:creationId xmlns:p14="http://schemas.microsoft.com/office/powerpoint/2010/main" val="35085761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TotalTime>
  <Words>1114</Words>
  <Application>Microsoft Office PowerPoint</Application>
  <PresentationFormat>Widescreen</PresentationFormat>
  <Paragraphs>89</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Calibri</vt:lpstr>
      <vt:lpstr>Calibri Light</vt:lpstr>
      <vt:lpstr>Wingdings</vt:lpstr>
      <vt:lpstr>Office Theme</vt:lpstr>
      <vt:lpstr>TMG Data Packager Analysis</vt:lpstr>
      <vt:lpstr>Scope</vt:lpstr>
      <vt:lpstr>                                   INTRO </vt:lpstr>
      <vt:lpstr>Logs collected</vt:lpstr>
      <vt:lpstr>PowerPoint Presentation</vt:lpstr>
      <vt:lpstr>For Basic repro the logs would look like this after extracting the contents from the cab file.</vt:lpstr>
      <vt:lpstr>BPA Reports</vt:lpstr>
      <vt:lpstr>This report can be opened using ISABPA tool</vt:lpstr>
      <vt:lpstr>PowerPoint Presentation</vt:lpstr>
      <vt:lpstr>What we get from BPA reports</vt:lpstr>
      <vt:lpstr>TMGLogs</vt:lpstr>
      <vt:lpstr>TMGLogs </vt:lpstr>
      <vt:lpstr>Network Captures</vt:lpstr>
      <vt:lpstr>ISAtracing</vt:lpstr>
      <vt:lpstr>Tools</vt:lpstr>
      <vt:lpstr>Scenario</vt:lpstr>
      <vt:lpstr>Data Analysis</vt:lpstr>
      <vt:lpstr>Where to start with</vt:lpstr>
      <vt:lpstr>TMG Logs</vt:lpstr>
      <vt:lpstr>After scrolling right on excel looked for filter info column and corresponding request id </vt:lpstr>
      <vt:lpstr>ISATracing(for my MS peers only)</vt:lpstr>
      <vt:lpstr>PowerPoint Presentation</vt:lpstr>
      <vt:lpstr>Zoom in</vt:lpstr>
      <vt:lpstr>Network captures</vt:lpstr>
      <vt:lpstr>PowerPoint Presentation</vt:lpstr>
      <vt:lpstr>Conclusion and Action Plan</vt:lpstr>
      <vt:lpstr>Few Tricks with ISA Tracing using  Text editor/reader  tools apart from Request ID.</vt:lpstr>
      <vt:lpstr>What to do if you see result of the keyword used</vt:lpstr>
      <vt:lpstr>Q &amp; 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Suraj Singh</dc:creator>
  <cp:lastModifiedBy>Suraj Singh</cp:lastModifiedBy>
  <cp:revision>15</cp:revision>
  <dcterms:created xsi:type="dcterms:W3CDTF">2012-11-07T14:14:30Z</dcterms:created>
  <dcterms:modified xsi:type="dcterms:W3CDTF">2012-11-08T14:21:10Z</dcterms:modified>
</cp:coreProperties>
</file>