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4" r:id="rId1"/>
    <p:sldMasterId id="2147483784" r:id="rId2"/>
  </p:sldMasterIdLst>
  <p:notesMasterIdLst>
    <p:notesMasterId r:id="rId39"/>
  </p:notesMasterIdLst>
  <p:handoutMasterIdLst>
    <p:handoutMasterId r:id="rId40"/>
  </p:handoutMasterIdLst>
  <p:sldIdLst>
    <p:sldId id="472" r:id="rId3"/>
    <p:sldId id="459" r:id="rId4"/>
    <p:sldId id="335" r:id="rId5"/>
    <p:sldId id="360" r:id="rId6"/>
    <p:sldId id="461" r:id="rId7"/>
    <p:sldId id="396" r:id="rId8"/>
    <p:sldId id="410" r:id="rId9"/>
    <p:sldId id="402" r:id="rId10"/>
    <p:sldId id="463" r:id="rId11"/>
    <p:sldId id="411" r:id="rId12"/>
    <p:sldId id="413" r:id="rId13"/>
    <p:sldId id="436" r:id="rId14"/>
    <p:sldId id="450" r:id="rId15"/>
    <p:sldId id="452" r:id="rId16"/>
    <p:sldId id="451" r:id="rId17"/>
    <p:sldId id="471" r:id="rId18"/>
    <p:sldId id="464" r:id="rId19"/>
    <p:sldId id="400" r:id="rId20"/>
    <p:sldId id="438" r:id="rId21"/>
    <p:sldId id="439" r:id="rId22"/>
    <p:sldId id="441" r:id="rId23"/>
    <p:sldId id="466" r:id="rId24"/>
    <p:sldId id="375" r:id="rId25"/>
    <p:sldId id="443" r:id="rId26"/>
    <p:sldId id="444" r:id="rId27"/>
    <p:sldId id="412" r:id="rId28"/>
    <p:sldId id="469" r:id="rId29"/>
    <p:sldId id="404" r:id="rId30"/>
    <p:sldId id="405" r:id="rId31"/>
    <p:sldId id="470" r:id="rId32"/>
    <p:sldId id="407" r:id="rId33"/>
    <p:sldId id="453" r:id="rId34"/>
    <p:sldId id="368" r:id="rId35"/>
    <p:sldId id="408" r:id="rId36"/>
    <p:sldId id="409" r:id="rId37"/>
    <p:sldId id="468" r:id="rId38"/>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FFFFFF"/>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82" autoAdjust="0"/>
    <p:restoredTop sz="70251" autoAdjust="0"/>
  </p:normalViewPr>
  <p:slideViewPr>
    <p:cSldViewPr snapToGrid="0">
      <p:cViewPr>
        <p:scale>
          <a:sx n="90" d="100"/>
          <a:sy n="90" d="100"/>
        </p:scale>
        <p:origin x="-1242" y="-162"/>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50" d="100"/>
        <a:sy n="50"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10/10/2012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10/10/2012</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10/10/2012 10:07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10/10/2012 10:07 AM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27</a:t>
            </a:fld>
            <a:endParaRPr 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Tree>
    <p:extLst>
      <p:ext uri="{BB962C8B-B14F-4D97-AF65-F5344CB8AC3E}">
        <p14:creationId xmlns:p14="http://schemas.microsoft.com/office/powerpoint/2010/main" val="3641099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10/10/2012 10:07 AM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30</a:t>
            </a:fld>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10/10/2012 10:07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10/10/2012 10:07 AM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36</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80CB99-47E3-46F4-AAEB-3919FBEFC014}" type="slidenum">
              <a:rPr lang="en-US" smtClean="0">
                <a:solidFill>
                  <a:prstClr val="black"/>
                </a:solidFill>
                <a:latin typeface="Segoe" pitchFamily="34" charset="0"/>
              </a:rPr>
              <a:pPr/>
              <a:t>3</a:t>
            </a:fld>
            <a:endParaRPr lang="en-US" dirty="0">
              <a:solidFill>
                <a:prstClr val="black"/>
              </a:solidFill>
              <a:latin typeface="Segoe"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10/10/2012 10:07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10/10/2012 10:07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10/10/2012 10:07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10/10/2012 10:07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smtClean="0"/>
              <a:t>SCSI </a:t>
            </a:r>
            <a:r>
              <a:rPr lang="en-US" sz="900" dirty="0" err="1" smtClean="0"/>
              <a:t>passthrough</a:t>
            </a:r>
            <a:r>
              <a:rPr lang="en-US" sz="900" dirty="0" smtClean="0"/>
              <a:t> needs tweaking of the cluster</a:t>
            </a:r>
            <a:endParaRPr lang="en-IN"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1983701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10/10/2012 10:07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667655520"/>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1677278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752097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3379091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386181001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050169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866954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5985937"/>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chemeClr val="tx1"/>
                    </a:gs>
                    <a:gs pos="100000">
                      <a:schemeClr val="tx1"/>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pPr algn="l"/>
            <a:r>
              <a:rPr lang="en-US" sz="3600" b="1" dirty="0" smtClean="0">
                <a:solidFill>
                  <a:schemeClr val="bg2">
                    <a:alpha val="99000"/>
                  </a:schemeClr>
                </a:solidFill>
              </a:rPr>
              <a:t>Scan the Tag </a:t>
            </a:r>
            <a:r>
              <a:rPr lang="en-US" sz="3600" b="1" dirty="0" smtClean="0">
                <a:solidFill>
                  <a:schemeClr val="accent1">
                    <a:alpha val="99000"/>
                  </a:schemeClr>
                </a:solidFill>
              </a:rPr>
              <a:t/>
            </a:r>
            <a:br>
              <a:rPr lang="en-US" sz="3600" b="1" dirty="0" smtClean="0">
                <a:solidFill>
                  <a:schemeClr val="accent1">
                    <a:alpha val="99000"/>
                  </a:schemeClr>
                </a:solidFill>
              </a:rPr>
            </a:br>
            <a:r>
              <a:rPr lang="en-US" sz="3600" dirty="0" smtClean="0">
                <a:solidFill>
                  <a:schemeClr val="bg1">
                    <a:lumMod val="50000"/>
                    <a:lumOff val="50000"/>
                    <a:alpha val="99000"/>
                  </a:schemeClr>
                </a:solidFill>
              </a:rPr>
              <a:t>to evaluate this session now on </a:t>
            </a:r>
            <a:r>
              <a:rPr lang="en-US" sz="3600" b="1" dirty="0" err="1" smtClean="0">
                <a:solidFill>
                  <a:schemeClr val="bg2">
                    <a:alpha val="99000"/>
                  </a:schemeClr>
                </a:solidFill>
              </a:rPr>
              <a:t>myTech•Ed</a:t>
            </a:r>
            <a:r>
              <a:rPr lang="en-US" sz="3600" b="1" dirty="0" smtClean="0">
                <a:solidFill>
                  <a:schemeClr val="bg2">
                    <a:alpha val="99000"/>
                  </a:scheme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1931377704"/>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598848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56882425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81004602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pic>
        <p:nvPicPr>
          <p:cNvPr id="4" name="Picture 7" descr="EP Team Logo.JPG"/>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84159" y="5284789"/>
            <a:ext cx="3686273" cy="102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4210" name="Rectangle 2"/>
          <p:cNvSpPr>
            <a:spLocks noGrp="1" noChangeArrowheads="1"/>
          </p:cNvSpPr>
          <p:nvPr>
            <p:ph type="ctrTitle"/>
          </p:nvPr>
        </p:nvSpPr>
        <p:spPr>
          <a:xfrm>
            <a:off x="775653" y="909050"/>
            <a:ext cx="10940173" cy="692497"/>
          </a:xfrm>
        </p:spPr>
        <p:txBody>
          <a:bodyPr/>
          <a:lstStyle>
            <a:lvl1pPr marL="0" indent="0" algn="l">
              <a:tabLst/>
              <a:defRPr lang="en-US" sz="5000" b="0" kern="300" spc="-50" baseline="0" noProof="0" dirty="0" smtClean="0">
                <a:solidFill>
                  <a:schemeClr val="tx1"/>
                </a:solidFill>
                <a:effectLst/>
                <a:latin typeface="Calibri" pitchFamily="34" charset="0"/>
                <a:ea typeface="+mj-ea"/>
                <a:cs typeface="Calibri" pitchFamily="34" charset="0"/>
              </a:defRPr>
            </a:lvl1pPr>
          </a:lstStyle>
          <a:p>
            <a:pPr lvl="0"/>
            <a:r>
              <a:rPr lang="en-US" noProof="0" dirty="0" smtClean="0"/>
              <a:t>Click to edit Master title style</a:t>
            </a:r>
          </a:p>
        </p:txBody>
      </p:sp>
      <p:sp>
        <p:nvSpPr>
          <p:cNvPr id="94211" name="Rectangle 3"/>
          <p:cNvSpPr>
            <a:spLocks noGrp="1" noChangeArrowheads="1"/>
          </p:cNvSpPr>
          <p:nvPr>
            <p:ph type="subTitle" idx="1"/>
          </p:nvPr>
        </p:nvSpPr>
        <p:spPr>
          <a:xfrm>
            <a:off x="791485" y="2866997"/>
            <a:ext cx="6521812" cy="387798"/>
          </a:xfrm>
        </p:spPr>
        <p:txBody>
          <a:bodyPr anchor="ctr"/>
          <a:lstStyle>
            <a:lvl1pPr marL="0" indent="0" algn="l">
              <a:buFontTx/>
              <a:buNone/>
              <a:defRPr lang="en-US" sz="2800" b="0" spc="-50" noProof="0" dirty="0" smtClean="0">
                <a:solidFill>
                  <a:schemeClr val="tx1"/>
                </a:solidFill>
                <a:effectLst/>
                <a:latin typeface="Calibri" pitchFamily="34" charset="0"/>
                <a:ea typeface="+mj-ea"/>
                <a:cs typeface="Calibri" pitchFamily="34" charset="0"/>
              </a:defRPr>
            </a:lvl1pPr>
          </a:lstStyle>
          <a:p>
            <a:pPr lvl="0"/>
            <a:r>
              <a:rPr lang="en-US" noProof="0" dirty="0" smtClean="0"/>
              <a:t>Click to edit Master subtitle style</a:t>
            </a:r>
          </a:p>
        </p:txBody>
      </p:sp>
    </p:spTree>
    <p:extLst>
      <p:ext uri="{BB962C8B-B14F-4D97-AF65-F5344CB8AC3E}">
        <p14:creationId xmlns:p14="http://schemas.microsoft.com/office/powerpoint/2010/main" val="36418788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0970600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8224624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74032230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802906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8412877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07405759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122871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9006970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60140684"/>
      </p:ext>
    </p:extLst>
  </p:cSld>
  <p:clrMap bg1="dk1" tx1="lt1" bg2="dk2" tx2="lt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 id="2147483778" r:id="rId14"/>
    <p:sldLayoutId id="2147483779" r:id="rId15"/>
    <p:sldLayoutId id="2147483780" r:id="rId16"/>
    <p:sldLayoutId id="2147483781" r:id="rId17"/>
    <p:sldLayoutId id="2147483782" r:id="rId18"/>
    <p:sldLayoutId id="2147483783" r:id="rId19"/>
    <p:sldLayoutId id="2147483786" r:id="rId20"/>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05218979"/>
      </p:ext>
    </p:extLst>
  </p:cSld>
  <p:clrMap bg1="dk1" tx1="lt1" bg2="dk2" tx2="lt2" accent1="accent1" accent2="accent2" accent3="accent3" accent4="accent4" accent5="accent5" accent6="accent6" hlink="hlink" folHlink="folHlink"/>
  <p:sldLayoutIdLst>
    <p:sldLayoutId id="2147483785"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hyperlink" Target="http://www.windowsservercatalog.com/svvp/" TargetMode="Externa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8" Type="http://schemas.openxmlformats.org/officeDocument/2006/relationships/hyperlink" Target="http://bit.ly/kOBSuo" TargetMode="External"/><Relationship Id="rId3" Type="http://schemas.openxmlformats.org/officeDocument/2006/relationships/hyperlink" Target="http://bit.ly/m7z7B4" TargetMode="External"/><Relationship Id="rId7" Type="http://schemas.openxmlformats.org/officeDocument/2006/relationships/hyperlink" Target="http://bit.ly/kWthfD" TargetMode="External"/><Relationship Id="rId2" Type="http://schemas.openxmlformats.org/officeDocument/2006/relationships/hyperlink" Target="http://bit.ly/jE2yPn" TargetMode="External"/><Relationship Id="rId1" Type="http://schemas.openxmlformats.org/officeDocument/2006/relationships/slideLayout" Target="../slideLayouts/slideLayout8.xml"/><Relationship Id="rId6" Type="http://schemas.openxmlformats.org/officeDocument/2006/relationships/hyperlink" Target="http://bit.ly/krUecS" TargetMode="External"/><Relationship Id="rId5" Type="http://schemas.openxmlformats.org/officeDocument/2006/relationships/hyperlink" Target="http://bit.ly/loEl9r" TargetMode="External"/><Relationship Id="rId4" Type="http://schemas.openxmlformats.org/officeDocument/2006/relationships/hyperlink" Target="http://bit.ly/mNAsDO" TargetMode="External"/><Relationship Id="rId9" Type="http://schemas.openxmlformats.org/officeDocument/2006/relationships/hyperlink" Target="http://bit.ly/9DBfoB"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technet.microsoft.com/en-us/library/aa996719.aspx" TargetMode="External"/><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hyperlink" Target="http://www.windowsservercatalog.com/svvp.aspx?svvppage=svvpwizard.htm"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tinyurl.com/y9shhpx" TargetMode="Externa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6616" y="2362201"/>
            <a:ext cx="10938200" cy="498598"/>
          </a:xfrm>
        </p:spPr>
        <p:txBody>
          <a:bodyPr/>
          <a:lstStyle/>
          <a:p>
            <a:pPr>
              <a:defRPr/>
            </a:pPr>
            <a:r>
              <a:rPr sz="3600" dirty="0" smtClean="0"/>
              <a:t>Virtualizing Exchange Server with Hyper-V</a:t>
            </a:r>
            <a:endParaRPr sz="3600" dirty="0"/>
          </a:p>
        </p:txBody>
      </p:sp>
      <p:sp>
        <p:nvSpPr>
          <p:cNvPr id="16387" name="Rectangle 3"/>
          <p:cNvSpPr>
            <a:spLocks noGrp="1" noChangeArrowheads="1"/>
          </p:cNvSpPr>
          <p:nvPr>
            <p:ph type="subTitle" idx="1"/>
          </p:nvPr>
        </p:nvSpPr>
        <p:spPr>
          <a:xfrm>
            <a:off x="776616" y="3451850"/>
            <a:ext cx="6521868" cy="1144929"/>
          </a:xfrm>
        </p:spPr>
        <p:txBody>
          <a:bodyPr/>
          <a:lstStyle/>
          <a:p>
            <a:pPr eaLnBrk="1" hangingPunct="1">
              <a:defRPr/>
            </a:pPr>
            <a:r>
              <a:rPr sz="2400" dirty="0" smtClean="0"/>
              <a:t>Sachin Filinto</a:t>
            </a:r>
          </a:p>
          <a:p>
            <a:pPr eaLnBrk="1" hangingPunct="1">
              <a:defRPr/>
            </a:pPr>
            <a:r>
              <a:rPr lang="en-US" sz="2400" dirty="0" smtClean="0"/>
              <a:t>P.F.E.</a:t>
            </a:r>
          </a:p>
          <a:p>
            <a:pPr eaLnBrk="1" hangingPunct="1">
              <a:defRPr/>
            </a:pPr>
            <a:r>
              <a:rPr lang="en-US" sz="2400" dirty="0" smtClean="0"/>
              <a:t>Microsoft</a:t>
            </a:r>
            <a:endParaRPr sz="2400" dirty="0"/>
          </a:p>
        </p:txBody>
      </p:sp>
    </p:spTree>
    <p:extLst>
      <p:ext uri="{BB962C8B-B14F-4D97-AF65-F5344CB8AC3E}">
        <p14:creationId xmlns:p14="http://schemas.microsoft.com/office/powerpoint/2010/main" val="12733746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Sizing Process Overview</a:t>
            </a:r>
            <a:endParaRPr lang="en-US" dirty="0"/>
          </a:p>
        </p:txBody>
      </p:sp>
      <p:sp>
        <p:nvSpPr>
          <p:cNvPr id="6" name="Text Placeholder 5"/>
          <p:cNvSpPr>
            <a:spLocks noGrp="1"/>
          </p:cNvSpPr>
          <p:nvPr>
            <p:ph type="body" sz="quarter" idx="10"/>
          </p:nvPr>
        </p:nvSpPr>
        <p:spPr>
          <a:xfrm>
            <a:off x="519112" y="1447799"/>
            <a:ext cx="11149013" cy="3016210"/>
          </a:xfrm>
        </p:spPr>
        <p:txBody>
          <a:bodyPr/>
          <a:lstStyle/>
          <a:p>
            <a:r>
              <a:rPr lang="en-US" dirty="0" smtClean="0"/>
              <a:t>Start with the physical server sizing process</a:t>
            </a:r>
          </a:p>
          <a:p>
            <a:pPr lvl="1"/>
            <a:r>
              <a:rPr lang="en-US" dirty="0" smtClean="0"/>
              <a:t>Mailbox Storage Calculator &amp; TechNet guidance</a:t>
            </a:r>
          </a:p>
          <a:p>
            <a:r>
              <a:rPr lang="en-US" dirty="0" smtClean="0"/>
              <a:t>Account for virtualization overhead</a:t>
            </a:r>
          </a:p>
          <a:p>
            <a:r>
              <a:rPr lang="en-US" dirty="0" smtClean="0"/>
              <a:t>Determine VM placement</a:t>
            </a:r>
          </a:p>
          <a:p>
            <a:pPr lvl="1"/>
            <a:r>
              <a:rPr lang="en-US" dirty="0" smtClean="0"/>
              <a:t>Account for VM migration if planned</a:t>
            </a:r>
          </a:p>
          <a:p>
            <a:r>
              <a:rPr lang="en-US" dirty="0" smtClean="0"/>
              <a:t>Size root servers, storage, and network infrastructure</a:t>
            </a:r>
            <a:endParaRPr lang="en-US" dirty="0"/>
          </a:p>
        </p:txBody>
      </p:sp>
    </p:spTree>
    <p:extLst>
      <p:ext uri="{BB962C8B-B14F-4D97-AF65-F5344CB8AC3E}">
        <p14:creationId xmlns:p14="http://schemas.microsoft.com/office/powerpoint/2010/main" val="39998069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circle(in)">
                                      <p:cBhvr>
                                        <p:cTn id="19" dur="2000"/>
                                        <p:tgtEl>
                                          <p:spTgt spid="6">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barn(inVertical)">
                                      <p:cBhvr>
                                        <p:cTn id="24" dur="500"/>
                                        <p:tgtEl>
                                          <p:spTgt spid="6">
                                            <p:txEl>
                                              <p:pRg st="3" end="3"/>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arn(inVertic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2000"/>
                                        <p:tgtEl>
                                          <p:spTgt spid="6">
                                            <p:txEl>
                                              <p:pRg st="5" end="5"/>
                                            </p:txEl>
                                          </p:spTgt>
                                        </p:tgtEl>
                                      </p:cBhvr>
                                    </p:animEffect>
                                    <p:anim calcmode="lin" valueType="num">
                                      <p:cBhvr>
                                        <p:cTn id="33" dur="2000" fill="hold"/>
                                        <p:tgtEl>
                                          <p:spTgt spid="6">
                                            <p:txEl>
                                              <p:pRg st="5" end="5"/>
                                            </p:txEl>
                                          </p:spTgt>
                                        </p:tgtEl>
                                        <p:attrNameLst>
                                          <p:attrName>ppt_w</p:attrName>
                                        </p:attrNameLst>
                                      </p:cBhvr>
                                      <p:tavLst>
                                        <p:tav tm="0" fmla="#ppt_w*sin(2.5*pi*$)">
                                          <p:val>
                                            <p:fltVal val="0"/>
                                          </p:val>
                                        </p:tav>
                                        <p:tav tm="100000">
                                          <p:val>
                                            <p:fltVal val="1"/>
                                          </p:val>
                                        </p:tav>
                                      </p:tavLst>
                                    </p:anim>
                                    <p:anim calcmode="lin" valueType="num">
                                      <p:cBhvr>
                                        <p:cTn id="34" dur="2000" fill="hold"/>
                                        <p:tgtEl>
                                          <p:spTgt spid="6">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Guest Sizing Rules of Thumb</a:t>
            </a:r>
            <a:endParaRPr lang="en-US" dirty="0"/>
          </a:p>
        </p:txBody>
      </p:sp>
      <p:sp>
        <p:nvSpPr>
          <p:cNvPr id="3" name="Text Placeholder 2"/>
          <p:cNvSpPr>
            <a:spLocks noGrp="1"/>
          </p:cNvSpPr>
          <p:nvPr>
            <p:ph type="body" sz="quarter" idx="10"/>
          </p:nvPr>
        </p:nvSpPr>
        <p:spPr>
          <a:xfrm>
            <a:off x="519112" y="1447799"/>
            <a:ext cx="11149013" cy="3810274"/>
          </a:xfrm>
        </p:spPr>
        <p:txBody>
          <a:bodyPr/>
          <a:lstStyle/>
          <a:p>
            <a:r>
              <a:rPr lang="en-US" dirty="0" smtClean="0"/>
              <a:t>Size Mailbox role first</a:t>
            </a:r>
          </a:p>
          <a:p>
            <a:pPr lvl="1"/>
            <a:r>
              <a:rPr lang="en-US" dirty="0" smtClean="0"/>
              <a:t>CPU ratios for other roles based on Mailbox role sizing</a:t>
            </a:r>
          </a:p>
          <a:p>
            <a:pPr lvl="1"/>
            <a:r>
              <a:rPr lang="en-US" dirty="0" smtClean="0"/>
              <a:t>Mailbox role performance is key to user experience</a:t>
            </a:r>
          </a:p>
          <a:p>
            <a:pPr lvl="1"/>
            <a:r>
              <a:rPr lang="en-US" dirty="0" smtClean="0"/>
              <a:t>High availability design significantly impacts sizing</a:t>
            </a:r>
          </a:p>
          <a:p>
            <a:r>
              <a:rPr lang="en-US" dirty="0" smtClean="0"/>
              <a:t>Don’t over-subscribe/over-allocate resources</a:t>
            </a:r>
          </a:p>
          <a:p>
            <a:pPr lvl="1"/>
            <a:r>
              <a:rPr lang="en-US" dirty="0" smtClean="0"/>
              <a:t>Size based on anticipated peak workload, don’t under provision physical resources</a:t>
            </a:r>
          </a:p>
          <a:p>
            <a:pPr marL="0" indent="0">
              <a:buNone/>
            </a:pPr>
            <a:endParaRPr lang="en-US" dirty="0"/>
          </a:p>
        </p:txBody>
      </p:sp>
    </p:spTree>
    <p:extLst>
      <p:ext uri="{BB962C8B-B14F-4D97-AF65-F5344CB8AC3E}">
        <p14:creationId xmlns:p14="http://schemas.microsoft.com/office/powerpoint/2010/main" val="250166254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Guest Sizing for Unified Messaging</a:t>
            </a:r>
            <a:endParaRPr lang="en-US" dirty="0"/>
          </a:p>
        </p:txBody>
      </p:sp>
      <p:sp>
        <p:nvSpPr>
          <p:cNvPr id="3" name="Text Placeholder 2"/>
          <p:cNvSpPr>
            <a:spLocks noGrp="1"/>
          </p:cNvSpPr>
          <p:nvPr>
            <p:ph type="body" sz="quarter" idx="10"/>
          </p:nvPr>
        </p:nvSpPr>
        <p:spPr/>
        <p:txBody>
          <a:bodyPr/>
          <a:lstStyle/>
          <a:p>
            <a:r>
              <a:rPr lang="en-US" smtClean="0"/>
              <a:t>Newly supported for virtualization</a:t>
            </a:r>
          </a:p>
          <a:p>
            <a:pPr lvl="1"/>
            <a:r>
              <a:rPr lang="en-US" smtClean="0"/>
              <a:t>Requires Exchange 2010 SP1 (or greater)</a:t>
            </a:r>
          </a:p>
          <a:p>
            <a:r>
              <a:rPr lang="en-US" smtClean="0"/>
              <a:t>Role is susceptible to poor voice quality and/or latency if undersized</a:t>
            </a:r>
          </a:p>
          <a:p>
            <a:r>
              <a:rPr lang="en-US" smtClean="0"/>
              <a:t>Requires min. 4 virtual processors</a:t>
            </a:r>
          </a:p>
          <a:p>
            <a:r>
              <a:rPr lang="en-US" smtClean="0"/>
              <a:t>UM must be able to utilize physical processors on demand</a:t>
            </a:r>
          </a:p>
          <a:p>
            <a:r>
              <a:rPr lang="en-US" smtClean="0"/>
              <a:t>Consider network requirements (low latency, sufficient bandwidth) to meet UM needs</a:t>
            </a:r>
          </a:p>
          <a:p>
            <a:r>
              <a:rPr lang="en-US" smtClean="0"/>
              <a:t>Tests show that 4VP/16GB VM can handle 40 concurrent calls with VM Preview and 65 calls without</a:t>
            </a:r>
            <a:endParaRPr lang="en-US" dirty="0" smtClean="0"/>
          </a:p>
        </p:txBody>
      </p:sp>
    </p:spTree>
    <p:extLst>
      <p:ext uri="{BB962C8B-B14F-4D97-AF65-F5344CB8AC3E}">
        <p14:creationId xmlns:p14="http://schemas.microsoft.com/office/powerpoint/2010/main" val="351647513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Root Server Sizing</a:t>
            </a:r>
            <a:endParaRPr lang="en-US" dirty="0"/>
          </a:p>
        </p:txBody>
      </p:sp>
      <p:sp>
        <p:nvSpPr>
          <p:cNvPr id="3" name="Text Placeholder 2"/>
          <p:cNvSpPr>
            <a:spLocks noGrp="1"/>
          </p:cNvSpPr>
          <p:nvPr>
            <p:ph type="body" sz="quarter" idx="10"/>
          </p:nvPr>
        </p:nvSpPr>
        <p:spPr/>
        <p:txBody>
          <a:bodyPr/>
          <a:lstStyle/>
          <a:p>
            <a:r>
              <a:rPr lang="en-US" smtClean="0"/>
              <a:t>Root server storage sizing includes space for the OS &amp; required hypervisor components, plus connectivity to storage for guest VMs</a:t>
            </a:r>
          </a:p>
          <a:p>
            <a:pPr lvl="1"/>
            <a:r>
              <a:rPr lang="en-US" smtClean="0"/>
              <a:t>Don’t forget about high availability of storage if required (multi-path HBAs or iSCSI NICs, redundant paths, etc.)</a:t>
            </a:r>
          </a:p>
          <a:p>
            <a:r>
              <a:rPr lang="en-US" smtClean="0"/>
              <a:t>Network sizing is critical: number of interfaces and bandwidth</a:t>
            </a:r>
          </a:p>
          <a:p>
            <a:pPr lvl="1"/>
            <a:r>
              <a:rPr lang="en-US" smtClean="0"/>
              <a:t>Consider app connectivity, storage networking, heartbeats, CSV, VM migration</a:t>
            </a:r>
            <a:endParaRPr lang="en-US" dirty="0" smtClean="0"/>
          </a:p>
        </p:txBody>
      </p:sp>
    </p:spTree>
    <p:extLst>
      <p:ext uri="{BB962C8B-B14F-4D97-AF65-F5344CB8AC3E}">
        <p14:creationId xmlns:p14="http://schemas.microsoft.com/office/powerpoint/2010/main" val="348388276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Root Server Sizing</a:t>
            </a:r>
            <a:endParaRPr lang="en-US" dirty="0"/>
          </a:p>
        </p:txBody>
      </p:sp>
      <p:sp>
        <p:nvSpPr>
          <p:cNvPr id="3" name="Text Placeholder 2"/>
          <p:cNvSpPr>
            <a:spLocks noGrp="1"/>
          </p:cNvSpPr>
          <p:nvPr>
            <p:ph type="body" sz="quarter" idx="10"/>
          </p:nvPr>
        </p:nvSpPr>
        <p:spPr>
          <a:xfrm>
            <a:off x="519112" y="1447799"/>
            <a:ext cx="11149013" cy="4838248"/>
          </a:xfrm>
        </p:spPr>
        <p:txBody>
          <a:bodyPr/>
          <a:lstStyle/>
          <a:p>
            <a:r>
              <a:rPr lang="en-US" dirty="0" smtClean="0"/>
              <a:t>CPU sizing should include root needs plus per-guest overhead</a:t>
            </a:r>
          </a:p>
          <a:p>
            <a:pPr lvl="1"/>
            <a:r>
              <a:rPr lang="en-US" dirty="0" smtClean="0"/>
              <a:t>Follow hypervisor vendor recommendations</a:t>
            </a:r>
          </a:p>
          <a:p>
            <a:r>
              <a:rPr lang="en-US" dirty="0" smtClean="0"/>
              <a:t>Memory sizing should not assume over allocation</a:t>
            </a:r>
          </a:p>
          <a:p>
            <a:pPr lvl="1"/>
            <a:r>
              <a:rPr lang="en-US" dirty="0" smtClean="0"/>
              <a:t>Follow hypervisor vendor recommendations</a:t>
            </a:r>
          </a:p>
          <a:p>
            <a:pPr lvl="1"/>
            <a:r>
              <a:rPr lang="en-US" dirty="0" smtClean="0"/>
              <a:t>Provide memory for root plus sum of running VM requirements</a:t>
            </a:r>
          </a:p>
          <a:p>
            <a:pPr lvl="1"/>
            <a:r>
              <a:rPr lang="en-US" dirty="0" smtClean="0"/>
              <a:t>Memory for Hyper-V root = the larger of 512MB or the per-VM value (summed for running VMs) of 32MB for the first 1GB of virtual RAM + 8MB for each additional GB of virtual RAM</a:t>
            </a:r>
          </a:p>
          <a:p>
            <a:pPr lvl="2"/>
            <a:r>
              <a:rPr lang="en-US" dirty="0" smtClean="0"/>
              <a:t>Example: 8 VMs running, each with 32GB RAM. Root requires 8 * (32MB + 8MB*31) = 2240MB</a:t>
            </a:r>
            <a:endParaRPr lang="en-US" dirty="0"/>
          </a:p>
        </p:txBody>
      </p:sp>
    </p:spTree>
    <p:extLst>
      <p:ext uri="{BB962C8B-B14F-4D97-AF65-F5344CB8AC3E}">
        <p14:creationId xmlns:p14="http://schemas.microsoft.com/office/powerpoint/2010/main" val="203898969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Virtual Processors</a:t>
            </a:r>
            <a:endParaRPr lang="en-US" dirty="0"/>
          </a:p>
        </p:txBody>
      </p:sp>
      <p:sp>
        <p:nvSpPr>
          <p:cNvPr id="3" name="Text Placeholder 2"/>
          <p:cNvSpPr>
            <a:spLocks noGrp="1"/>
          </p:cNvSpPr>
          <p:nvPr>
            <p:ph type="body" sz="quarter" idx="10"/>
          </p:nvPr>
        </p:nvSpPr>
        <p:spPr>
          <a:xfrm>
            <a:off x="519112" y="1447799"/>
            <a:ext cx="11149013" cy="3274743"/>
          </a:xfrm>
        </p:spPr>
        <p:txBody>
          <a:bodyPr/>
          <a:lstStyle/>
          <a:p>
            <a:r>
              <a:rPr lang="en-US" dirty="0" smtClean="0"/>
              <a:t>Scale up CPU on VMs as much as possible</a:t>
            </a:r>
          </a:p>
          <a:p>
            <a:pPr lvl="1"/>
            <a:r>
              <a:rPr lang="en-US" dirty="0" smtClean="0"/>
              <a:t>Don’t deploy 4 x 1 </a:t>
            </a:r>
            <a:r>
              <a:rPr lang="en-US" dirty="0" err="1" smtClean="0"/>
              <a:t>vCPU</a:t>
            </a:r>
            <a:r>
              <a:rPr lang="en-US" dirty="0" smtClean="0"/>
              <a:t> machines vs. 1 x 4 </a:t>
            </a:r>
            <a:r>
              <a:rPr lang="en-US" dirty="0" err="1" smtClean="0"/>
              <a:t>vCPU</a:t>
            </a:r>
            <a:r>
              <a:rPr lang="en-US" dirty="0" smtClean="0"/>
              <a:t> machine: take advantage of Exchange scalability</a:t>
            </a:r>
          </a:p>
          <a:p>
            <a:r>
              <a:rPr lang="en-US" dirty="0" smtClean="0"/>
              <a:t>Don’t over-subscribe CPUs unless consolidating with P2V, or similar scenario</a:t>
            </a:r>
          </a:p>
          <a:p>
            <a:r>
              <a:rPr lang="en-US" dirty="0" smtClean="0"/>
              <a:t>Generally assume 1 logical CPU == 1 virtual CPU, don’t assume that a hyper threaded (SMT) CPU counts</a:t>
            </a:r>
            <a:endParaRPr lang="en-US" dirty="0"/>
          </a:p>
        </p:txBody>
      </p:sp>
    </p:spTree>
    <p:extLst>
      <p:ext uri="{BB962C8B-B14F-4D97-AF65-F5344CB8AC3E}">
        <p14:creationId xmlns:p14="http://schemas.microsoft.com/office/powerpoint/2010/main" val="27631065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Processors – </a:t>
            </a:r>
            <a:r>
              <a:rPr lang="en-US" dirty="0" err="1" smtClean="0"/>
              <a:t>SPECInt</a:t>
            </a:r>
            <a:r>
              <a:rPr lang="en-US" dirty="0" smtClean="0"/>
              <a:t> considerations</a:t>
            </a:r>
            <a:endParaRPr lang="en-US" dirty="0"/>
          </a:p>
        </p:txBody>
      </p:sp>
      <p:sp>
        <p:nvSpPr>
          <p:cNvPr id="3" name="Text Placeholder 2"/>
          <p:cNvSpPr>
            <a:spLocks noGrp="1"/>
          </p:cNvSpPr>
          <p:nvPr>
            <p:ph type="body" sz="quarter" idx="10"/>
          </p:nvPr>
        </p:nvSpPr>
        <p:spPr>
          <a:xfrm>
            <a:off x="519112" y="1447799"/>
            <a:ext cx="11149013" cy="4548938"/>
          </a:xfrm>
        </p:spPr>
        <p:txBody>
          <a:bodyPr/>
          <a:lstStyle/>
          <a:p>
            <a:r>
              <a:rPr lang="en-US" dirty="0" smtClean="0"/>
              <a:t>In the Mailbox role calculator, when virtualizing, remember </a:t>
            </a:r>
          </a:p>
          <a:p>
            <a:pPr lvl="1"/>
            <a:r>
              <a:rPr lang="en-US" sz="2000" dirty="0" smtClean="0"/>
              <a:t>The number of CPU cores are the cores that you plan allotting to the </a:t>
            </a:r>
            <a:r>
              <a:rPr lang="en-US" sz="2000" dirty="0"/>
              <a:t>Exchange 2010 GUEST &amp; NOT the host</a:t>
            </a:r>
          </a:p>
          <a:p>
            <a:r>
              <a:rPr lang="en-US" dirty="0" smtClean="0"/>
              <a:t>Also accordingly recalculate &amp; change the </a:t>
            </a:r>
            <a:r>
              <a:rPr lang="en-US" dirty="0" err="1" smtClean="0"/>
              <a:t>SPECInt</a:t>
            </a:r>
            <a:r>
              <a:rPr lang="en-US" dirty="0" smtClean="0"/>
              <a:t> value using the below formula :-</a:t>
            </a:r>
          </a:p>
          <a:p>
            <a:pPr marL="0" indent="0">
              <a:buNone/>
            </a:pPr>
            <a:endParaRPr lang="en-US" sz="2000" dirty="0" smtClean="0"/>
          </a:p>
          <a:p>
            <a:pPr marL="0" indent="0">
              <a:buNone/>
            </a:pPr>
            <a:endParaRPr lang="en-US" dirty="0"/>
          </a:p>
          <a:p>
            <a:pPr marL="0" indent="0">
              <a:buNone/>
            </a:pPr>
            <a:endParaRPr lang="en-US" dirty="0" smtClean="0"/>
          </a:p>
          <a:p>
            <a:pPr marL="0" indent="0">
              <a:buNone/>
            </a:pPr>
            <a:r>
              <a:rPr lang="en-US" dirty="0" smtClean="0"/>
              <a:t>Where Y=1 if deploying 1:1 virtual to physical processors &amp;</a:t>
            </a:r>
          </a:p>
          <a:p>
            <a:pPr marL="0" indent="0">
              <a:buNone/>
            </a:pPr>
            <a:r>
              <a:rPr lang="en-US" dirty="0"/>
              <a:t> </a:t>
            </a:r>
            <a:r>
              <a:rPr lang="en-US" dirty="0" smtClean="0"/>
              <a:t>           Y=2 if deploying 2 virtual to 1 Physical processor</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8054" y="3625702"/>
            <a:ext cx="6989746" cy="1286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20651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027"/>
                                        </p:tgtEl>
                                        <p:attrNameLst>
                                          <p:attrName>style.visibility</p:attrName>
                                        </p:attrNameLst>
                                      </p:cBhvr>
                                      <p:to>
                                        <p:strVal val="visible"/>
                                      </p:to>
                                    </p:set>
                                    <p:animEffect transition="in" filter="fade">
                                      <p:cBhvr>
                                        <p:cTn id="25" dur="1000"/>
                                        <p:tgtEl>
                                          <p:spTgt spid="1027"/>
                                        </p:tgtEl>
                                      </p:cBhvr>
                                    </p:animEffect>
                                    <p:anim calcmode="lin" valueType="num">
                                      <p:cBhvr>
                                        <p:cTn id="26" dur="1000" fill="hold"/>
                                        <p:tgtEl>
                                          <p:spTgt spid="1027"/>
                                        </p:tgtEl>
                                        <p:attrNameLst>
                                          <p:attrName>ppt_x</p:attrName>
                                        </p:attrNameLst>
                                      </p:cBhvr>
                                      <p:tavLst>
                                        <p:tav tm="0">
                                          <p:val>
                                            <p:strVal val="#ppt_x"/>
                                          </p:val>
                                        </p:tav>
                                        <p:tav tm="100000">
                                          <p:val>
                                            <p:strVal val="#ppt_x"/>
                                          </p:val>
                                        </p:tav>
                                      </p:tavLst>
                                    </p:anim>
                                    <p:anim calcmode="lin" valueType="num">
                                      <p:cBhvr>
                                        <p:cTn id="27"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p:cTn id="3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34" dur="500"/>
                                        <p:tgtEl>
                                          <p:spTgt spid="3">
                                            <p:txEl>
                                              <p:pRg st="6" end="6"/>
                                            </p:txEl>
                                          </p:spTgt>
                                        </p:tgtEl>
                                      </p:cBhvr>
                                    </p:animEffect>
                                  </p:childTnLst>
                                </p:cTn>
                              </p:par>
                              <p:par>
                                <p:cTn id="35" presetID="53" presetClass="entr" presetSubtype="16"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p:cTn id="37"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3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788" y="2581275"/>
            <a:ext cx="9693275"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729033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Locating Virtual Machines</a:t>
            </a:r>
            <a:endParaRPr lang="en-US" dirty="0"/>
          </a:p>
        </p:txBody>
      </p:sp>
      <p:sp>
        <p:nvSpPr>
          <p:cNvPr id="3" name="Text Placeholder 2"/>
          <p:cNvSpPr>
            <a:spLocks noGrp="1"/>
          </p:cNvSpPr>
          <p:nvPr>
            <p:ph type="body" sz="quarter" idx="10"/>
          </p:nvPr>
        </p:nvSpPr>
        <p:spPr/>
        <p:txBody>
          <a:bodyPr/>
          <a:lstStyle/>
          <a:p>
            <a:r>
              <a:rPr lang="en-US" dirty="0" smtClean="0"/>
              <a:t>VM placement is important for high availability</a:t>
            </a:r>
          </a:p>
          <a:p>
            <a:r>
              <a:rPr lang="en-US" dirty="0" smtClean="0"/>
              <a:t>Don’t co-locate DAG database copies on physical hosts</a:t>
            </a:r>
          </a:p>
          <a:p>
            <a:r>
              <a:rPr lang="en-US" dirty="0" smtClean="0"/>
              <a:t>Exchange unaware of VM location relative to other VMs</a:t>
            </a:r>
          </a:p>
          <a:p>
            <a:pPr lvl="1"/>
            <a:r>
              <a:rPr lang="en-US" dirty="0" smtClean="0"/>
              <a:t>No path correction in transport to avoid data loss</a:t>
            </a:r>
          </a:p>
          <a:p>
            <a:r>
              <a:rPr lang="en-US" dirty="0" smtClean="0"/>
              <a:t>Ensure peak workload can run in standard VM locations</a:t>
            </a:r>
          </a:p>
          <a:p>
            <a:pPr lvl="1"/>
            <a:r>
              <a:rPr lang="en-US" dirty="0" smtClean="0"/>
              <a:t>OK to move temporarily for maintenance assuming high availability requirements are met and current workload can be serviced</a:t>
            </a:r>
          </a:p>
        </p:txBody>
      </p:sp>
    </p:spTree>
    <p:extLst>
      <p:ext uri="{BB962C8B-B14F-4D97-AF65-F5344CB8AC3E}">
        <p14:creationId xmlns:p14="http://schemas.microsoft.com/office/powerpoint/2010/main" val="197495542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Storage Decisions</a:t>
            </a:r>
            <a:endParaRPr lang="en-US" dirty="0"/>
          </a:p>
        </p:txBody>
      </p:sp>
      <p:sp>
        <p:nvSpPr>
          <p:cNvPr id="3" name="Text Placeholder 2"/>
          <p:cNvSpPr>
            <a:spLocks noGrp="1"/>
          </p:cNvSpPr>
          <p:nvPr>
            <p:ph type="body" sz="quarter" idx="10"/>
          </p:nvPr>
        </p:nvSpPr>
        <p:spPr/>
        <p:txBody>
          <a:bodyPr/>
          <a:lstStyle/>
          <a:p>
            <a:r>
              <a:rPr lang="en-US" smtClean="0"/>
              <a:t>Exchange performance and health highly dependent on availability and performance of storage</a:t>
            </a:r>
          </a:p>
          <a:p>
            <a:r>
              <a:rPr lang="en-US" smtClean="0"/>
              <a:t>Many options for presentation of storage to VMs</a:t>
            </a:r>
          </a:p>
          <a:p>
            <a:pPr lvl="1"/>
            <a:r>
              <a:rPr lang="en-US" smtClean="0"/>
              <a:t>VHD</a:t>
            </a:r>
          </a:p>
          <a:p>
            <a:pPr lvl="1"/>
            <a:r>
              <a:rPr lang="en-US" smtClean="0"/>
              <a:t>FC</a:t>
            </a:r>
          </a:p>
          <a:p>
            <a:pPr lvl="1"/>
            <a:r>
              <a:rPr lang="en-US" smtClean="0"/>
              <a:t>iSCSI, FCoE</a:t>
            </a:r>
          </a:p>
          <a:p>
            <a:pPr lvl="1"/>
            <a:r>
              <a:rPr lang="en-US" smtClean="0"/>
              <a:t>DAS</a:t>
            </a:r>
          </a:p>
          <a:p>
            <a:r>
              <a:rPr lang="en-US" smtClean="0"/>
              <a:t>Optimize for performance and general design goals</a:t>
            </a:r>
          </a:p>
          <a:p>
            <a:pPr lvl="1"/>
            <a:r>
              <a:rPr lang="en-US" smtClean="0"/>
              <a:t>We recommend looking for options that provide large mailboxes and low cost</a:t>
            </a:r>
            <a:endParaRPr lang="en-US" dirty="0"/>
          </a:p>
        </p:txBody>
      </p:sp>
    </p:spTree>
    <p:extLst>
      <p:ext uri="{BB962C8B-B14F-4D97-AF65-F5344CB8AC3E}">
        <p14:creationId xmlns:p14="http://schemas.microsoft.com/office/powerpoint/2010/main" val="122074545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Session Objectives</a:t>
            </a:r>
            <a:endParaRPr lang="en-US" dirty="0"/>
          </a:p>
        </p:txBody>
      </p:sp>
      <p:sp>
        <p:nvSpPr>
          <p:cNvPr id="3" name="Text Placeholder 2"/>
          <p:cNvSpPr>
            <a:spLocks noGrp="1"/>
          </p:cNvSpPr>
          <p:nvPr>
            <p:ph type="body" sz="quarter" idx="10"/>
          </p:nvPr>
        </p:nvSpPr>
        <p:spPr/>
        <p:txBody>
          <a:bodyPr/>
          <a:lstStyle/>
          <a:p>
            <a:r>
              <a:rPr lang="en-US" smtClean="0"/>
              <a:t>Exchange and Virtualization</a:t>
            </a:r>
          </a:p>
          <a:p>
            <a:r>
              <a:rPr lang="en-US" smtClean="0"/>
              <a:t>Updated Support Guidance</a:t>
            </a:r>
          </a:p>
          <a:p>
            <a:r>
              <a:rPr lang="en-US" smtClean="0"/>
              <a:t>Best Practices</a:t>
            </a:r>
          </a:p>
          <a:p>
            <a:pPr lvl="1"/>
            <a:r>
              <a:rPr lang="en-US" smtClean="0"/>
              <a:t>Basic Exchange Server Considerations</a:t>
            </a:r>
          </a:p>
          <a:p>
            <a:pPr lvl="1"/>
            <a:r>
              <a:rPr lang="en-US" smtClean="0"/>
              <a:t>Capacity, Sizing and Performance</a:t>
            </a:r>
          </a:p>
          <a:p>
            <a:pPr lvl="1"/>
            <a:r>
              <a:rPr lang="en-US" smtClean="0"/>
              <a:t>Server Deployment</a:t>
            </a:r>
          </a:p>
          <a:p>
            <a:pPr lvl="1"/>
            <a:r>
              <a:rPr lang="en-US" smtClean="0"/>
              <a:t>High Availability &amp; VM Migration</a:t>
            </a:r>
          </a:p>
          <a:p>
            <a:pPr lvl="1"/>
            <a:r>
              <a:rPr lang="en-US" smtClean="0"/>
              <a:t>Coexistence With Other Workloads</a:t>
            </a:r>
          </a:p>
          <a:p>
            <a:r>
              <a:rPr lang="en-US" smtClean="0"/>
              <a:t>Tools &amp; Resources</a:t>
            </a:r>
            <a:endParaRPr lang="en-US" dirty="0" smtClean="0"/>
          </a:p>
        </p:txBody>
      </p:sp>
    </p:spTree>
    <p:extLst>
      <p:ext uri="{BB962C8B-B14F-4D97-AF65-F5344CB8AC3E}">
        <p14:creationId xmlns:p14="http://schemas.microsoft.com/office/powerpoint/2010/main" val="3260170856"/>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Storage Decisions</a:t>
            </a:r>
            <a:endParaRPr lang="en-US" dirty="0"/>
          </a:p>
        </p:txBody>
      </p:sp>
      <p:sp>
        <p:nvSpPr>
          <p:cNvPr id="3" name="Text Placeholder 2"/>
          <p:cNvSpPr>
            <a:spLocks noGrp="1"/>
          </p:cNvSpPr>
          <p:nvPr>
            <p:ph type="body" sz="quarter" idx="10"/>
          </p:nvPr>
        </p:nvSpPr>
        <p:spPr>
          <a:xfrm>
            <a:off x="519112" y="1447799"/>
            <a:ext cx="11149013" cy="5004447"/>
          </a:xfrm>
        </p:spPr>
        <p:txBody>
          <a:bodyPr/>
          <a:lstStyle/>
          <a:p>
            <a:r>
              <a:rPr lang="en-US" sz="2400" dirty="0" smtClean="0"/>
              <a:t>Exchange storage should be on spindles separate from guest OS VHD physical storage</a:t>
            </a:r>
          </a:p>
          <a:p>
            <a:r>
              <a:rPr lang="en-US" sz="2400" dirty="0" smtClean="0"/>
              <a:t>Exchange storage must be fixed VHD, SCSI </a:t>
            </a:r>
            <a:r>
              <a:rPr lang="en-US" sz="2400" dirty="0" err="1" smtClean="0"/>
              <a:t>passthrough</a:t>
            </a:r>
            <a:r>
              <a:rPr lang="en-US" sz="2400" dirty="0" smtClean="0"/>
              <a:t> or </a:t>
            </a:r>
            <a:r>
              <a:rPr lang="en-US" sz="2400" dirty="0" err="1" smtClean="0"/>
              <a:t>iSCSI</a:t>
            </a:r>
            <a:endParaRPr lang="en-US" sz="2400" dirty="0" smtClean="0"/>
          </a:p>
          <a:p>
            <a:pPr lvl="1"/>
            <a:r>
              <a:rPr lang="en-US" sz="2000" dirty="0" smtClean="0"/>
              <a:t>Preference is to use SCSI </a:t>
            </a:r>
            <a:r>
              <a:rPr lang="en-US" sz="2000" dirty="0" err="1" smtClean="0"/>
              <a:t>passthrough</a:t>
            </a:r>
            <a:r>
              <a:rPr lang="en-US" sz="2000" dirty="0" smtClean="0"/>
              <a:t> to host queues, DBs, and </a:t>
            </a:r>
            <a:r>
              <a:rPr lang="en-US" sz="2000" dirty="0" err="1" smtClean="0"/>
              <a:t>logfile</a:t>
            </a:r>
            <a:r>
              <a:rPr lang="en-US" sz="2000" dirty="0" smtClean="0"/>
              <a:t> streams</a:t>
            </a:r>
          </a:p>
          <a:p>
            <a:pPr lvl="1"/>
            <a:r>
              <a:rPr lang="en-US" sz="2000" dirty="0" smtClean="0"/>
              <a:t>Hyper-V Live Migration suggests Cluster Shared Volumes with fixed VHD (faster “black-out” period)</a:t>
            </a:r>
          </a:p>
          <a:p>
            <a:r>
              <a:rPr lang="en-US" sz="2400" dirty="0" smtClean="0"/>
              <a:t>FC/SCSI HBAs must be configured in Root OS with LUNs presented to VMs as </a:t>
            </a:r>
            <a:r>
              <a:rPr lang="en-US" sz="2400" dirty="0" err="1" smtClean="0"/>
              <a:t>passthrough</a:t>
            </a:r>
            <a:r>
              <a:rPr lang="en-US" sz="2400" dirty="0" smtClean="0"/>
              <a:t> or VHD</a:t>
            </a:r>
          </a:p>
          <a:p>
            <a:r>
              <a:rPr lang="en-US" sz="2400" dirty="0" smtClean="0"/>
              <a:t>Internet SCSI (</a:t>
            </a:r>
            <a:r>
              <a:rPr lang="en-US" sz="2400" dirty="0" err="1" smtClean="0"/>
              <a:t>iSCSI</a:t>
            </a:r>
            <a:r>
              <a:rPr lang="en-US" sz="2400" dirty="0" smtClean="0"/>
              <a:t>)</a:t>
            </a:r>
          </a:p>
          <a:p>
            <a:pPr lvl="1"/>
            <a:r>
              <a:rPr lang="en-US" sz="2000" dirty="0" smtClean="0"/>
              <a:t>Standard best practices for </a:t>
            </a:r>
            <a:r>
              <a:rPr lang="en-US" sz="2000" dirty="0" err="1" smtClean="0"/>
              <a:t>iSCSI</a:t>
            </a:r>
            <a:r>
              <a:rPr lang="en-US" sz="2000" dirty="0" smtClean="0"/>
              <a:t> connected storage apply (dedicated NIC, jumbo frames, offload, etc…)</a:t>
            </a:r>
          </a:p>
          <a:p>
            <a:pPr lvl="1"/>
            <a:r>
              <a:rPr lang="en-US" sz="2000" dirty="0" err="1" smtClean="0"/>
              <a:t>iSCSI</a:t>
            </a:r>
            <a:r>
              <a:rPr lang="en-US" sz="2000" dirty="0" smtClean="0"/>
              <a:t> initiator in the guest is supported but need to account for reduced performance</a:t>
            </a:r>
          </a:p>
          <a:p>
            <a:r>
              <a:rPr lang="en-US" sz="2400" dirty="0" smtClean="0"/>
              <a:t>Exchange storage must be block-level</a:t>
            </a:r>
          </a:p>
          <a:p>
            <a:pPr lvl="1"/>
            <a:r>
              <a:rPr lang="en-US" sz="2000" dirty="0" smtClean="0"/>
              <a:t>Network attached storage (NAS) volumes not supported</a:t>
            </a:r>
            <a:endParaRPr lang="en-US" sz="2000" dirty="0"/>
          </a:p>
        </p:txBody>
      </p:sp>
    </p:spTree>
    <p:extLst>
      <p:ext uri="{BB962C8B-B14F-4D97-AF65-F5344CB8AC3E}">
        <p14:creationId xmlns:p14="http://schemas.microsoft.com/office/powerpoint/2010/main" val="301027582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Exchange VM Deployment</a:t>
            </a:r>
            <a:endParaRPr lang="en-US" dirty="0"/>
          </a:p>
        </p:txBody>
      </p:sp>
      <p:sp>
        <p:nvSpPr>
          <p:cNvPr id="3" name="Text Placeholder 2"/>
          <p:cNvSpPr>
            <a:spLocks noGrp="1"/>
          </p:cNvSpPr>
          <p:nvPr>
            <p:ph type="body" sz="quarter" idx="10"/>
          </p:nvPr>
        </p:nvSpPr>
        <p:spPr/>
        <p:txBody>
          <a:bodyPr/>
          <a:lstStyle/>
          <a:p>
            <a:r>
              <a:rPr lang="en-US" smtClean="0"/>
              <a:t>Exchange setup must be run when VM is provisioned</a:t>
            </a:r>
          </a:p>
          <a:p>
            <a:pPr lvl="1"/>
            <a:r>
              <a:rPr lang="en-US" smtClean="0"/>
              <a:t>Not “sysprep friendly”</a:t>
            </a:r>
          </a:p>
          <a:p>
            <a:r>
              <a:rPr lang="en-US" smtClean="0"/>
              <a:t>Possible to script Exchange setup to fully automate Exchange VM provisioning</a:t>
            </a:r>
          </a:p>
          <a:p>
            <a:r>
              <a:rPr lang="en-US" smtClean="0"/>
              <a:t>Build “starter image” with desired OS, patches, pre-reqs, and Exchange install binaries</a:t>
            </a:r>
            <a:endParaRPr lang="en-US" dirty="0"/>
          </a:p>
        </p:txBody>
      </p:sp>
    </p:spTree>
    <p:extLst>
      <p:ext uri="{BB962C8B-B14F-4D97-AF65-F5344CB8AC3E}">
        <p14:creationId xmlns:p14="http://schemas.microsoft.com/office/powerpoint/2010/main" val="2906304196"/>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788" y="2581275"/>
            <a:ext cx="9693275"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75541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High Availability And Disaster Recovery</a:t>
            </a:r>
            <a:endParaRPr lang="en-US" dirty="0"/>
          </a:p>
        </p:txBody>
      </p:sp>
      <p:sp>
        <p:nvSpPr>
          <p:cNvPr id="3" name="Content Placeholder 2"/>
          <p:cNvSpPr>
            <a:spLocks noGrp="1"/>
          </p:cNvSpPr>
          <p:nvPr>
            <p:ph idx="1"/>
          </p:nvPr>
        </p:nvSpPr>
        <p:spPr/>
        <p:txBody>
          <a:bodyPr/>
          <a:lstStyle/>
          <a:p>
            <a:r>
              <a:rPr lang="en-US" smtClean="0"/>
              <a:t>Exchange High Availability Definition</a:t>
            </a:r>
          </a:p>
          <a:p>
            <a:pPr lvl="1"/>
            <a:r>
              <a:rPr lang="en-US" smtClean="0"/>
              <a:t>Automatic switch over of application services which doesn’t compromise the integrity of application data</a:t>
            </a:r>
          </a:p>
          <a:p>
            <a:pPr lvl="1"/>
            <a:r>
              <a:rPr lang="en-US" smtClean="0"/>
              <a:t>Selection of “active” data set occurs within the application automatically</a:t>
            </a:r>
          </a:p>
          <a:p>
            <a:r>
              <a:rPr lang="en-US" smtClean="0"/>
              <a:t>Exchange Disaster Recovery Definition</a:t>
            </a:r>
          </a:p>
          <a:p>
            <a:pPr lvl="1"/>
            <a:r>
              <a:rPr lang="en-US" smtClean="0"/>
              <a:t>Manual fail over of application services with high retention of data integrity</a:t>
            </a:r>
          </a:p>
          <a:p>
            <a:pPr lvl="1"/>
            <a:r>
              <a:rPr lang="en-US" smtClean="0"/>
              <a:t>Selection of “active” data set occurs manually outside the application, Exchange application provides support to minimize data loss through replication</a:t>
            </a:r>
          </a:p>
          <a:p>
            <a:pPr lvl="1"/>
            <a:endParaRPr lang="en-US" dirty="0"/>
          </a:p>
        </p:txBody>
      </p:sp>
    </p:spTree>
    <p:extLst>
      <p:ext uri="{BB962C8B-B14F-4D97-AF65-F5344CB8AC3E}">
        <p14:creationId xmlns:p14="http://schemas.microsoft.com/office/powerpoint/2010/main" val="2079463186"/>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Exchange 2010 High Availability</a:t>
            </a:r>
            <a:endParaRPr lang="en-US" dirty="0"/>
          </a:p>
        </p:txBody>
      </p:sp>
      <p:sp>
        <p:nvSpPr>
          <p:cNvPr id="3" name="Content Placeholder 2"/>
          <p:cNvSpPr>
            <a:spLocks noGrp="1"/>
          </p:cNvSpPr>
          <p:nvPr>
            <p:ph idx="1"/>
          </p:nvPr>
        </p:nvSpPr>
        <p:spPr>
          <a:xfrm>
            <a:off x="519112" y="1447799"/>
            <a:ext cx="11149013" cy="4364272"/>
          </a:xfrm>
        </p:spPr>
        <p:txBody>
          <a:bodyPr/>
          <a:lstStyle/>
          <a:p>
            <a:r>
              <a:rPr lang="en-US" sz="2800" dirty="0" smtClean="0"/>
              <a:t>Database Availability Group (DAG)</a:t>
            </a:r>
          </a:p>
          <a:p>
            <a:pPr lvl="1"/>
            <a:r>
              <a:rPr lang="en-US" sz="2400" dirty="0" smtClean="0"/>
              <a:t>A group of up to 16 Exchange Server 2010 Mailbox servers that provide automatic database-level recovery</a:t>
            </a:r>
          </a:p>
          <a:p>
            <a:pPr lvl="1"/>
            <a:r>
              <a:rPr lang="en-US" sz="2400" dirty="0" smtClean="0"/>
              <a:t>Uses continuous log replication and a subset of Windows Failover Clustering technologies</a:t>
            </a:r>
          </a:p>
          <a:p>
            <a:pPr lvl="1"/>
            <a:r>
              <a:rPr lang="en-US" sz="2400" dirty="0" smtClean="0"/>
              <a:t>Can extend across multiple datacenters/AD sites</a:t>
            </a:r>
          </a:p>
          <a:p>
            <a:r>
              <a:rPr lang="en-US" sz="2800" dirty="0" smtClean="0"/>
              <a:t>Benefits of Exchange Native Data Protection</a:t>
            </a:r>
          </a:p>
          <a:p>
            <a:pPr lvl="1"/>
            <a:r>
              <a:rPr lang="en-US" sz="2400" dirty="0" smtClean="0"/>
              <a:t>Protection from database, server or network failure</a:t>
            </a:r>
          </a:p>
          <a:p>
            <a:pPr lvl="1"/>
            <a:r>
              <a:rPr lang="en-US" sz="2400" dirty="0" smtClean="0"/>
              <a:t>Automatic failover protection and manual switchover control is provided at the mailbox database level instead of at the server level.</a:t>
            </a:r>
          </a:p>
          <a:p>
            <a:pPr lvl="1"/>
            <a:r>
              <a:rPr lang="en-US" sz="2400" dirty="0" smtClean="0"/>
              <a:t>Support for up to 16 copies, support for lag copies</a:t>
            </a:r>
            <a:endParaRPr lang="en-US" sz="2400" dirty="0"/>
          </a:p>
        </p:txBody>
      </p:sp>
    </p:spTree>
    <p:extLst>
      <p:ext uri="{BB962C8B-B14F-4D97-AF65-F5344CB8AC3E}">
        <p14:creationId xmlns:p14="http://schemas.microsoft.com/office/powerpoint/2010/main" val="46056003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Host Based Failover Clustering</a:t>
            </a:r>
            <a:endParaRPr lang="en-US" dirty="0"/>
          </a:p>
        </p:txBody>
      </p:sp>
      <p:sp>
        <p:nvSpPr>
          <p:cNvPr id="3" name="Content Placeholder 2"/>
          <p:cNvSpPr>
            <a:spLocks noGrp="1"/>
          </p:cNvSpPr>
          <p:nvPr>
            <p:ph idx="1"/>
          </p:nvPr>
        </p:nvSpPr>
        <p:spPr/>
        <p:txBody>
          <a:bodyPr/>
          <a:lstStyle/>
          <a:p>
            <a:r>
              <a:rPr lang="en-US" smtClean="0"/>
              <a:t>Host Based Failover Clustering HA</a:t>
            </a:r>
          </a:p>
          <a:p>
            <a:pPr lvl="1"/>
            <a:r>
              <a:rPr lang="en-US" smtClean="0"/>
              <a:t>Using Host Based Failover Clustering and automatically failing VMs to an alternate cluster node in the event of a critical hardware issue (virtualization platform independent)</a:t>
            </a:r>
          </a:p>
          <a:p>
            <a:r>
              <a:rPr lang="en-US" smtClean="0"/>
              <a:t>What you need to be aware of:</a:t>
            </a:r>
          </a:p>
          <a:p>
            <a:pPr lvl="1"/>
            <a:r>
              <a:rPr lang="en-US" smtClean="0"/>
              <a:t>Not an Exchange Aware Solution</a:t>
            </a:r>
          </a:p>
          <a:p>
            <a:pPr lvl="1"/>
            <a:r>
              <a:rPr lang="en-US" smtClean="0"/>
              <a:t>Only protects against server hardware/network failure</a:t>
            </a:r>
          </a:p>
          <a:p>
            <a:pPr lvl="1"/>
            <a:r>
              <a:rPr lang="en-US" smtClean="0"/>
              <a:t>No HA in the event of storage failure / data corruption</a:t>
            </a:r>
          </a:p>
          <a:p>
            <a:pPr lvl="1"/>
            <a:r>
              <a:rPr lang="en-US" smtClean="0"/>
              <a:t>Trend is larger mailboxes = larger database sizes = longer time to recover from data loss = DAG</a:t>
            </a:r>
          </a:p>
          <a:p>
            <a:pPr lvl="1"/>
            <a:r>
              <a:rPr lang="en-US" smtClean="0"/>
              <a:t>Requires a shared storage deployment</a:t>
            </a:r>
            <a:endParaRPr lang="en-US" dirty="0"/>
          </a:p>
        </p:txBody>
      </p:sp>
    </p:spTree>
    <p:extLst>
      <p:ext uri="{BB962C8B-B14F-4D97-AF65-F5344CB8AC3E}">
        <p14:creationId xmlns:p14="http://schemas.microsoft.com/office/powerpoint/2010/main" val="191088494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VM Cluster &amp; Migration Considerations</a:t>
            </a:r>
            <a:endParaRPr lang="en-US" dirty="0"/>
          </a:p>
        </p:txBody>
      </p:sp>
      <p:sp>
        <p:nvSpPr>
          <p:cNvPr id="3" name="Content Placeholder 2"/>
          <p:cNvSpPr>
            <a:spLocks noGrp="1"/>
          </p:cNvSpPr>
          <p:nvPr>
            <p:ph idx="1"/>
          </p:nvPr>
        </p:nvSpPr>
        <p:spPr/>
        <p:txBody>
          <a:bodyPr/>
          <a:lstStyle/>
          <a:p>
            <a:r>
              <a:rPr lang="en-US" smtClean="0"/>
              <a:t>Minimize “outage” during migration operations</a:t>
            </a:r>
          </a:p>
          <a:p>
            <a:pPr lvl="1"/>
            <a:r>
              <a:rPr lang="en-US" smtClean="0"/>
              <a:t>Consider CSV rather than pass-through LUNs for all Mailbox VM storage</a:t>
            </a:r>
          </a:p>
          <a:p>
            <a:r>
              <a:rPr lang="en-US" smtClean="0"/>
              <a:t>Disable migration technologies that save state and migrate: always migrate live or completely shut down</a:t>
            </a:r>
          </a:p>
          <a:p>
            <a:r>
              <a:rPr lang="en-US" smtClean="0"/>
              <a:t>Consider relaxing cluster heartbeat timeouts</a:t>
            </a:r>
          </a:p>
          <a:p>
            <a:pPr lvl="1"/>
            <a:r>
              <a:rPr lang="en-US" smtClean="0"/>
              <a:t>Cluster nodes considered down after 5 seconds by default</a:t>
            </a:r>
          </a:p>
          <a:p>
            <a:r>
              <a:rPr lang="en-US" smtClean="0"/>
              <a:t>Be aware of additional network interface requirements for VM migration technologies – size network appropriately</a:t>
            </a:r>
            <a:endParaRPr lang="en-US" dirty="0"/>
          </a:p>
        </p:txBody>
      </p:sp>
    </p:spTree>
    <p:extLst>
      <p:ext uri="{BB962C8B-B14F-4D97-AF65-F5344CB8AC3E}">
        <p14:creationId xmlns:p14="http://schemas.microsoft.com/office/powerpoint/2010/main" val="35449089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3650" y="2581275"/>
            <a:ext cx="9656763"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5241210"/>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Private Cloud Considerations</a:t>
            </a:r>
            <a:endParaRPr lang="en-US" dirty="0"/>
          </a:p>
        </p:txBody>
      </p:sp>
      <p:sp>
        <p:nvSpPr>
          <p:cNvPr id="6" name="Text Placeholder 5"/>
          <p:cNvSpPr>
            <a:spLocks noGrp="1"/>
          </p:cNvSpPr>
          <p:nvPr>
            <p:ph type="body" sz="quarter" idx="10"/>
          </p:nvPr>
        </p:nvSpPr>
        <p:spPr>
          <a:xfrm>
            <a:off x="519112" y="1447799"/>
            <a:ext cx="11149013" cy="3299365"/>
          </a:xfrm>
        </p:spPr>
        <p:txBody>
          <a:bodyPr/>
          <a:lstStyle/>
          <a:p>
            <a:r>
              <a:rPr lang="en-US" dirty="0" smtClean="0"/>
              <a:t>Given fixed resource requirements, isolate Exchange within private cloud as much as possible</a:t>
            </a:r>
          </a:p>
          <a:p>
            <a:r>
              <a:rPr lang="en-US" dirty="0" smtClean="0"/>
              <a:t>Be prepared to apply different resource management polices to Exchange VMs vs. other workloads which may be less mission critical</a:t>
            </a:r>
          </a:p>
          <a:p>
            <a:r>
              <a:rPr lang="en-US" dirty="0" smtClean="0"/>
              <a:t>Use private cloud as pre-built infrastructure, not necessarily dynamic</a:t>
            </a:r>
          </a:p>
        </p:txBody>
      </p:sp>
    </p:spTree>
    <p:extLst>
      <p:ext uri="{BB962C8B-B14F-4D97-AF65-F5344CB8AC3E}">
        <p14:creationId xmlns:p14="http://schemas.microsoft.com/office/powerpoint/2010/main" val="1264919048"/>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 Allocation &amp; Balancing</a:t>
            </a:r>
            <a:endParaRPr lang="en-US" dirty="0"/>
          </a:p>
        </p:txBody>
      </p:sp>
      <p:sp>
        <p:nvSpPr>
          <p:cNvPr id="3" name="Text Placeholder 2"/>
          <p:cNvSpPr>
            <a:spLocks noGrp="1"/>
          </p:cNvSpPr>
          <p:nvPr>
            <p:ph type="body" sz="quarter" idx="10"/>
          </p:nvPr>
        </p:nvSpPr>
        <p:spPr/>
        <p:txBody>
          <a:bodyPr/>
          <a:lstStyle/>
          <a:p>
            <a:r>
              <a:rPr lang="en-US" dirty="0" smtClean="0"/>
              <a:t>Disable hypervisor-based auto tuning features</a:t>
            </a:r>
          </a:p>
          <a:p>
            <a:pPr lvl="1"/>
            <a:r>
              <a:rPr lang="en-US" dirty="0" smtClean="0"/>
              <a:t>Dynamic memory</a:t>
            </a:r>
          </a:p>
          <a:p>
            <a:pPr lvl="1"/>
            <a:r>
              <a:rPr lang="en-US" dirty="0" smtClean="0"/>
              <a:t>Storage tuning/rebalancing</a:t>
            </a:r>
          </a:p>
          <a:p>
            <a:r>
              <a:rPr lang="en-US" dirty="0" smtClean="0"/>
              <a:t>Exchange Mailbox role IOPS heavily dependent on ESE cache, dynamic memory can negatively impact</a:t>
            </a:r>
          </a:p>
          <a:p>
            <a:r>
              <a:rPr lang="en-US" dirty="0" smtClean="0"/>
              <a:t>Size for calculated resource requirements – no reliance on dynamic tuning should be needed</a:t>
            </a:r>
          </a:p>
        </p:txBody>
      </p:sp>
    </p:spTree>
    <p:extLst>
      <p:ext uri="{BB962C8B-B14F-4D97-AF65-F5344CB8AC3E}">
        <p14:creationId xmlns:p14="http://schemas.microsoft.com/office/powerpoint/2010/main" val="87577721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ounded Rectangle 42"/>
          <p:cNvSpPr/>
          <p:nvPr/>
        </p:nvSpPr>
        <p:spPr bwMode="auto">
          <a:xfrm flipH="1">
            <a:off x="1757680" y="1769072"/>
            <a:ext cx="8882891" cy="3357350"/>
          </a:xfrm>
          <a:prstGeom prst="roundRect">
            <a:avLst>
              <a:gd name="adj" fmla="val 2596"/>
            </a:avLst>
          </a:prstGeom>
          <a:gradFill flip="none" rotWithShape="1">
            <a:gsLst>
              <a:gs pos="0">
                <a:schemeClr val="bg1">
                  <a:lumMod val="85000"/>
                  <a:alpha val="67000"/>
                </a:schemeClr>
              </a:gs>
              <a:gs pos="50000">
                <a:schemeClr val="tx1">
                  <a:lumMod val="20000"/>
                  <a:lumOff val="80000"/>
                  <a:alpha val="41000"/>
                </a:schemeClr>
              </a:gs>
              <a:gs pos="100000">
                <a:schemeClr val="bg1">
                  <a:lumMod val="95000"/>
                  <a:alpha val="60000"/>
                </a:schemeClr>
              </a:gs>
            </a:gsLst>
            <a:lin ang="13500000" scaled="1"/>
            <a:tileRect/>
          </a:gradFill>
          <a:ln>
            <a:solidFill>
              <a:schemeClr val="accent1"/>
            </a:solidFill>
            <a:headEnd type="none" w="med" len="med"/>
            <a:tailEnd type="none" w="med" len="med"/>
          </a:ln>
          <a:effectLst>
            <a:outerShdw blurRad="101600" dist="63500" dir="2700000" algn="tl" rotWithShape="0">
              <a:prstClr val="black">
                <a:alpha val="20000"/>
              </a:prstClr>
            </a:outerShdw>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523854" indent="-523854" algn="ctr" defTabSz="914099" eaLnBrk="0" hangingPunct="0">
              <a:lnSpc>
                <a:spcPct val="85000"/>
              </a:lnSpc>
              <a:buClr>
                <a:srgbClr val="FFC000"/>
              </a:buClr>
              <a:buSzPct val="76000"/>
              <a:defRPr/>
            </a:pPr>
            <a:endParaRPr lang="en-US" sz="2300" dirty="0">
              <a:gradFill>
                <a:gsLst>
                  <a:gs pos="0">
                    <a:srgbClr val="000000"/>
                  </a:gs>
                  <a:gs pos="50000">
                    <a:srgbClr val="000000"/>
                  </a:gs>
                </a:gsLst>
                <a:lin ang="5400000" scaled="0"/>
              </a:gradFill>
            </a:endParaRPr>
          </a:p>
        </p:txBody>
      </p:sp>
      <p:sp>
        <p:nvSpPr>
          <p:cNvPr id="2" name="Title 1"/>
          <p:cNvSpPr>
            <a:spLocks noGrp="1"/>
          </p:cNvSpPr>
          <p:nvPr>
            <p:ph type="title"/>
          </p:nvPr>
        </p:nvSpPr>
        <p:spPr>
          <a:xfrm>
            <a:off x="519112" y="228600"/>
            <a:ext cx="11149013" cy="997196"/>
          </a:xfrm>
        </p:spPr>
        <p:txBody>
          <a:bodyPr/>
          <a:lstStyle/>
          <a:p>
            <a:r>
              <a:rPr lang="en-US" dirty="0" smtClean="0"/>
              <a:t>Why Virtualize Exchange</a:t>
            </a:r>
            <a:br>
              <a:rPr lang="en-US" dirty="0" smtClean="0"/>
            </a:br>
            <a:r>
              <a:rPr lang="en-US" sz="2800" dirty="0" smtClean="0">
                <a:solidFill>
                  <a:schemeClr val="accent1">
                    <a:alpha val="99000"/>
                  </a:schemeClr>
                </a:solidFill>
              </a:rPr>
              <a:t>Take advantage of virtualization capabilities to optimize server utilization</a:t>
            </a:r>
            <a:endParaRPr lang="en-US" dirty="0"/>
          </a:p>
        </p:txBody>
      </p:sp>
      <p:sp>
        <p:nvSpPr>
          <p:cNvPr id="138" name="TextBox 137"/>
          <p:cNvSpPr txBox="1"/>
          <p:nvPr/>
        </p:nvSpPr>
        <p:spPr>
          <a:xfrm>
            <a:off x="1972134" y="1908843"/>
            <a:ext cx="3673214" cy="338554"/>
          </a:xfrm>
          <a:prstGeom prst="rect">
            <a:avLst/>
          </a:prstGeom>
          <a:noFill/>
        </p:spPr>
        <p:txBody>
          <a:bodyPr wrap="square" rtlCol="0">
            <a:spAutoFit/>
          </a:bodyPr>
          <a:lstStyle/>
          <a:p>
            <a:r>
              <a:rPr lang="en-US" sz="1600" b="1" dirty="0" smtClean="0"/>
              <a:t>Host in Datacenter</a:t>
            </a:r>
            <a:endParaRPr lang="en-US" sz="1600" b="1" dirty="0"/>
          </a:p>
        </p:txBody>
      </p:sp>
      <p:sp>
        <p:nvSpPr>
          <p:cNvPr id="178" name="TextBox 177"/>
          <p:cNvSpPr txBox="1"/>
          <p:nvPr/>
        </p:nvSpPr>
        <p:spPr>
          <a:xfrm>
            <a:off x="7747220" y="1911115"/>
            <a:ext cx="2713727" cy="338554"/>
          </a:xfrm>
          <a:prstGeom prst="rect">
            <a:avLst/>
          </a:prstGeom>
          <a:noFill/>
        </p:spPr>
        <p:txBody>
          <a:bodyPr wrap="square" rtlCol="0">
            <a:spAutoFit/>
          </a:bodyPr>
          <a:lstStyle/>
          <a:p>
            <a:pPr algn="r"/>
            <a:r>
              <a:rPr lang="en-US" sz="1600" b="1" dirty="0"/>
              <a:t>VM</a:t>
            </a:r>
          </a:p>
        </p:txBody>
      </p:sp>
      <p:sp>
        <p:nvSpPr>
          <p:cNvPr id="45" name="Text Placeholder 2"/>
          <p:cNvSpPr txBox="1">
            <a:spLocks/>
          </p:cNvSpPr>
          <p:nvPr/>
        </p:nvSpPr>
        <p:spPr>
          <a:xfrm>
            <a:off x="526539" y="5283431"/>
            <a:ext cx="11173090" cy="1335750"/>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dirty="0" smtClean="0">
                <a:gradFill>
                  <a:gsLst>
                    <a:gs pos="0">
                      <a:schemeClr val="tx1"/>
                    </a:gs>
                    <a:gs pos="100000">
                      <a:schemeClr val="tx1"/>
                    </a:gs>
                  </a:gsLst>
                  <a:lin ang="5400000" scaled="0"/>
                </a:gradFill>
              </a:rPr>
              <a:t>Consolidate under-utilized servers into a single virtualized hosts</a:t>
            </a:r>
          </a:p>
          <a:p>
            <a:pPr lvl="1"/>
            <a:r>
              <a:rPr lang="en-US" dirty="0" smtClean="0">
                <a:gradFill>
                  <a:gsLst>
                    <a:gs pos="0">
                      <a:schemeClr val="tx1"/>
                    </a:gs>
                    <a:gs pos="100000">
                      <a:schemeClr val="tx1"/>
                    </a:gs>
                  </a:gsLst>
                  <a:lin ang="5400000" scaled="0"/>
                </a:gradFill>
              </a:rPr>
              <a:t>Lower costs by reducing space needs and power consumption</a:t>
            </a:r>
          </a:p>
          <a:p>
            <a:pPr lvl="1"/>
            <a:r>
              <a:rPr lang="en-US" dirty="0" smtClean="0">
                <a:gradFill>
                  <a:gsLst>
                    <a:gs pos="0">
                      <a:schemeClr val="tx1"/>
                    </a:gs>
                    <a:gs pos="100000">
                      <a:schemeClr val="tx1"/>
                    </a:gs>
                  </a:gsLst>
                  <a:lin ang="5400000" scaled="0"/>
                </a:gradFill>
              </a:rPr>
              <a:t>Rapid provisioning of a mobile infrastructure</a:t>
            </a:r>
          </a:p>
        </p:txBody>
      </p:sp>
      <p:grpSp>
        <p:nvGrpSpPr>
          <p:cNvPr id="6" name="Group 5"/>
          <p:cNvGrpSpPr/>
          <p:nvPr/>
        </p:nvGrpSpPr>
        <p:grpSpPr>
          <a:xfrm>
            <a:off x="1813007" y="2256922"/>
            <a:ext cx="8614376" cy="2809875"/>
            <a:chOff x="1813007" y="2256922"/>
            <a:chExt cx="8614376" cy="2809875"/>
          </a:xfrm>
        </p:grpSpPr>
        <p:sp>
          <p:nvSpPr>
            <p:cNvPr id="139" name="Rounded Rectangle 138"/>
            <p:cNvSpPr/>
            <p:nvPr/>
          </p:nvSpPr>
          <p:spPr bwMode="auto">
            <a:xfrm>
              <a:off x="2095955" y="2256922"/>
              <a:ext cx="8318731" cy="838200"/>
            </a:xfrm>
            <a:prstGeom prst="roundRect">
              <a:avLst>
                <a:gd name="adj" fmla="val 2351"/>
              </a:avLst>
            </a:prstGeom>
            <a:solidFill>
              <a:schemeClr val="bg1">
                <a:lumMod val="65000"/>
                <a:lumOff val="3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GB" sz="2000" dirty="0">
                <a:solidFill>
                  <a:srgbClr val="FFFFFF"/>
                </a:solidFill>
                <a:effectLst>
                  <a:outerShdw blurRad="38100" dist="38100" dir="2700000" algn="tl">
                    <a:srgbClr val="000000">
                      <a:alpha val="43137"/>
                    </a:srgbClr>
                  </a:outerShdw>
                </a:effectLst>
              </a:endParaRPr>
            </a:p>
          </p:txBody>
        </p:sp>
        <p:sp>
          <p:nvSpPr>
            <p:cNvPr id="140" name="Rounded Rectangle 139"/>
            <p:cNvSpPr/>
            <p:nvPr/>
          </p:nvSpPr>
          <p:spPr bwMode="auto">
            <a:xfrm>
              <a:off x="2143332" y="2319594"/>
              <a:ext cx="8177051" cy="692298"/>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GB" sz="1600" dirty="0">
                <a:solidFill>
                  <a:srgbClr val="FFFFFF"/>
                </a:solidFill>
                <a:effectLst>
                  <a:outerShdw blurRad="38100" dist="38100" dir="2700000" algn="tl">
                    <a:srgbClr val="000000">
                      <a:alpha val="43137"/>
                    </a:srgbClr>
                  </a:outerShdw>
                </a:effectLst>
              </a:endParaRPr>
            </a:p>
          </p:txBody>
        </p:sp>
        <p:grpSp>
          <p:nvGrpSpPr>
            <p:cNvPr id="141" name="Group 74"/>
            <p:cNvGrpSpPr/>
            <p:nvPr/>
          </p:nvGrpSpPr>
          <p:grpSpPr>
            <a:xfrm>
              <a:off x="1825704" y="2300342"/>
              <a:ext cx="2073183" cy="937655"/>
              <a:chOff x="-1153439" y="5322730"/>
              <a:chExt cx="1698858" cy="1072693"/>
            </a:xfrm>
          </p:grpSpPr>
          <p:pic>
            <p:nvPicPr>
              <p:cNvPr id="142" name="Picture 4" descr="\\.PSF\Parallels Share\Virtualization Slides\Server-Physical-3U.png"/>
              <p:cNvPicPr>
                <a:picLocks noChangeAspect="1" noChangeArrowheads="1"/>
              </p:cNvPicPr>
              <p:nvPr/>
            </p:nvPicPr>
            <p:blipFill>
              <a:blip r:embed="rId4" cstate="print"/>
              <a:srcRect/>
              <a:stretch>
                <a:fillRect/>
              </a:stretch>
            </p:blipFill>
            <p:spPr bwMode="auto">
              <a:xfrm>
                <a:off x="-1153439" y="5322730"/>
                <a:ext cx="1698858" cy="1072693"/>
              </a:xfrm>
              <a:prstGeom prst="rect">
                <a:avLst/>
              </a:prstGeom>
              <a:noFill/>
            </p:spPr>
          </p:pic>
          <p:pic>
            <p:nvPicPr>
              <p:cNvPr id="143" name="Picture 2"/>
              <p:cNvPicPr>
                <a:picLocks noChangeAspect="1" noChangeArrowheads="1"/>
              </p:cNvPicPr>
              <p:nvPr/>
            </p:nvPicPr>
            <p:blipFill>
              <a:blip r:embed="rId5" cstate="print">
                <a:lum bright="100000" contrast="100000"/>
              </a:blip>
              <a:srcRect l="52083" r="2758"/>
              <a:stretch>
                <a:fillRect/>
              </a:stretch>
            </p:blipFill>
            <p:spPr bwMode="auto">
              <a:xfrm>
                <a:off x="-333609"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144" name="TextBox 143"/>
            <p:cNvSpPr txBox="1"/>
            <p:nvPr/>
          </p:nvSpPr>
          <p:spPr>
            <a:xfrm>
              <a:off x="2705397" y="2342647"/>
              <a:ext cx="278970" cy="307777"/>
            </a:xfrm>
            <a:prstGeom prst="rect">
              <a:avLst/>
            </a:prstGeom>
            <a:noFill/>
          </p:spPr>
          <p:txBody>
            <a:bodyPr wrap="square" rtlCol="0">
              <a:spAutoFit/>
            </a:bodyPr>
            <a:lstStyle/>
            <a:p>
              <a:r>
                <a:rPr lang="en-US" sz="1400" b="1" dirty="0">
                  <a:solidFill>
                    <a:prstClr val="white"/>
                  </a:solidFill>
                </a:rPr>
                <a:t>1</a:t>
              </a:r>
            </a:p>
          </p:txBody>
        </p:sp>
        <p:pic>
          <p:nvPicPr>
            <p:cNvPr id="145" name="Picture 2" descr="\\.PSF\Parallels Share\DDC\Server-Virtual-2U.png"/>
            <p:cNvPicPr>
              <a:picLocks noChangeAspect="1" noChangeArrowheads="1"/>
            </p:cNvPicPr>
            <p:nvPr/>
          </p:nvPicPr>
          <p:blipFill>
            <a:blip r:embed="rId6" cstate="print"/>
            <a:srcRect/>
            <a:stretch>
              <a:fillRect/>
            </a:stretch>
          </p:blipFill>
          <p:spPr bwMode="auto">
            <a:xfrm>
              <a:off x="3911583" y="2326188"/>
              <a:ext cx="1209493" cy="663658"/>
            </a:xfrm>
            <a:prstGeom prst="rect">
              <a:avLst/>
            </a:prstGeom>
            <a:noFill/>
          </p:spPr>
        </p:pic>
        <p:pic>
          <p:nvPicPr>
            <p:cNvPr id="146" name="Picture 2" descr="\\.PSF\Parallels Share\DDC\Server-Virtual-2U.png"/>
            <p:cNvPicPr>
              <a:picLocks noChangeAspect="1" noChangeArrowheads="1"/>
            </p:cNvPicPr>
            <p:nvPr/>
          </p:nvPicPr>
          <p:blipFill>
            <a:blip r:embed="rId6" cstate="print"/>
            <a:srcRect/>
            <a:stretch>
              <a:fillRect/>
            </a:stretch>
          </p:blipFill>
          <p:spPr bwMode="auto">
            <a:xfrm>
              <a:off x="5330306" y="2355264"/>
              <a:ext cx="1209493" cy="663658"/>
            </a:xfrm>
            <a:prstGeom prst="rect">
              <a:avLst/>
            </a:prstGeom>
            <a:noFill/>
          </p:spPr>
        </p:pic>
        <p:sp>
          <p:nvSpPr>
            <p:cNvPr id="147" name="TextBox 146"/>
            <p:cNvSpPr txBox="1"/>
            <p:nvPr/>
          </p:nvSpPr>
          <p:spPr>
            <a:xfrm>
              <a:off x="3887157" y="2411039"/>
              <a:ext cx="1578625" cy="415498"/>
            </a:xfrm>
            <a:prstGeom prst="rect">
              <a:avLst/>
            </a:prstGeom>
            <a:noFill/>
          </p:spPr>
          <p:txBody>
            <a:bodyPr wrap="square" rtlCol="0">
              <a:spAutoFit/>
            </a:bodyPr>
            <a:lstStyle/>
            <a:p>
              <a:pPr algn="ctr"/>
              <a:r>
                <a:rPr lang="en-US" sz="1050" b="1" dirty="0">
                  <a:solidFill>
                    <a:prstClr val="black"/>
                  </a:solidFill>
                </a:rPr>
                <a:t>Exchange 2010</a:t>
              </a:r>
            </a:p>
            <a:p>
              <a:pPr algn="ctr"/>
              <a:r>
                <a:rPr lang="en-US" sz="1050" b="1" dirty="0">
                  <a:solidFill>
                    <a:prstClr val="black"/>
                  </a:solidFill>
                </a:rPr>
                <a:t>CAS &amp; HUB</a:t>
              </a:r>
            </a:p>
          </p:txBody>
        </p:sp>
        <p:sp>
          <p:nvSpPr>
            <p:cNvPr id="148" name="TextBox 147"/>
            <p:cNvSpPr txBox="1"/>
            <p:nvPr/>
          </p:nvSpPr>
          <p:spPr>
            <a:xfrm>
              <a:off x="5501407" y="2430171"/>
              <a:ext cx="1172554" cy="415498"/>
            </a:xfrm>
            <a:prstGeom prst="rect">
              <a:avLst/>
            </a:prstGeom>
            <a:noFill/>
          </p:spPr>
          <p:txBody>
            <a:bodyPr wrap="square" rtlCol="0">
              <a:spAutoFit/>
            </a:bodyPr>
            <a:lstStyle/>
            <a:p>
              <a:pPr algn="ctr"/>
              <a:r>
                <a:rPr lang="en-US" sz="1050" b="1" dirty="0" smtClean="0">
                  <a:solidFill>
                    <a:prstClr val="black"/>
                  </a:solidFill>
                </a:rPr>
                <a:t>Exchange 2010 MBX</a:t>
              </a:r>
              <a:endParaRPr lang="en-US" sz="1050" b="1" dirty="0">
                <a:solidFill>
                  <a:prstClr val="black"/>
                </a:solidFill>
              </a:endParaRPr>
            </a:p>
          </p:txBody>
        </p:sp>
        <p:pic>
          <p:nvPicPr>
            <p:cNvPr id="149" name="Picture 2" descr="\\.PSF\Parallels Share\DDC\Server-Virtual-2U.png"/>
            <p:cNvPicPr>
              <a:picLocks noChangeAspect="1" noChangeArrowheads="1"/>
            </p:cNvPicPr>
            <p:nvPr/>
          </p:nvPicPr>
          <p:blipFill>
            <a:blip r:embed="rId6" cstate="print"/>
            <a:srcRect/>
            <a:stretch>
              <a:fillRect/>
            </a:stretch>
          </p:blipFill>
          <p:spPr bwMode="auto">
            <a:xfrm>
              <a:off x="8690392" y="2363012"/>
              <a:ext cx="1209493" cy="663658"/>
            </a:xfrm>
            <a:prstGeom prst="rect">
              <a:avLst/>
            </a:prstGeom>
            <a:noFill/>
          </p:spPr>
        </p:pic>
        <p:sp>
          <p:nvSpPr>
            <p:cNvPr id="150" name="TextBox 149"/>
            <p:cNvSpPr txBox="1"/>
            <p:nvPr/>
          </p:nvSpPr>
          <p:spPr>
            <a:xfrm>
              <a:off x="8610617" y="2419043"/>
              <a:ext cx="1434248" cy="415498"/>
            </a:xfrm>
            <a:prstGeom prst="rect">
              <a:avLst/>
            </a:prstGeom>
            <a:noFill/>
          </p:spPr>
          <p:txBody>
            <a:bodyPr wrap="square" rtlCol="0">
              <a:spAutoFit/>
            </a:bodyPr>
            <a:lstStyle/>
            <a:p>
              <a:pPr algn="ctr"/>
              <a:r>
                <a:rPr lang="en-US" sz="1050" b="1" dirty="0">
                  <a:solidFill>
                    <a:prstClr val="black"/>
                  </a:solidFill>
                </a:rPr>
                <a:t>File &amp; </a:t>
              </a:r>
            </a:p>
            <a:p>
              <a:pPr algn="ctr"/>
              <a:r>
                <a:rPr lang="en-US" sz="1050" b="1" dirty="0">
                  <a:solidFill>
                    <a:prstClr val="black"/>
                  </a:solidFill>
                </a:rPr>
                <a:t>Print Server</a:t>
              </a:r>
            </a:p>
          </p:txBody>
        </p:sp>
        <p:sp>
          <p:nvSpPr>
            <p:cNvPr id="151" name="Rounded Rectangle 150"/>
            <p:cNvSpPr/>
            <p:nvPr/>
          </p:nvSpPr>
          <p:spPr bwMode="auto">
            <a:xfrm>
              <a:off x="2095955" y="3137568"/>
              <a:ext cx="8318731" cy="838200"/>
            </a:xfrm>
            <a:prstGeom prst="roundRect">
              <a:avLst>
                <a:gd name="adj" fmla="val 2351"/>
              </a:avLst>
            </a:prstGeom>
            <a:solidFill>
              <a:schemeClr val="bg1">
                <a:lumMod val="65000"/>
                <a:lumOff val="3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GB" sz="2000" dirty="0">
                <a:solidFill>
                  <a:srgbClr val="FFFFFF"/>
                </a:solidFill>
                <a:effectLst>
                  <a:outerShdw blurRad="38100" dist="38100" dir="2700000" algn="tl">
                    <a:srgbClr val="000000">
                      <a:alpha val="43137"/>
                    </a:srgbClr>
                  </a:outerShdw>
                </a:effectLst>
              </a:endParaRPr>
            </a:p>
          </p:txBody>
        </p:sp>
        <p:sp>
          <p:nvSpPr>
            <p:cNvPr id="152" name="Rounded Rectangle 151"/>
            <p:cNvSpPr/>
            <p:nvPr/>
          </p:nvSpPr>
          <p:spPr bwMode="auto">
            <a:xfrm>
              <a:off x="2143332" y="3218947"/>
              <a:ext cx="8143485" cy="692298"/>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GB" sz="1600" dirty="0">
                <a:solidFill>
                  <a:srgbClr val="FFFFFF"/>
                </a:solidFill>
                <a:effectLst>
                  <a:outerShdw blurRad="38100" dist="38100" dir="2700000" algn="tl">
                    <a:srgbClr val="000000">
                      <a:alpha val="43137"/>
                    </a:srgbClr>
                  </a:outerShdw>
                </a:effectLst>
              </a:endParaRPr>
            </a:p>
          </p:txBody>
        </p:sp>
        <p:grpSp>
          <p:nvGrpSpPr>
            <p:cNvPr id="153" name="Group 74"/>
            <p:cNvGrpSpPr/>
            <p:nvPr/>
          </p:nvGrpSpPr>
          <p:grpSpPr>
            <a:xfrm>
              <a:off x="1813007" y="3214742"/>
              <a:ext cx="2073183" cy="937655"/>
              <a:chOff x="-1153439" y="5322730"/>
              <a:chExt cx="1698858" cy="1072693"/>
            </a:xfrm>
          </p:grpSpPr>
          <p:pic>
            <p:nvPicPr>
              <p:cNvPr id="154" name="Picture 4" descr="\\.PSF\Parallels Share\Virtualization Slides\Server-Physical-3U.png"/>
              <p:cNvPicPr>
                <a:picLocks noChangeAspect="1" noChangeArrowheads="1"/>
              </p:cNvPicPr>
              <p:nvPr/>
            </p:nvPicPr>
            <p:blipFill>
              <a:blip r:embed="rId4" cstate="print"/>
              <a:srcRect/>
              <a:stretch>
                <a:fillRect/>
              </a:stretch>
            </p:blipFill>
            <p:spPr bwMode="auto">
              <a:xfrm>
                <a:off x="-1153439" y="5322730"/>
                <a:ext cx="1698858" cy="1072693"/>
              </a:xfrm>
              <a:prstGeom prst="rect">
                <a:avLst/>
              </a:prstGeom>
              <a:noFill/>
            </p:spPr>
          </p:pic>
          <p:pic>
            <p:nvPicPr>
              <p:cNvPr id="155" name="Picture 2"/>
              <p:cNvPicPr>
                <a:picLocks noChangeAspect="1" noChangeArrowheads="1"/>
              </p:cNvPicPr>
              <p:nvPr/>
            </p:nvPicPr>
            <p:blipFill>
              <a:blip r:embed="rId5" cstate="print">
                <a:lum bright="100000" contrast="100000"/>
              </a:blip>
              <a:srcRect l="52083" r="2758"/>
              <a:stretch>
                <a:fillRect/>
              </a:stretch>
            </p:blipFill>
            <p:spPr bwMode="auto">
              <a:xfrm>
                <a:off x="-333609"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156" name="TextBox 155"/>
            <p:cNvSpPr txBox="1"/>
            <p:nvPr/>
          </p:nvSpPr>
          <p:spPr>
            <a:xfrm>
              <a:off x="2692701" y="3281823"/>
              <a:ext cx="278970" cy="307777"/>
            </a:xfrm>
            <a:prstGeom prst="rect">
              <a:avLst/>
            </a:prstGeom>
            <a:noFill/>
          </p:spPr>
          <p:txBody>
            <a:bodyPr wrap="square" rtlCol="0">
              <a:spAutoFit/>
            </a:bodyPr>
            <a:lstStyle/>
            <a:p>
              <a:r>
                <a:rPr lang="en-US" sz="1400" b="1" dirty="0">
                  <a:solidFill>
                    <a:prstClr val="white"/>
                  </a:solidFill>
                </a:rPr>
                <a:t>2</a:t>
              </a:r>
            </a:p>
          </p:txBody>
        </p:sp>
        <p:pic>
          <p:nvPicPr>
            <p:cNvPr id="157" name="Picture 2" descr="\\.PSF\Parallels Share\DDC\Server-Virtual-2U.png"/>
            <p:cNvPicPr>
              <a:picLocks noChangeAspect="1" noChangeArrowheads="1"/>
            </p:cNvPicPr>
            <p:nvPr/>
          </p:nvPicPr>
          <p:blipFill>
            <a:blip r:embed="rId6" cstate="print"/>
            <a:srcRect/>
            <a:stretch>
              <a:fillRect/>
            </a:stretch>
          </p:blipFill>
          <p:spPr bwMode="auto">
            <a:xfrm>
              <a:off x="5320916" y="3247522"/>
              <a:ext cx="1209493" cy="663658"/>
            </a:xfrm>
            <a:prstGeom prst="rect">
              <a:avLst/>
            </a:prstGeom>
            <a:noFill/>
          </p:spPr>
        </p:pic>
        <p:sp>
          <p:nvSpPr>
            <p:cNvPr id="158" name="TextBox 157"/>
            <p:cNvSpPr txBox="1"/>
            <p:nvPr/>
          </p:nvSpPr>
          <p:spPr>
            <a:xfrm>
              <a:off x="5465262" y="3316051"/>
              <a:ext cx="1232454" cy="415498"/>
            </a:xfrm>
            <a:prstGeom prst="rect">
              <a:avLst/>
            </a:prstGeom>
            <a:noFill/>
          </p:spPr>
          <p:txBody>
            <a:bodyPr wrap="square" rtlCol="0">
              <a:spAutoFit/>
            </a:bodyPr>
            <a:lstStyle/>
            <a:p>
              <a:pPr algn="ctr"/>
              <a:r>
                <a:rPr lang="en-US" sz="1050" b="1" dirty="0" smtClean="0">
                  <a:solidFill>
                    <a:prstClr val="black"/>
                  </a:solidFill>
                </a:rPr>
                <a:t>Exchange 2010 MBX</a:t>
              </a:r>
              <a:endParaRPr lang="en-US" sz="1050" b="1" dirty="0">
                <a:solidFill>
                  <a:prstClr val="black"/>
                </a:solidFill>
              </a:endParaRPr>
            </a:p>
          </p:txBody>
        </p:sp>
        <p:pic>
          <p:nvPicPr>
            <p:cNvPr id="159" name="Picture 2" descr="\\.PSF\Parallels Share\DDC\Server-Virtual-2U.png"/>
            <p:cNvPicPr>
              <a:picLocks noChangeAspect="1" noChangeArrowheads="1"/>
            </p:cNvPicPr>
            <p:nvPr/>
          </p:nvPicPr>
          <p:blipFill>
            <a:blip r:embed="rId6" cstate="print"/>
            <a:srcRect/>
            <a:stretch>
              <a:fillRect/>
            </a:stretch>
          </p:blipFill>
          <p:spPr bwMode="auto">
            <a:xfrm>
              <a:off x="8741662" y="3258868"/>
              <a:ext cx="1209493" cy="663658"/>
            </a:xfrm>
            <a:prstGeom prst="rect">
              <a:avLst/>
            </a:prstGeom>
            <a:noFill/>
          </p:spPr>
        </p:pic>
        <p:sp>
          <p:nvSpPr>
            <p:cNvPr id="161" name="Rounded Rectangle 160"/>
            <p:cNvSpPr/>
            <p:nvPr/>
          </p:nvSpPr>
          <p:spPr bwMode="auto">
            <a:xfrm>
              <a:off x="2108652" y="4038097"/>
              <a:ext cx="8318731" cy="838200"/>
            </a:xfrm>
            <a:prstGeom prst="roundRect">
              <a:avLst>
                <a:gd name="adj" fmla="val 2351"/>
              </a:avLst>
            </a:prstGeom>
            <a:solidFill>
              <a:schemeClr val="bg1">
                <a:lumMod val="65000"/>
                <a:lumOff val="3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GB" sz="2000" dirty="0">
                <a:solidFill>
                  <a:srgbClr val="FFFFFF"/>
                </a:solidFill>
                <a:effectLst>
                  <a:outerShdw blurRad="38100" dist="38100" dir="2700000" algn="tl">
                    <a:srgbClr val="000000">
                      <a:alpha val="43137"/>
                    </a:srgbClr>
                  </a:outerShdw>
                </a:effectLst>
              </a:endParaRPr>
            </a:p>
          </p:txBody>
        </p:sp>
        <p:sp>
          <p:nvSpPr>
            <p:cNvPr id="162" name="Rounded Rectangle 161"/>
            <p:cNvSpPr/>
            <p:nvPr/>
          </p:nvSpPr>
          <p:spPr bwMode="auto">
            <a:xfrm>
              <a:off x="2143333" y="4114554"/>
              <a:ext cx="8188826" cy="692298"/>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GB" sz="1600" dirty="0">
                <a:solidFill>
                  <a:srgbClr val="FFFFFF"/>
                </a:solidFill>
                <a:effectLst>
                  <a:outerShdw blurRad="38100" dist="38100" dir="2700000" algn="tl">
                    <a:srgbClr val="000000">
                      <a:alpha val="43137"/>
                    </a:srgbClr>
                  </a:outerShdw>
                </a:effectLst>
              </a:endParaRPr>
            </a:p>
          </p:txBody>
        </p:sp>
        <p:grpSp>
          <p:nvGrpSpPr>
            <p:cNvPr id="163" name="Group 74"/>
            <p:cNvGrpSpPr/>
            <p:nvPr/>
          </p:nvGrpSpPr>
          <p:grpSpPr>
            <a:xfrm>
              <a:off x="1838400" y="4129142"/>
              <a:ext cx="2073183" cy="937655"/>
              <a:chOff x="-1153439" y="5322730"/>
              <a:chExt cx="1698858" cy="1072693"/>
            </a:xfrm>
          </p:grpSpPr>
          <p:pic>
            <p:nvPicPr>
              <p:cNvPr id="164" name="Picture 4" descr="\\.PSF\Parallels Share\Virtualization Slides\Server-Physical-3U.png"/>
              <p:cNvPicPr>
                <a:picLocks noChangeAspect="1" noChangeArrowheads="1"/>
              </p:cNvPicPr>
              <p:nvPr/>
            </p:nvPicPr>
            <p:blipFill>
              <a:blip r:embed="rId4" cstate="print"/>
              <a:srcRect/>
              <a:stretch>
                <a:fillRect/>
              </a:stretch>
            </p:blipFill>
            <p:spPr bwMode="auto">
              <a:xfrm>
                <a:off x="-1153439" y="5322730"/>
                <a:ext cx="1698858" cy="1072693"/>
              </a:xfrm>
              <a:prstGeom prst="rect">
                <a:avLst/>
              </a:prstGeom>
              <a:noFill/>
            </p:spPr>
          </p:pic>
          <p:pic>
            <p:nvPicPr>
              <p:cNvPr id="165" name="Picture 2"/>
              <p:cNvPicPr>
                <a:picLocks noChangeAspect="1" noChangeArrowheads="1"/>
              </p:cNvPicPr>
              <p:nvPr/>
            </p:nvPicPr>
            <p:blipFill>
              <a:blip r:embed="rId5" cstate="print">
                <a:lum bright="100000" contrast="100000"/>
              </a:blip>
              <a:srcRect l="52083" r="2758"/>
              <a:stretch>
                <a:fillRect/>
              </a:stretch>
            </p:blipFill>
            <p:spPr bwMode="auto">
              <a:xfrm>
                <a:off x="-333609"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166" name="TextBox 165"/>
            <p:cNvSpPr txBox="1"/>
            <p:nvPr/>
          </p:nvSpPr>
          <p:spPr>
            <a:xfrm>
              <a:off x="2718094" y="4224798"/>
              <a:ext cx="278970" cy="307777"/>
            </a:xfrm>
            <a:prstGeom prst="rect">
              <a:avLst/>
            </a:prstGeom>
            <a:noFill/>
          </p:spPr>
          <p:txBody>
            <a:bodyPr wrap="square" rtlCol="0">
              <a:spAutoFit/>
            </a:bodyPr>
            <a:lstStyle/>
            <a:p>
              <a:r>
                <a:rPr lang="en-US" sz="1400" b="1" dirty="0">
                  <a:solidFill>
                    <a:prstClr val="white"/>
                  </a:solidFill>
                </a:rPr>
                <a:t>3</a:t>
              </a:r>
            </a:p>
          </p:txBody>
        </p:sp>
        <p:pic>
          <p:nvPicPr>
            <p:cNvPr id="167" name="Picture 2" descr="\\.PSF\Parallels Share\DDC\Server-Virtual-2U.png"/>
            <p:cNvPicPr>
              <a:picLocks noChangeAspect="1" noChangeArrowheads="1"/>
            </p:cNvPicPr>
            <p:nvPr/>
          </p:nvPicPr>
          <p:blipFill>
            <a:blip r:embed="rId6" cstate="print"/>
            <a:srcRect/>
            <a:stretch>
              <a:fillRect/>
            </a:stretch>
          </p:blipFill>
          <p:spPr bwMode="auto">
            <a:xfrm>
              <a:off x="3812096" y="4144685"/>
              <a:ext cx="1209493" cy="663658"/>
            </a:xfrm>
            <a:prstGeom prst="rect">
              <a:avLst/>
            </a:prstGeom>
            <a:noFill/>
          </p:spPr>
        </p:pic>
        <p:sp>
          <p:nvSpPr>
            <p:cNvPr id="168" name="TextBox 167"/>
            <p:cNvSpPr txBox="1"/>
            <p:nvPr/>
          </p:nvSpPr>
          <p:spPr>
            <a:xfrm>
              <a:off x="3767789" y="4270432"/>
              <a:ext cx="1521578" cy="415498"/>
            </a:xfrm>
            <a:prstGeom prst="rect">
              <a:avLst/>
            </a:prstGeom>
            <a:noFill/>
          </p:spPr>
          <p:txBody>
            <a:bodyPr wrap="square" rtlCol="0">
              <a:spAutoFit/>
            </a:bodyPr>
            <a:lstStyle/>
            <a:p>
              <a:pPr algn="ctr"/>
              <a:r>
                <a:rPr lang="en-US" sz="1050" b="1" dirty="0">
                  <a:solidFill>
                    <a:prstClr val="black"/>
                  </a:solidFill>
                </a:rPr>
                <a:t>Exchange 2010</a:t>
              </a:r>
            </a:p>
            <a:p>
              <a:pPr algn="ctr"/>
              <a:r>
                <a:rPr lang="en-US" sz="1050" b="1" dirty="0">
                  <a:solidFill>
                    <a:prstClr val="black"/>
                  </a:solidFill>
                </a:rPr>
                <a:t>CAS &amp; HUB</a:t>
              </a:r>
            </a:p>
          </p:txBody>
        </p:sp>
        <p:pic>
          <p:nvPicPr>
            <p:cNvPr id="169" name="Picture 2" descr="\\.PSF\Parallels Share\DDC\Server-Virtual-2U.png"/>
            <p:cNvPicPr>
              <a:picLocks noChangeAspect="1" noChangeArrowheads="1"/>
            </p:cNvPicPr>
            <p:nvPr/>
          </p:nvPicPr>
          <p:blipFill>
            <a:blip r:embed="rId6" cstate="print"/>
            <a:srcRect/>
            <a:stretch>
              <a:fillRect/>
            </a:stretch>
          </p:blipFill>
          <p:spPr bwMode="auto">
            <a:xfrm>
              <a:off x="8721281" y="4145405"/>
              <a:ext cx="1209493" cy="663658"/>
            </a:xfrm>
            <a:prstGeom prst="rect">
              <a:avLst/>
            </a:prstGeom>
            <a:noFill/>
          </p:spPr>
        </p:pic>
        <p:sp>
          <p:nvSpPr>
            <p:cNvPr id="170" name="TextBox 169"/>
            <p:cNvSpPr txBox="1"/>
            <p:nvPr/>
          </p:nvSpPr>
          <p:spPr>
            <a:xfrm>
              <a:off x="8647004" y="4222202"/>
              <a:ext cx="1400800" cy="415498"/>
            </a:xfrm>
            <a:prstGeom prst="rect">
              <a:avLst/>
            </a:prstGeom>
            <a:noFill/>
          </p:spPr>
          <p:txBody>
            <a:bodyPr wrap="square" rtlCol="0">
              <a:spAutoFit/>
            </a:bodyPr>
            <a:lstStyle/>
            <a:p>
              <a:pPr algn="ctr"/>
              <a:r>
                <a:rPr lang="en-US" sz="1050" b="1" dirty="0">
                  <a:solidFill>
                    <a:prstClr val="black"/>
                  </a:solidFill>
                </a:rPr>
                <a:t>Management Server</a:t>
              </a:r>
            </a:p>
          </p:txBody>
        </p:sp>
        <p:grpSp>
          <p:nvGrpSpPr>
            <p:cNvPr id="174" name="Group 59"/>
            <p:cNvGrpSpPr/>
            <p:nvPr/>
          </p:nvGrpSpPr>
          <p:grpSpPr>
            <a:xfrm>
              <a:off x="3768510" y="2571442"/>
              <a:ext cx="368395" cy="1779897"/>
              <a:chOff x="5334000" y="3096903"/>
              <a:chExt cx="276368" cy="1779897"/>
            </a:xfrm>
          </p:grpSpPr>
          <p:sp>
            <p:nvSpPr>
              <p:cNvPr id="175" name="Up-Down Arrow 174"/>
              <p:cNvSpPr/>
              <p:nvPr/>
            </p:nvSpPr>
            <p:spPr>
              <a:xfrm>
                <a:off x="5334000" y="3200400"/>
                <a:ext cx="276368" cy="1676400"/>
              </a:xfrm>
              <a:prstGeom prst="upDownArrow">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400" dirty="0">
                  <a:solidFill>
                    <a:prstClr val="white"/>
                  </a:solidFill>
                </a:endParaRPr>
              </a:p>
            </p:txBody>
          </p:sp>
          <p:sp>
            <p:nvSpPr>
              <p:cNvPr id="176" name="TextBox 175"/>
              <p:cNvSpPr txBox="1"/>
              <p:nvPr/>
            </p:nvSpPr>
            <p:spPr>
              <a:xfrm rot="16200000">
                <a:off x="4600557" y="3872099"/>
                <a:ext cx="1740877" cy="190486"/>
              </a:xfrm>
              <a:prstGeom prst="rect">
                <a:avLst/>
              </a:prstGeom>
              <a:noFill/>
            </p:spPr>
            <p:txBody>
              <a:bodyPr wrap="square" rtlCol="0">
                <a:spAutoFit/>
              </a:bodyPr>
              <a:lstStyle/>
              <a:p>
                <a:pPr algn="ctr"/>
                <a:r>
                  <a:rPr lang="en-US" sz="1050" dirty="0">
                    <a:solidFill>
                      <a:prstClr val="white"/>
                    </a:solidFill>
                  </a:rPr>
                  <a:t>NLB</a:t>
                </a:r>
              </a:p>
            </p:txBody>
          </p:sp>
        </p:grpSp>
        <p:pic>
          <p:nvPicPr>
            <p:cNvPr id="44" name="Picture 2" descr="\\.PSF\Parallels Share\DDC\Server-Virtual-2U.png"/>
            <p:cNvPicPr>
              <a:picLocks noChangeAspect="1" noChangeArrowheads="1"/>
            </p:cNvPicPr>
            <p:nvPr/>
          </p:nvPicPr>
          <p:blipFill>
            <a:blip r:embed="rId6" cstate="print"/>
            <a:srcRect/>
            <a:stretch>
              <a:fillRect/>
            </a:stretch>
          </p:blipFill>
          <p:spPr bwMode="auto">
            <a:xfrm>
              <a:off x="7001363" y="2355264"/>
              <a:ext cx="1209493" cy="663658"/>
            </a:xfrm>
            <a:prstGeom prst="rect">
              <a:avLst/>
            </a:prstGeom>
            <a:noFill/>
          </p:spPr>
        </p:pic>
        <p:sp>
          <p:nvSpPr>
            <p:cNvPr id="46" name="TextBox 45"/>
            <p:cNvSpPr txBox="1"/>
            <p:nvPr/>
          </p:nvSpPr>
          <p:spPr>
            <a:xfrm>
              <a:off x="7365518" y="2489546"/>
              <a:ext cx="743920" cy="253916"/>
            </a:xfrm>
            <a:prstGeom prst="rect">
              <a:avLst/>
            </a:prstGeom>
            <a:noFill/>
          </p:spPr>
          <p:txBody>
            <a:bodyPr wrap="square" rtlCol="0">
              <a:spAutoFit/>
            </a:bodyPr>
            <a:lstStyle/>
            <a:p>
              <a:r>
                <a:rPr lang="en-US" sz="1050" b="1" dirty="0">
                  <a:solidFill>
                    <a:prstClr val="black"/>
                  </a:solidFill>
                </a:rPr>
                <a:t>DC 1</a:t>
              </a:r>
            </a:p>
          </p:txBody>
        </p:sp>
        <p:pic>
          <p:nvPicPr>
            <p:cNvPr id="47" name="Picture 2" descr="\\.PSF\Parallels Share\DDC\Server-Virtual-2U.png"/>
            <p:cNvPicPr>
              <a:picLocks noChangeAspect="1" noChangeArrowheads="1"/>
            </p:cNvPicPr>
            <p:nvPr/>
          </p:nvPicPr>
          <p:blipFill>
            <a:blip r:embed="rId6" cstate="print"/>
            <a:srcRect/>
            <a:stretch>
              <a:fillRect/>
            </a:stretch>
          </p:blipFill>
          <p:spPr bwMode="auto">
            <a:xfrm>
              <a:off x="6991973" y="3247522"/>
              <a:ext cx="1209493" cy="663658"/>
            </a:xfrm>
            <a:prstGeom prst="rect">
              <a:avLst/>
            </a:prstGeom>
            <a:noFill/>
          </p:spPr>
        </p:pic>
        <p:sp>
          <p:nvSpPr>
            <p:cNvPr id="48" name="TextBox 47"/>
            <p:cNvSpPr txBox="1"/>
            <p:nvPr/>
          </p:nvSpPr>
          <p:spPr>
            <a:xfrm>
              <a:off x="7326319" y="3387301"/>
              <a:ext cx="743918" cy="253916"/>
            </a:xfrm>
            <a:prstGeom prst="rect">
              <a:avLst/>
            </a:prstGeom>
            <a:noFill/>
          </p:spPr>
          <p:txBody>
            <a:bodyPr wrap="square" rtlCol="0">
              <a:spAutoFit/>
            </a:bodyPr>
            <a:lstStyle/>
            <a:p>
              <a:r>
                <a:rPr lang="en-US" sz="1050" b="1" dirty="0">
                  <a:solidFill>
                    <a:prstClr val="black"/>
                  </a:solidFill>
                </a:rPr>
                <a:t>DC 2</a:t>
              </a:r>
            </a:p>
          </p:txBody>
        </p:sp>
        <p:sp>
          <p:nvSpPr>
            <p:cNvPr id="49" name="TextBox 48"/>
            <p:cNvSpPr txBox="1"/>
            <p:nvPr/>
          </p:nvSpPr>
          <p:spPr>
            <a:xfrm>
              <a:off x="8826363" y="3330706"/>
              <a:ext cx="1076684" cy="415498"/>
            </a:xfrm>
            <a:prstGeom prst="rect">
              <a:avLst/>
            </a:prstGeom>
            <a:noFill/>
          </p:spPr>
          <p:txBody>
            <a:bodyPr wrap="square" rtlCol="0">
              <a:spAutoFit/>
            </a:bodyPr>
            <a:lstStyle/>
            <a:p>
              <a:pPr algn="ctr"/>
              <a:r>
                <a:rPr lang="en-US" sz="1050" b="1" dirty="0">
                  <a:solidFill>
                    <a:prstClr val="black"/>
                  </a:solidFill>
                </a:rPr>
                <a:t>Database Server</a:t>
              </a:r>
            </a:p>
          </p:txBody>
        </p:sp>
        <p:pic>
          <p:nvPicPr>
            <p:cNvPr id="50" name="Picture 2" descr="\\.PSF\Parallels Share\DDC\Server-Virtual-2U.png"/>
            <p:cNvPicPr>
              <a:picLocks noChangeAspect="1" noChangeArrowheads="1"/>
            </p:cNvPicPr>
            <p:nvPr/>
          </p:nvPicPr>
          <p:blipFill>
            <a:blip r:embed="rId6" cstate="print"/>
            <a:srcRect/>
            <a:stretch>
              <a:fillRect/>
            </a:stretch>
          </p:blipFill>
          <p:spPr bwMode="auto">
            <a:xfrm>
              <a:off x="5318941" y="4148047"/>
              <a:ext cx="1209493" cy="663658"/>
            </a:xfrm>
            <a:prstGeom prst="rect">
              <a:avLst/>
            </a:prstGeom>
            <a:noFill/>
          </p:spPr>
        </p:pic>
        <p:sp>
          <p:nvSpPr>
            <p:cNvPr id="51" name="TextBox 50"/>
            <p:cNvSpPr txBox="1"/>
            <p:nvPr/>
          </p:nvSpPr>
          <p:spPr>
            <a:xfrm>
              <a:off x="5463287" y="4216576"/>
              <a:ext cx="1232454" cy="415498"/>
            </a:xfrm>
            <a:prstGeom prst="rect">
              <a:avLst/>
            </a:prstGeom>
            <a:noFill/>
          </p:spPr>
          <p:txBody>
            <a:bodyPr wrap="square" rtlCol="0">
              <a:spAutoFit/>
            </a:bodyPr>
            <a:lstStyle/>
            <a:p>
              <a:pPr algn="ctr"/>
              <a:r>
                <a:rPr lang="en-US" sz="1050" b="1" dirty="0" smtClean="0">
                  <a:solidFill>
                    <a:prstClr val="black"/>
                  </a:solidFill>
                </a:rPr>
                <a:t>Exchange 2010 UM</a:t>
              </a:r>
              <a:endParaRPr lang="en-US" sz="1050" b="1" dirty="0">
                <a:solidFill>
                  <a:prstClr val="black"/>
                </a:solidFill>
              </a:endParaRPr>
            </a:p>
          </p:txBody>
        </p:sp>
        <p:grpSp>
          <p:nvGrpSpPr>
            <p:cNvPr id="52" name="Group 59"/>
            <p:cNvGrpSpPr/>
            <p:nvPr/>
          </p:nvGrpSpPr>
          <p:grpSpPr>
            <a:xfrm>
              <a:off x="5181953" y="2671424"/>
              <a:ext cx="368395" cy="853591"/>
              <a:chOff x="5334000" y="3096904"/>
              <a:chExt cx="276368" cy="1779896"/>
            </a:xfrm>
          </p:grpSpPr>
          <p:sp>
            <p:nvSpPr>
              <p:cNvPr id="53" name="Up-Down Arrow 52"/>
              <p:cNvSpPr/>
              <p:nvPr/>
            </p:nvSpPr>
            <p:spPr>
              <a:xfrm>
                <a:off x="5334000" y="3200400"/>
                <a:ext cx="276368" cy="1676400"/>
              </a:xfrm>
              <a:prstGeom prst="upDownArrow">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400" dirty="0">
                  <a:solidFill>
                    <a:prstClr val="white"/>
                  </a:solidFill>
                </a:endParaRPr>
              </a:p>
            </p:txBody>
          </p:sp>
          <p:sp>
            <p:nvSpPr>
              <p:cNvPr id="54" name="TextBox 53"/>
              <p:cNvSpPr txBox="1"/>
              <p:nvPr/>
            </p:nvSpPr>
            <p:spPr>
              <a:xfrm rot="16200000">
                <a:off x="4600555" y="3872100"/>
                <a:ext cx="1740878" cy="190486"/>
              </a:xfrm>
              <a:prstGeom prst="rect">
                <a:avLst/>
              </a:prstGeom>
              <a:noFill/>
            </p:spPr>
            <p:txBody>
              <a:bodyPr wrap="square" rtlCol="0">
                <a:spAutoFit/>
              </a:bodyPr>
              <a:lstStyle/>
              <a:p>
                <a:pPr algn="ctr"/>
                <a:r>
                  <a:rPr lang="en-US" sz="1050" dirty="0" smtClean="0">
                    <a:solidFill>
                      <a:prstClr val="white"/>
                    </a:solidFill>
                  </a:rPr>
                  <a:t>DAG</a:t>
                </a:r>
                <a:endParaRPr lang="en-US" sz="1050" dirty="0">
                  <a:solidFill>
                    <a:prstClr val="white"/>
                  </a:solidFill>
                </a:endParaRPr>
              </a:p>
            </p:txBody>
          </p:sp>
        </p:grpSp>
      </p:grpSp>
    </p:spTree>
    <p:extLst>
      <p:ext uri="{BB962C8B-B14F-4D97-AF65-F5344CB8AC3E}">
        <p14:creationId xmlns:p14="http://schemas.microsoft.com/office/powerpoint/2010/main" val="3032466988"/>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6188" y="2667000"/>
            <a:ext cx="9693275"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580307"/>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Server Virtualization Validation Program</a:t>
            </a:r>
            <a:endParaRPr lang="en-US" dirty="0"/>
          </a:p>
        </p:txBody>
      </p:sp>
      <p:sp>
        <p:nvSpPr>
          <p:cNvPr id="6" name="Text Placeholder 5"/>
          <p:cNvSpPr>
            <a:spLocks noGrp="1"/>
          </p:cNvSpPr>
          <p:nvPr>
            <p:ph type="body" sz="quarter" idx="10"/>
          </p:nvPr>
        </p:nvSpPr>
        <p:spPr>
          <a:xfrm>
            <a:off x="519112" y="1447799"/>
            <a:ext cx="11149013" cy="4302716"/>
          </a:xfrm>
        </p:spPr>
        <p:txBody>
          <a:bodyPr/>
          <a:lstStyle/>
          <a:p>
            <a:r>
              <a:rPr lang="en-US" dirty="0" smtClean="0"/>
              <a:t>List of validated 3</a:t>
            </a:r>
            <a:r>
              <a:rPr lang="en-US" baseline="30000" dirty="0" smtClean="0"/>
              <a:t>rd</a:t>
            </a:r>
            <a:r>
              <a:rPr lang="en-US" dirty="0" smtClean="0"/>
              <a:t> party virtualization solutions</a:t>
            </a:r>
          </a:p>
          <a:p>
            <a:r>
              <a:rPr lang="en-US" dirty="0" smtClean="0"/>
              <a:t>Matrix includes:</a:t>
            </a:r>
          </a:p>
          <a:p>
            <a:pPr lvl="1"/>
            <a:r>
              <a:rPr lang="en-US" dirty="0" smtClean="0"/>
              <a:t>Vendor</a:t>
            </a:r>
          </a:p>
          <a:p>
            <a:pPr lvl="1"/>
            <a:r>
              <a:rPr lang="en-US" dirty="0" smtClean="0"/>
              <a:t>Product &amp; version</a:t>
            </a:r>
          </a:p>
          <a:p>
            <a:pPr lvl="1"/>
            <a:r>
              <a:rPr lang="en-US" dirty="0" smtClean="0"/>
              <a:t>OS architecture</a:t>
            </a:r>
          </a:p>
          <a:p>
            <a:pPr lvl="1"/>
            <a:r>
              <a:rPr lang="en-US" dirty="0" smtClean="0"/>
              <a:t>Processor architecture</a:t>
            </a:r>
          </a:p>
          <a:p>
            <a:pPr lvl="1"/>
            <a:r>
              <a:rPr lang="en-US" dirty="0" smtClean="0"/>
              <a:t>Max supported processors &amp; memory</a:t>
            </a:r>
          </a:p>
          <a:p>
            <a:pPr lvl="1"/>
            <a:endParaRPr lang="en-US" dirty="0" smtClean="0"/>
          </a:p>
          <a:p>
            <a:pPr marL="460375" lvl="1" indent="0" algn="ctr">
              <a:buNone/>
            </a:pPr>
            <a:r>
              <a:rPr lang="en-US" dirty="0" smtClean="0">
                <a:hlinkClick r:id="rId2"/>
              </a:rPr>
              <a:t>http://www.windowsservercatalog.com/svvp/</a:t>
            </a:r>
            <a:endParaRPr lang="en-US" dirty="0" smtClean="0"/>
          </a:p>
        </p:txBody>
      </p:sp>
    </p:spTree>
    <p:extLst>
      <p:ext uri="{BB962C8B-B14F-4D97-AF65-F5344CB8AC3E}">
        <p14:creationId xmlns:p14="http://schemas.microsoft.com/office/powerpoint/2010/main" val="3521705028"/>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Exchange 2010 Solutions (on Hyper-V)</a:t>
            </a:r>
            <a:endParaRPr lang="en-US" dirty="0"/>
          </a:p>
        </p:txBody>
      </p:sp>
      <p:sp>
        <p:nvSpPr>
          <p:cNvPr id="3" name="Text Placeholder 2"/>
          <p:cNvSpPr>
            <a:spLocks noGrp="1"/>
          </p:cNvSpPr>
          <p:nvPr>
            <p:ph type="body" sz="quarter" idx="10"/>
          </p:nvPr>
        </p:nvSpPr>
        <p:spPr>
          <a:xfrm>
            <a:off x="519112" y="1447799"/>
            <a:ext cx="11149013" cy="5219891"/>
          </a:xfrm>
        </p:spPr>
        <p:txBody>
          <a:bodyPr/>
          <a:lstStyle/>
          <a:p>
            <a:r>
              <a:rPr lang="en-US" sz="2400" dirty="0" smtClean="0"/>
              <a:t>HP configurations </a:t>
            </a:r>
          </a:p>
          <a:p>
            <a:pPr lvl="1"/>
            <a:r>
              <a:rPr lang="en-US" sz="2000" dirty="0" smtClean="0"/>
              <a:t>HP </a:t>
            </a:r>
            <a:r>
              <a:rPr lang="en-US" sz="2000" dirty="0" err="1" smtClean="0"/>
              <a:t>BladeSystem</a:t>
            </a:r>
            <a:r>
              <a:rPr lang="en-US" sz="2000" dirty="0" smtClean="0"/>
              <a:t> Matrix and Microsoft Exchange Server 2010: </a:t>
            </a:r>
            <a:r>
              <a:rPr lang="en-US" sz="2000" dirty="0" smtClean="0">
                <a:hlinkClick r:id="rId2"/>
              </a:rPr>
              <a:t>http://bit.ly/jE2yPn</a:t>
            </a:r>
            <a:r>
              <a:rPr lang="en-US" sz="2000" dirty="0" smtClean="0"/>
              <a:t> </a:t>
            </a:r>
          </a:p>
          <a:p>
            <a:pPr lvl="1"/>
            <a:r>
              <a:rPr lang="en-US" sz="2000" dirty="0" smtClean="0"/>
              <a:t>Exchange Server 2010: HP </a:t>
            </a:r>
            <a:r>
              <a:rPr lang="en-US" sz="2000" dirty="0" err="1" smtClean="0"/>
              <a:t>LeftHand</a:t>
            </a:r>
            <a:r>
              <a:rPr lang="en-US" sz="2000" dirty="0" smtClean="0"/>
              <a:t> P4000 SAN for 5,000 users: </a:t>
            </a:r>
            <a:r>
              <a:rPr lang="en-US" sz="2000" dirty="0" smtClean="0">
                <a:hlinkClick r:id="rId3"/>
              </a:rPr>
              <a:t>http://bit.ly/m7z7B4</a:t>
            </a:r>
            <a:r>
              <a:rPr lang="en-US" sz="2000" dirty="0" smtClean="0"/>
              <a:t> </a:t>
            </a:r>
          </a:p>
          <a:p>
            <a:pPr lvl="1"/>
            <a:r>
              <a:rPr lang="en-US" sz="2000" dirty="0" smtClean="0"/>
              <a:t>Exchange Server 2010: </a:t>
            </a:r>
            <a:r>
              <a:rPr lang="en-US" sz="2000" dirty="0" err="1" smtClean="0"/>
              <a:t>StorageWorks</a:t>
            </a:r>
            <a:r>
              <a:rPr lang="en-US" sz="2000" dirty="0" smtClean="0"/>
              <a:t> EVA8400 using CA-EVA and CLX-EVA for 20,000 users: </a:t>
            </a:r>
            <a:r>
              <a:rPr lang="en-US" sz="2000" dirty="0" smtClean="0">
                <a:hlinkClick r:id="rId4"/>
              </a:rPr>
              <a:t>http://bit.ly/mNAsDO</a:t>
            </a:r>
            <a:r>
              <a:rPr lang="en-US" sz="2000" dirty="0" smtClean="0"/>
              <a:t> </a:t>
            </a:r>
          </a:p>
          <a:p>
            <a:r>
              <a:rPr lang="en-US" sz="2400" dirty="0" smtClean="0"/>
              <a:t>Dell configurations</a:t>
            </a:r>
          </a:p>
          <a:p>
            <a:pPr lvl="1"/>
            <a:r>
              <a:rPr lang="en-US" sz="2000" dirty="0" smtClean="0"/>
              <a:t>Dell servers running in single site for 500 users: </a:t>
            </a:r>
            <a:r>
              <a:rPr lang="en-US" sz="2000" dirty="0" smtClean="0">
                <a:hlinkClick r:id="rId5"/>
              </a:rPr>
              <a:t>http://bit.ly/loEl9r</a:t>
            </a:r>
            <a:r>
              <a:rPr lang="en-US" sz="2000" dirty="0" smtClean="0"/>
              <a:t> </a:t>
            </a:r>
          </a:p>
          <a:p>
            <a:pPr lvl="1"/>
            <a:r>
              <a:rPr lang="en-US" sz="2000" dirty="0" smtClean="0"/>
              <a:t>Dell M610 servers with Dell </a:t>
            </a:r>
            <a:r>
              <a:rPr lang="en-US" sz="2000" dirty="0" err="1" smtClean="0"/>
              <a:t>Equalogic</a:t>
            </a:r>
            <a:r>
              <a:rPr lang="en-US" sz="2000" dirty="0" smtClean="0"/>
              <a:t> storage for 9,000 users: </a:t>
            </a:r>
            <a:r>
              <a:rPr lang="en-US" sz="2000" dirty="0" smtClean="0">
                <a:hlinkClick r:id="rId6"/>
              </a:rPr>
              <a:t>http://bit.ly/krUecS</a:t>
            </a:r>
            <a:r>
              <a:rPr lang="en-US" sz="2000" dirty="0" smtClean="0"/>
              <a:t> </a:t>
            </a:r>
          </a:p>
          <a:p>
            <a:pPr lvl="1"/>
            <a:r>
              <a:rPr lang="en-US" sz="2000" dirty="0" smtClean="0"/>
              <a:t>Dell R910 servers with EMC </a:t>
            </a:r>
            <a:r>
              <a:rPr lang="en-US" sz="2000" dirty="0" err="1" smtClean="0"/>
              <a:t>CLARiion</a:t>
            </a:r>
            <a:r>
              <a:rPr lang="en-US" sz="2000" dirty="0" smtClean="0"/>
              <a:t> storage for 20,000 users: </a:t>
            </a:r>
            <a:r>
              <a:rPr lang="en-US" sz="2000" dirty="0" smtClean="0">
                <a:hlinkClick r:id="rId7"/>
              </a:rPr>
              <a:t>http://bit.ly/kWthfD</a:t>
            </a:r>
            <a:r>
              <a:rPr lang="en-US" sz="2000" dirty="0" smtClean="0"/>
              <a:t> </a:t>
            </a:r>
          </a:p>
          <a:p>
            <a:r>
              <a:rPr lang="en-US" sz="2400" dirty="0" smtClean="0"/>
              <a:t>Unisys configurations</a:t>
            </a:r>
          </a:p>
          <a:p>
            <a:pPr lvl="1"/>
            <a:r>
              <a:rPr lang="en-US" sz="2000" dirty="0" smtClean="0"/>
              <a:t>Unisys ES7000 servers for 15,000 users: </a:t>
            </a:r>
            <a:r>
              <a:rPr lang="en-US" sz="2000" dirty="0" smtClean="0">
                <a:hlinkClick r:id="rId8"/>
              </a:rPr>
              <a:t>http://bit.ly/kOBSuo</a:t>
            </a:r>
            <a:r>
              <a:rPr lang="en-US" sz="2000" dirty="0" smtClean="0"/>
              <a:t> </a:t>
            </a:r>
          </a:p>
          <a:p>
            <a:r>
              <a:rPr lang="en-US" sz="2400" dirty="0" smtClean="0"/>
              <a:t>EMC configurations</a:t>
            </a:r>
          </a:p>
          <a:p>
            <a:pPr lvl="1"/>
            <a:r>
              <a:rPr lang="en-US" sz="2000" dirty="0" smtClean="0"/>
              <a:t>EMC unified storage and Cisco unified computing system for 32,000 users: </a:t>
            </a:r>
            <a:r>
              <a:rPr lang="en-US" sz="2000" dirty="0" smtClean="0">
                <a:hlinkClick r:id="rId9"/>
              </a:rPr>
              <a:t>http://bit.ly/9DBfoB</a:t>
            </a:r>
            <a:r>
              <a:rPr lang="en-US" sz="2000" dirty="0" smtClean="0"/>
              <a:t> </a:t>
            </a:r>
          </a:p>
          <a:p>
            <a:endParaRPr lang="en-US" sz="2400" dirty="0"/>
          </a:p>
        </p:txBody>
      </p:sp>
    </p:spTree>
    <p:extLst>
      <p:ext uri="{BB962C8B-B14F-4D97-AF65-F5344CB8AC3E}">
        <p14:creationId xmlns:p14="http://schemas.microsoft.com/office/powerpoint/2010/main" val="4049458730"/>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Support Guidelines</a:t>
            </a:r>
            <a:endParaRPr lang="en-US" dirty="0"/>
          </a:p>
        </p:txBody>
      </p:sp>
      <p:sp>
        <p:nvSpPr>
          <p:cNvPr id="3" name="Content Placeholder 2"/>
          <p:cNvSpPr>
            <a:spLocks noGrp="1"/>
          </p:cNvSpPr>
          <p:nvPr>
            <p:ph idx="1"/>
          </p:nvPr>
        </p:nvSpPr>
        <p:spPr>
          <a:xfrm>
            <a:off x="519112" y="1447799"/>
            <a:ext cx="11149013" cy="3471720"/>
          </a:xfrm>
        </p:spPr>
        <p:txBody>
          <a:bodyPr/>
          <a:lstStyle/>
          <a:p>
            <a:r>
              <a:rPr lang="en-US" dirty="0" smtClean="0"/>
              <a:t>TechNet is the </a:t>
            </a:r>
            <a:r>
              <a:rPr lang="en-US" b="1" dirty="0" smtClean="0"/>
              <a:t>single</a:t>
            </a:r>
            <a:r>
              <a:rPr lang="en-US" dirty="0" smtClean="0"/>
              <a:t> source for Exchange support guidelines: </a:t>
            </a:r>
            <a:br>
              <a:rPr lang="en-US" dirty="0" smtClean="0"/>
            </a:br>
            <a:r>
              <a:rPr lang="en-US" sz="2000" dirty="0" smtClean="0">
                <a:hlinkClick r:id="rId3"/>
              </a:rPr>
              <a:t>http://technet.microsoft.com/en-us/library/aa996719.aspx</a:t>
            </a:r>
            <a:r>
              <a:rPr lang="en-US" sz="2000" dirty="0" smtClean="0"/>
              <a:t> </a:t>
            </a:r>
            <a:endParaRPr lang="en-US" dirty="0" smtClean="0"/>
          </a:p>
          <a:p>
            <a:r>
              <a:rPr lang="en-US" dirty="0" smtClean="0"/>
              <a:t>SVVP Support Policy Wizard is a great tool:</a:t>
            </a:r>
            <a:br>
              <a:rPr lang="en-US" dirty="0" smtClean="0"/>
            </a:br>
            <a:r>
              <a:rPr lang="en-US" sz="2000" dirty="0">
                <a:hlinkClick r:id="rId4"/>
              </a:rPr>
              <a:t>http://www.windowsservercatalog.com/svvp.aspx?svvppage=svvpwizard.htm</a:t>
            </a:r>
            <a:r>
              <a:rPr lang="en-US" sz="2000" dirty="0"/>
              <a:t> </a:t>
            </a:r>
          </a:p>
          <a:p>
            <a:pPr lvl="1"/>
            <a:r>
              <a:rPr lang="en-US" dirty="0" smtClean="0"/>
              <a:t>Always confirm SPW results with our TechNet article</a:t>
            </a:r>
          </a:p>
          <a:p>
            <a:r>
              <a:rPr lang="en-US" dirty="0" smtClean="0"/>
              <a:t>Check back for updates</a:t>
            </a:r>
          </a:p>
          <a:p>
            <a:pPr lvl="1"/>
            <a:r>
              <a:rPr lang="en-US" dirty="0" smtClean="0"/>
              <a:t>Clarifications published frequently</a:t>
            </a:r>
          </a:p>
        </p:txBody>
      </p:sp>
    </p:spTree>
    <p:extLst>
      <p:ext uri="{BB962C8B-B14F-4D97-AF65-F5344CB8AC3E}">
        <p14:creationId xmlns:p14="http://schemas.microsoft.com/office/powerpoint/2010/main" val="150560376"/>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Sizing Calculator</a:t>
            </a:r>
            <a:endParaRPr lang="en-US" dirty="0"/>
          </a:p>
        </p:txBody>
      </p:sp>
      <p:sp>
        <p:nvSpPr>
          <p:cNvPr id="3" name="Content Placeholder 2"/>
          <p:cNvSpPr>
            <a:spLocks noGrp="1"/>
          </p:cNvSpPr>
          <p:nvPr>
            <p:ph idx="1"/>
          </p:nvPr>
        </p:nvSpPr>
        <p:spPr>
          <a:xfrm>
            <a:off x="519113" y="914400"/>
            <a:ext cx="5510496" cy="5999511"/>
          </a:xfrm>
        </p:spPr>
        <p:txBody>
          <a:bodyPr/>
          <a:lstStyle/>
          <a:p>
            <a:r>
              <a:rPr lang="en-US" dirty="0" smtClean="0"/>
              <a:t>Mailbox Role Requirements Calculator – Virtualization aware</a:t>
            </a:r>
          </a:p>
          <a:p>
            <a:pPr lvl="1"/>
            <a:r>
              <a:rPr lang="en-US" dirty="0" smtClean="0"/>
              <a:t>Follows Product Group recommendations on storage configuration, memory, mailbox sizing</a:t>
            </a:r>
          </a:p>
          <a:p>
            <a:pPr lvl="1"/>
            <a:r>
              <a:rPr lang="en-US" dirty="0" smtClean="0"/>
              <a:t>Produces I/O and capacity requirements, LUN design, Mailbox server count and processor requirements</a:t>
            </a:r>
          </a:p>
          <a:p>
            <a:pPr lvl="1"/>
            <a:r>
              <a:rPr lang="en-US" dirty="0" smtClean="0"/>
              <a:t>Available from </a:t>
            </a:r>
            <a:r>
              <a:rPr lang="en-US" dirty="0" smtClean="0">
                <a:hlinkClick r:id="rId2"/>
              </a:rPr>
              <a:t>http://tinyurl.com/y9shhpx</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4413" y="1692998"/>
            <a:ext cx="5611958" cy="402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7692882"/>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a:t>
            </a:r>
            <a:endParaRPr lang="en-US" dirty="0"/>
          </a:p>
        </p:txBody>
      </p:sp>
      <p:sp>
        <p:nvSpPr>
          <p:cNvPr id="3" name="Text Placeholder 2"/>
          <p:cNvSpPr>
            <a:spLocks noGrp="1"/>
          </p:cNvSpPr>
          <p:nvPr>
            <p:ph type="body" sz="quarter" idx="10"/>
          </p:nvPr>
        </p:nvSpPr>
        <p:spPr/>
        <p:txBody>
          <a:bodyPr/>
          <a:lstStyle/>
          <a:p>
            <a:r>
              <a:rPr lang="en-US" smtClean="0"/>
              <a:t>Exchange and Virtualization</a:t>
            </a:r>
          </a:p>
          <a:p>
            <a:r>
              <a:rPr lang="en-US" smtClean="0"/>
              <a:t>Updated Support Guidance</a:t>
            </a:r>
          </a:p>
          <a:p>
            <a:r>
              <a:rPr lang="en-US" smtClean="0"/>
              <a:t>Best Practices</a:t>
            </a:r>
          </a:p>
          <a:p>
            <a:pPr lvl="1"/>
            <a:r>
              <a:rPr lang="en-US" smtClean="0"/>
              <a:t>Basic Exchange Server Considerations</a:t>
            </a:r>
          </a:p>
          <a:p>
            <a:pPr lvl="1"/>
            <a:r>
              <a:rPr lang="en-US" smtClean="0"/>
              <a:t>Capacity, Sizing and Performance</a:t>
            </a:r>
          </a:p>
          <a:p>
            <a:pPr lvl="1"/>
            <a:r>
              <a:rPr lang="en-US" smtClean="0"/>
              <a:t>Server Deployment</a:t>
            </a:r>
          </a:p>
          <a:p>
            <a:pPr lvl="1"/>
            <a:r>
              <a:rPr lang="en-US" smtClean="0"/>
              <a:t>High Availability &amp; VM Migration</a:t>
            </a:r>
          </a:p>
          <a:p>
            <a:pPr lvl="1"/>
            <a:r>
              <a:rPr lang="en-US" smtClean="0"/>
              <a:t>Coexistence With Other Workloads</a:t>
            </a:r>
          </a:p>
          <a:p>
            <a:r>
              <a:rPr lang="en-US" smtClean="0"/>
              <a:t>Tools &amp; Resources</a:t>
            </a:r>
            <a:endParaRPr lang="en-US" dirty="0" smtClean="0"/>
          </a:p>
        </p:txBody>
      </p:sp>
    </p:spTree>
    <p:extLst>
      <p:ext uri="{BB962C8B-B14F-4D97-AF65-F5344CB8AC3E}">
        <p14:creationId xmlns:p14="http://schemas.microsoft.com/office/powerpoint/2010/main" val="3329925045"/>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6513" y="3054350"/>
            <a:ext cx="449262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79010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Updated Support Guidance</a:t>
            </a:r>
            <a:endParaRPr lang="en-US" dirty="0"/>
          </a:p>
        </p:txBody>
      </p:sp>
      <p:sp>
        <p:nvSpPr>
          <p:cNvPr id="3" name="Text Placeholder 2"/>
          <p:cNvSpPr>
            <a:spLocks noGrp="1"/>
          </p:cNvSpPr>
          <p:nvPr>
            <p:ph type="body" sz="quarter" idx="10"/>
          </p:nvPr>
        </p:nvSpPr>
        <p:spPr>
          <a:xfrm>
            <a:off x="519112" y="1447799"/>
            <a:ext cx="11149013" cy="1551194"/>
          </a:xfrm>
        </p:spPr>
        <p:txBody>
          <a:bodyPr/>
          <a:lstStyle/>
          <a:p>
            <a:r>
              <a:rPr lang="en-US" sz="2400" dirty="0" smtClean="0"/>
              <a:t>Support for virtualized Exchange servers since Exchange Server 2007 SP1</a:t>
            </a:r>
          </a:p>
          <a:p>
            <a:r>
              <a:rPr lang="en-US" sz="2400" dirty="0" smtClean="0"/>
              <a:t>Exchange 2010 release continued support for virtualization</a:t>
            </a:r>
          </a:p>
          <a:p>
            <a:r>
              <a:rPr lang="en-US" sz="2400" dirty="0" smtClean="0"/>
              <a:t>Expanding support scenarios</a:t>
            </a:r>
          </a:p>
          <a:p>
            <a:r>
              <a:rPr lang="en-US" sz="2400" dirty="0" smtClean="0"/>
              <a:t>Release of Exchange 2010 Virtualization Guidance whitepaper</a:t>
            </a:r>
          </a:p>
        </p:txBody>
      </p:sp>
      <p:graphicFrame>
        <p:nvGraphicFramePr>
          <p:cNvPr id="8" name="Table 7"/>
          <p:cNvGraphicFramePr>
            <a:graphicFrameLocks noGrp="1"/>
          </p:cNvGraphicFramePr>
          <p:nvPr>
            <p:extLst>
              <p:ext uri="{D42A27DB-BD31-4B8C-83A1-F6EECF244321}">
                <p14:modId xmlns:p14="http://schemas.microsoft.com/office/powerpoint/2010/main" val="3443044066"/>
              </p:ext>
            </p:extLst>
          </p:nvPr>
        </p:nvGraphicFramePr>
        <p:xfrm>
          <a:off x="519112" y="3130176"/>
          <a:ext cx="11149013" cy="3235960"/>
        </p:xfrm>
        <a:graphic>
          <a:graphicData uri="http://schemas.openxmlformats.org/drawingml/2006/table">
            <a:tbl>
              <a:tblPr firstRow="1" bandRow="1">
                <a:tableStyleId>{5C22544A-7EE6-4342-B048-85BDC9FD1C3A}</a:tableStyleId>
              </a:tblPr>
              <a:tblGrid>
                <a:gridCol w="7169836"/>
                <a:gridCol w="1149879"/>
                <a:gridCol w="1296433"/>
                <a:gridCol w="1532865"/>
              </a:tblGrid>
              <a:tr h="0">
                <a:tc>
                  <a:txBody>
                    <a:bodyPr/>
                    <a:lstStyle/>
                    <a:p>
                      <a:endParaRPr lang="en-US" dirty="0"/>
                    </a:p>
                  </a:txBody>
                  <a:tcPr/>
                </a:tc>
                <a:tc>
                  <a:txBody>
                    <a:bodyPr/>
                    <a:lstStyle/>
                    <a:p>
                      <a:pPr algn="ctr"/>
                      <a:r>
                        <a:rPr lang="en-US" dirty="0" smtClean="0">
                          <a:solidFill>
                            <a:schemeClr val="bg1"/>
                          </a:solidFill>
                        </a:rPr>
                        <a:t>Ex 2007</a:t>
                      </a:r>
                      <a:endParaRPr lang="en-US" dirty="0">
                        <a:solidFill>
                          <a:schemeClr val="bg1"/>
                        </a:solidFill>
                      </a:endParaRPr>
                    </a:p>
                  </a:txBody>
                  <a:tcPr/>
                </a:tc>
                <a:tc>
                  <a:txBody>
                    <a:bodyPr/>
                    <a:lstStyle/>
                    <a:p>
                      <a:pPr algn="ctr"/>
                      <a:r>
                        <a:rPr lang="en-US" dirty="0" smtClean="0">
                          <a:solidFill>
                            <a:schemeClr val="bg1"/>
                          </a:solidFill>
                        </a:rPr>
                        <a:t>Ex 2010 RTM</a:t>
                      </a:r>
                      <a:endParaRPr lang="en-US" dirty="0">
                        <a:solidFill>
                          <a:schemeClr val="bg1"/>
                        </a:solidFill>
                      </a:endParaRPr>
                    </a:p>
                  </a:txBody>
                  <a:tcPr/>
                </a:tc>
                <a:tc>
                  <a:txBody>
                    <a:bodyPr/>
                    <a:lstStyle/>
                    <a:p>
                      <a:pPr algn="ctr"/>
                      <a:r>
                        <a:rPr lang="en-US" dirty="0" smtClean="0">
                          <a:solidFill>
                            <a:schemeClr val="bg1"/>
                          </a:solidFill>
                        </a:rPr>
                        <a:t>Ex 2010 SP1 (Now)</a:t>
                      </a:r>
                      <a:endParaRPr lang="en-US" dirty="0">
                        <a:solidFill>
                          <a:schemeClr val="bg1"/>
                        </a:solidFill>
                      </a:endParaRPr>
                    </a:p>
                  </a:txBody>
                  <a:tcPr/>
                </a:tc>
              </a:tr>
              <a:tr h="370840">
                <a:tc>
                  <a:txBody>
                    <a:bodyPr/>
                    <a:lstStyle/>
                    <a:p>
                      <a:r>
                        <a:rPr lang="en-US" dirty="0" smtClean="0"/>
                        <a:t>Any hypervisor validated under Windows</a:t>
                      </a:r>
                      <a:r>
                        <a:rPr lang="en-US" baseline="0" dirty="0" smtClean="0"/>
                        <a:t> SVVP</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r>
              <a:tr h="370840">
                <a:tc>
                  <a:txBody>
                    <a:bodyPr/>
                    <a:lstStyle/>
                    <a:p>
                      <a:r>
                        <a:rPr lang="en-US" dirty="0" smtClean="0"/>
                        <a:t>All storage used by an Exchange guest must be block level storage</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r>
              <a:tr h="370840">
                <a:tc>
                  <a:txBody>
                    <a:bodyPr/>
                    <a:lstStyle/>
                    <a:p>
                      <a:r>
                        <a:rPr lang="en-US" dirty="0" smtClean="0"/>
                        <a:t>Virtual storage must be fixed size, SCSI pass-through, or </a:t>
                      </a:r>
                      <a:r>
                        <a:rPr lang="en-US" dirty="0" err="1" smtClean="0"/>
                        <a:t>iSCSI</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r>
              <a:tr h="370840">
                <a:tc>
                  <a:txBody>
                    <a:bodyPr/>
                    <a:lstStyle/>
                    <a:p>
                      <a:r>
                        <a:rPr lang="en-US" dirty="0" smtClean="0"/>
                        <a:t>Taking</a:t>
                      </a:r>
                      <a:r>
                        <a:rPr lang="en-US" baseline="0" dirty="0" smtClean="0"/>
                        <a:t> virtual snapshots of Exchange guest, not supported</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r>
              <a:tr h="370840">
                <a:tc>
                  <a:txBody>
                    <a:bodyPr/>
                    <a:lstStyle/>
                    <a:p>
                      <a:r>
                        <a:rPr lang="en-US" dirty="0" smtClean="0"/>
                        <a:t>Virtual processor-to-logical</a:t>
                      </a:r>
                      <a:r>
                        <a:rPr lang="en-US" baseline="0" dirty="0" smtClean="0"/>
                        <a:t> processor ration no greater than 2:1</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r>
              <a:tr h="370840">
                <a:tc>
                  <a:txBody>
                    <a:bodyPr/>
                    <a:lstStyle/>
                    <a:p>
                      <a:r>
                        <a:rPr lang="en-US" dirty="0" smtClean="0"/>
                        <a:t>Exchange</a:t>
                      </a:r>
                      <a:r>
                        <a:rPr lang="en-US" baseline="0" dirty="0" smtClean="0"/>
                        <a:t> HA in combination with hypervisor clustering or migration</a:t>
                      </a:r>
                      <a:endParaRPr lang="en-US" dirty="0"/>
                    </a:p>
                  </a:txBody>
                  <a:tcPr/>
                </a:tc>
                <a:tc>
                  <a:txBody>
                    <a:bodyPr/>
                    <a:lstStyle/>
                    <a:p>
                      <a:pPr marL="0" indent="0" algn="ctr">
                        <a:buFont typeface="Wingdings" pitchFamily="2" charset="2"/>
                        <a:buNone/>
                      </a:pPr>
                      <a:endParaRPr lang="en-US" dirty="0"/>
                    </a:p>
                  </a:txBody>
                  <a:tcPr/>
                </a:tc>
                <a:tc>
                  <a:txBody>
                    <a:bodyPr/>
                    <a:lstStyle/>
                    <a:p>
                      <a:pPr marL="0" indent="0" algn="ctr">
                        <a:buFont typeface="Wingdings" pitchFamily="2" charset="2"/>
                        <a:buNone/>
                      </a:pP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r>
              <a:tr h="370840">
                <a:tc>
                  <a:txBody>
                    <a:bodyPr/>
                    <a:lstStyle/>
                    <a:p>
                      <a:r>
                        <a:rPr lang="en-US" dirty="0" smtClean="0"/>
                        <a:t>Unified Messaging role</a:t>
                      </a:r>
                      <a:r>
                        <a:rPr lang="en-US" baseline="0" dirty="0" smtClean="0"/>
                        <a:t> supported</a:t>
                      </a:r>
                      <a:endParaRPr lang="en-US" dirty="0"/>
                    </a:p>
                  </a:txBody>
                  <a:tcPr/>
                </a:tc>
                <a:tc>
                  <a:txBody>
                    <a:bodyPr/>
                    <a:lstStyle/>
                    <a:p>
                      <a:pPr marL="0" indent="0" algn="ctr">
                        <a:buFont typeface="Wingdings" pitchFamily="2" charset="2"/>
                        <a:buNone/>
                      </a:pPr>
                      <a:endParaRPr lang="en-US" dirty="0"/>
                    </a:p>
                  </a:txBody>
                  <a:tcPr/>
                </a:tc>
                <a:tc>
                  <a:txBody>
                    <a:bodyPr/>
                    <a:lstStyle/>
                    <a:p>
                      <a:pPr marL="0" indent="0" algn="ctr">
                        <a:buFont typeface="Wingdings" pitchFamily="2" charset="2"/>
                        <a:buNone/>
                      </a:pPr>
                      <a:endParaRPr lang="en-US" dirty="0"/>
                    </a:p>
                  </a:txBody>
                  <a:tcPr/>
                </a:tc>
                <a:tc>
                  <a:txBody>
                    <a:bodyPr/>
                    <a:lstStyle/>
                    <a:p>
                      <a:pPr marL="285750" indent="-285750" algn="ctr">
                        <a:buFont typeface="Wingdings" pitchFamily="2" charset="2"/>
                        <a:buChar char="ü"/>
                      </a:pPr>
                      <a:r>
                        <a:rPr lang="en-US" dirty="0" smtClean="0"/>
                        <a:t> </a:t>
                      </a:r>
                      <a:endParaRPr lang="en-US" dirty="0"/>
                    </a:p>
                  </a:txBody>
                  <a:tcPr/>
                </a:tc>
              </a:tr>
            </a:tbl>
          </a:graphicData>
        </a:graphic>
      </p:graphicFrame>
    </p:spTree>
    <p:extLst>
      <p:ext uri="{BB962C8B-B14F-4D97-AF65-F5344CB8AC3E}">
        <p14:creationId xmlns:p14="http://schemas.microsoft.com/office/powerpoint/2010/main" val="359821335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038" y="2581275"/>
            <a:ext cx="9693275"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974138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Scale Up or Scale Out?</a:t>
            </a:r>
            <a:endParaRPr lang="en-US" dirty="0"/>
          </a:p>
        </p:txBody>
      </p:sp>
      <p:sp>
        <p:nvSpPr>
          <p:cNvPr id="6" name="Text Placeholder 5"/>
          <p:cNvSpPr>
            <a:spLocks noGrp="1"/>
          </p:cNvSpPr>
          <p:nvPr>
            <p:ph type="body" sz="quarter" idx="10"/>
          </p:nvPr>
        </p:nvSpPr>
        <p:spPr>
          <a:xfrm>
            <a:off x="519112" y="1447799"/>
            <a:ext cx="11149013" cy="3791807"/>
          </a:xfrm>
        </p:spPr>
        <p:txBody>
          <a:bodyPr/>
          <a:lstStyle/>
          <a:p>
            <a:r>
              <a:rPr lang="en-US" dirty="0" smtClean="0"/>
              <a:t>Exchange architected for scale out</a:t>
            </a:r>
          </a:p>
          <a:p>
            <a:pPr lvl="1"/>
            <a:r>
              <a:rPr lang="en-US" dirty="0" smtClean="0"/>
              <a:t>Large mailboxes, low cost, DAS, redundant inexpensive servers, etc.</a:t>
            </a:r>
          </a:p>
          <a:p>
            <a:r>
              <a:rPr lang="en-US" dirty="0" smtClean="0"/>
              <a:t>Virtualization typically implies scale up</a:t>
            </a:r>
          </a:p>
          <a:p>
            <a:endParaRPr lang="en-US" dirty="0" smtClean="0"/>
          </a:p>
          <a:p>
            <a:r>
              <a:rPr lang="en-US" dirty="0" smtClean="0"/>
              <a:t>Avoid “all eggs in one basket”:</a:t>
            </a:r>
          </a:p>
          <a:p>
            <a:pPr lvl="1"/>
            <a:r>
              <a:rPr lang="en-US" dirty="0" smtClean="0"/>
              <a:t>Where possible, scale out Exchange servers across many root/host servers</a:t>
            </a:r>
          </a:p>
        </p:txBody>
      </p:sp>
    </p:spTree>
    <p:extLst>
      <p:ext uri="{BB962C8B-B14F-4D97-AF65-F5344CB8AC3E}">
        <p14:creationId xmlns:p14="http://schemas.microsoft.com/office/powerpoint/2010/main" val="313524497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General Deployment Reminders</a:t>
            </a:r>
            <a:endParaRPr lang="en-US" dirty="0"/>
          </a:p>
        </p:txBody>
      </p:sp>
      <p:sp>
        <p:nvSpPr>
          <p:cNvPr id="3" name="Text Placeholder 2"/>
          <p:cNvSpPr>
            <a:spLocks noGrp="1"/>
          </p:cNvSpPr>
          <p:nvPr>
            <p:ph type="body" sz="quarter" idx="10"/>
          </p:nvPr>
        </p:nvSpPr>
        <p:spPr/>
        <p:txBody>
          <a:bodyPr/>
          <a:lstStyle/>
          <a:p>
            <a:r>
              <a:rPr lang="en-US" smtClean="0"/>
              <a:t>Exchange isn’t “virtualization aware”</a:t>
            </a:r>
          </a:p>
          <a:p>
            <a:r>
              <a:rPr lang="en-US" smtClean="0"/>
              <a:t>Virtualization isn’t free</a:t>
            </a:r>
          </a:p>
          <a:p>
            <a:pPr lvl="1"/>
            <a:r>
              <a:rPr lang="en-US" smtClean="0"/>
              <a:t>Hypervisor adds CPU overhead: ~12% in our Exchange 2010 tests</a:t>
            </a:r>
          </a:p>
          <a:p>
            <a:r>
              <a:rPr lang="en-US" smtClean="0"/>
              <a:t>Virtualization doesn’t provide resources where they don’t truly exist</a:t>
            </a:r>
          </a:p>
          <a:p>
            <a:pPr lvl="1"/>
            <a:r>
              <a:rPr lang="en-US" smtClean="0"/>
              <a:t>Size for required physical resources for each VM</a:t>
            </a:r>
          </a:p>
          <a:p>
            <a:pPr lvl="1"/>
            <a:r>
              <a:rPr lang="en-US" smtClean="0"/>
              <a:t>Make sure you can deliver those resources</a:t>
            </a:r>
            <a:endParaRPr lang="en-US" dirty="0" smtClean="0"/>
          </a:p>
        </p:txBody>
      </p:sp>
    </p:spTree>
    <p:extLst>
      <p:ext uri="{BB962C8B-B14F-4D97-AF65-F5344CB8AC3E}">
        <p14:creationId xmlns:p14="http://schemas.microsoft.com/office/powerpoint/2010/main" val="114312138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Unsupported Configurations</a:t>
            </a:r>
            <a:endParaRPr lang="en-US" dirty="0"/>
          </a:p>
        </p:txBody>
      </p:sp>
      <p:sp>
        <p:nvSpPr>
          <p:cNvPr id="3" name="Text Placeholder 2"/>
          <p:cNvSpPr>
            <a:spLocks noGrp="1"/>
          </p:cNvSpPr>
          <p:nvPr>
            <p:ph type="body" sz="quarter" idx="10"/>
          </p:nvPr>
        </p:nvSpPr>
        <p:spPr>
          <a:xfrm>
            <a:off x="519112" y="1447799"/>
            <a:ext cx="11149013" cy="3053144"/>
          </a:xfrm>
        </p:spPr>
        <p:txBody>
          <a:bodyPr/>
          <a:lstStyle/>
          <a:p>
            <a:r>
              <a:rPr lang="en-US" dirty="0" smtClean="0"/>
              <a:t>Snapshots</a:t>
            </a:r>
          </a:p>
          <a:p>
            <a:r>
              <a:rPr lang="en-US" dirty="0" smtClean="0"/>
              <a:t>Differencing/delta disks</a:t>
            </a:r>
          </a:p>
          <a:p>
            <a:r>
              <a:rPr lang="en-US" dirty="0" smtClean="0"/>
              <a:t>Processor over-subscription greater than 2:1</a:t>
            </a:r>
          </a:p>
          <a:p>
            <a:r>
              <a:rPr lang="en-US" dirty="0" smtClean="0"/>
              <a:t>Apps running on the root</a:t>
            </a:r>
          </a:p>
          <a:p>
            <a:r>
              <a:rPr lang="en-US" dirty="0" smtClean="0"/>
              <a:t>VSS backup of root for pass through disks or </a:t>
            </a:r>
            <a:r>
              <a:rPr lang="en-US" dirty="0" err="1" smtClean="0"/>
              <a:t>iSCSI</a:t>
            </a:r>
            <a:r>
              <a:rPr lang="en-US" dirty="0" smtClean="0"/>
              <a:t> disks connected to initiator in guest</a:t>
            </a:r>
            <a:endParaRPr lang="en-US" dirty="0"/>
          </a:p>
        </p:txBody>
      </p:sp>
    </p:spTree>
    <p:extLst>
      <p:ext uri="{BB962C8B-B14F-4D97-AF65-F5344CB8AC3E}">
        <p14:creationId xmlns:p14="http://schemas.microsoft.com/office/powerpoint/2010/main" val="18209787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anim calcmode="lin" valueType="num">
                                      <p:cBhvr>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heel(1)">
                                      <p:cBhvr>
                                        <p:cTn id="18" dur="2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down)">
                                      <p:cBhvr>
                                        <p:cTn id="28" dur="580">
                                          <p:stCondLst>
                                            <p:cond delay="0"/>
                                          </p:stCondLst>
                                        </p:cTn>
                                        <p:tgtEl>
                                          <p:spTgt spid="3">
                                            <p:txEl>
                                              <p:pRg st="4" end="4"/>
                                            </p:txEl>
                                          </p:spTgt>
                                        </p:tgtEl>
                                      </p:cBhvr>
                                    </p:animEffect>
                                    <p:anim calcmode="lin" valueType="num">
                                      <p:cBhvr>
                                        <p:cTn id="29"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34" dur="26">
                                          <p:stCondLst>
                                            <p:cond delay="650"/>
                                          </p:stCondLst>
                                        </p:cTn>
                                        <p:tgtEl>
                                          <p:spTgt spid="3">
                                            <p:txEl>
                                              <p:pRg st="4" end="4"/>
                                            </p:txEl>
                                          </p:spTgt>
                                        </p:tgtEl>
                                      </p:cBhvr>
                                      <p:to x="100000" y="60000"/>
                                    </p:animScale>
                                    <p:animScale>
                                      <p:cBhvr>
                                        <p:cTn id="35" dur="166" decel="50000">
                                          <p:stCondLst>
                                            <p:cond delay="676"/>
                                          </p:stCondLst>
                                        </p:cTn>
                                        <p:tgtEl>
                                          <p:spTgt spid="3">
                                            <p:txEl>
                                              <p:pRg st="4" end="4"/>
                                            </p:txEl>
                                          </p:spTgt>
                                        </p:tgtEl>
                                      </p:cBhvr>
                                      <p:to x="100000" y="100000"/>
                                    </p:animScale>
                                    <p:animScale>
                                      <p:cBhvr>
                                        <p:cTn id="36" dur="26">
                                          <p:stCondLst>
                                            <p:cond delay="1312"/>
                                          </p:stCondLst>
                                        </p:cTn>
                                        <p:tgtEl>
                                          <p:spTgt spid="3">
                                            <p:txEl>
                                              <p:pRg st="4" end="4"/>
                                            </p:txEl>
                                          </p:spTgt>
                                        </p:tgtEl>
                                      </p:cBhvr>
                                      <p:to x="100000" y="80000"/>
                                    </p:animScale>
                                    <p:animScale>
                                      <p:cBhvr>
                                        <p:cTn id="37" dur="166" decel="50000">
                                          <p:stCondLst>
                                            <p:cond delay="1338"/>
                                          </p:stCondLst>
                                        </p:cTn>
                                        <p:tgtEl>
                                          <p:spTgt spid="3">
                                            <p:txEl>
                                              <p:pRg st="4" end="4"/>
                                            </p:txEl>
                                          </p:spTgt>
                                        </p:tgtEl>
                                      </p:cBhvr>
                                      <p:to x="100000" y="100000"/>
                                    </p:animScale>
                                    <p:animScale>
                                      <p:cBhvr>
                                        <p:cTn id="38" dur="26">
                                          <p:stCondLst>
                                            <p:cond delay="1642"/>
                                          </p:stCondLst>
                                        </p:cTn>
                                        <p:tgtEl>
                                          <p:spTgt spid="3">
                                            <p:txEl>
                                              <p:pRg st="4" end="4"/>
                                            </p:txEl>
                                          </p:spTgt>
                                        </p:tgtEl>
                                      </p:cBhvr>
                                      <p:to x="100000" y="90000"/>
                                    </p:animScale>
                                    <p:animScale>
                                      <p:cBhvr>
                                        <p:cTn id="39" dur="166" decel="50000">
                                          <p:stCondLst>
                                            <p:cond delay="1668"/>
                                          </p:stCondLst>
                                        </p:cTn>
                                        <p:tgtEl>
                                          <p:spTgt spid="3">
                                            <p:txEl>
                                              <p:pRg st="4" end="4"/>
                                            </p:txEl>
                                          </p:spTgt>
                                        </p:tgtEl>
                                      </p:cBhvr>
                                      <p:to x="100000" y="100000"/>
                                    </p:animScale>
                                    <p:animScale>
                                      <p:cBhvr>
                                        <p:cTn id="40" dur="26">
                                          <p:stCondLst>
                                            <p:cond delay="1808"/>
                                          </p:stCondLst>
                                        </p:cTn>
                                        <p:tgtEl>
                                          <p:spTgt spid="3">
                                            <p:txEl>
                                              <p:pRg st="4" end="4"/>
                                            </p:txEl>
                                          </p:spTgt>
                                        </p:tgtEl>
                                      </p:cBhvr>
                                      <p:to x="100000" y="95000"/>
                                    </p:animScale>
                                    <p:animScale>
                                      <p:cBhvr>
                                        <p:cTn id="41"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788" y="2581275"/>
            <a:ext cx="9693275"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193064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NA11_BreakoutSession_Template_16x9_Final (2)">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2706</Words>
  <Application>Microsoft Office PowerPoint</Application>
  <PresentationFormat>Custom</PresentationFormat>
  <Paragraphs>303</Paragraphs>
  <Slides>36</Slides>
  <Notes>15</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TENA11_BreakoutSession_Template_16x9_Final (2)</vt:lpstr>
      <vt:lpstr>White with Consolas font for code slides</vt:lpstr>
      <vt:lpstr>Virtualizing Exchange Server with Hyper-V</vt:lpstr>
      <vt:lpstr>Session Objectives</vt:lpstr>
      <vt:lpstr>Why Virtualize Exchange Take advantage of virtualization capabilities to optimize server utilization</vt:lpstr>
      <vt:lpstr>Updated Support Guidance</vt:lpstr>
      <vt:lpstr>PowerPoint Presentation</vt:lpstr>
      <vt:lpstr>Scale Up or Scale Out?</vt:lpstr>
      <vt:lpstr>General Deployment Reminders</vt:lpstr>
      <vt:lpstr>Unsupported Configurations</vt:lpstr>
      <vt:lpstr>PowerPoint Presentation</vt:lpstr>
      <vt:lpstr>Sizing Process Overview</vt:lpstr>
      <vt:lpstr>Guest Sizing Rules of Thumb</vt:lpstr>
      <vt:lpstr>Guest Sizing for Unified Messaging</vt:lpstr>
      <vt:lpstr>Root Server Sizing</vt:lpstr>
      <vt:lpstr>Root Server Sizing</vt:lpstr>
      <vt:lpstr>Virtual Processors</vt:lpstr>
      <vt:lpstr>Virtual Processors – SPECInt considerations</vt:lpstr>
      <vt:lpstr>PowerPoint Presentation</vt:lpstr>
      <vt:lpstr>Locating Virtual Machines</vt:lpstr>
      <vt:lpstr>Storage Decisions</vt:lpstr>
      <vt:lpstr>Storage Decisions</vt:lpstr>
      <vt:lpstr>Exchange VM Deployment</vt:lpstr>
      <vt:lpstr>PowerPoint Presentation</vt:lpstr>
      <vt:lpstr>High Availability And Disaster Recovery</vt:lpstr>
      <vt:lpstr>Exchange 2010 High Availability</vt:lpstr>
      <vt:lpstr>Host Based Failover Clustering</vt:lpstr>
      <vt:lpstr>VM Cluster &amp; Migration Considerations</vt:lpstr>
      <vt:lpstr>PowerPoint Presentation</vt:lpstr>
      <vt:lpstr>Private Cloud Considerations</vt:lpstr>
      <vt:lpstr>Resource Allocation &amp; Balancing</vt:lpstr>
      <vt:lpstr>PowerPoint Presentation</vt:lpstr>
      <vt:lpstr>Server Virtualization Validation Program</vt:lpstr>
      <vt:lpstr>Exchange 2010 Solutions (on Hyper-V)</vt:lpstr>
      <vt:lpstr>Support Guidelines</vt:lpstr>
      <vt:lpstr>Sizing Calculator</vt:lpstr>
      <vt:lpstr>Summary</vt:lpstr>
      <vt:lpstr>PowerPoint Presentation</vt:lpstr>
    </vt:vector>
  </TitlesOfParts>
  <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Virtualizing Exchange Server with Hyper-V</dc:title>
  <dc:subject/>
  <dc:creator/>
  <dc:description/>
  <cp:lastModifiedBy>Sachin Filinto</cp:lastModifiedBy>
  <cp:revision>3</cp:revision>
  <dcterms:created xsi:type="dcterms:W3CDTF">2011-10-19T09:35:57Z</dcterms:created>
  <dcterms:modified xsi:type="dcterms:W3CDTF">2012-10-10T04:37:51Z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