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notesSlides/notesSlide107.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Override PartName="/ppt/notesSlides/notesSlide65.xml" ContentType="application/vnd.openxmlformats-officedocument.presentationml.notesSlide+xml"/>
  <Override PartName="/ppt/notesSlides/notesSlide83.xml" ContentType="application/vnd.openxmlformats-officedocument.presentationml.notesSlide+xml"/>
  <Override PartName="/ppt/notesSlides/notesSlide110.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Override PartName="/ppt/notesSlides/notesSlide97.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3" r:id="rId1"/>
    <p:sldMasterId id="2147483718" r:id="rId2"/>
  </p:sldMasterIdLst>
  <p:notesMasterIdLst>
    <p:notesMasterId r:id="rId118"/>
  </p:notesMasterIdLst>
  <p:handoutMasterIdLst>
    <p:handoutMasterId r:id="rId119"/>
  </p:handoutMasterIdLst>
  <p:sldIdLst>
    <p:sldId id="257" r:id="rId3"/>
    <p:sldId id="468" r:id="rId4"/>
    <p:sldId id="412" r:id="rId5"/>
    <p:sldId id="382" r:id="rId6"/>
    <p:sldId id="309" r:id="rId7"/>
    <p:sldId id="407" r:id="rId8"/>
    <p:sldId id="409" r:id="rId9"/>
    <p:sldId id="480" r:id="rId10"/>
    <p:sldId id="473" r:id="rId11"/>
    <p:sldId id="474" r:id="rId12"/>
    <p:sldId id="475" r:id="rId13"/>
    <p:sldId id="470" r:id="rId14"/>
    <p:sldId id="410" r:id="rId15"/>
    <p:sldId id="482" r:id="rId16"/>
    <p:sldId id="386" r:id="rId17"/>
    <p:sldId id="312" r:id="rId18"/>
    <p:sldId id="313" r:id="rId19"/>
    <p:sldId id="439" r:id="rId20"/>
    <p:sldId id="440" r:id="rId21"/>
    <p:sldId id="441" r:id="rId22"/>
    <p:sldId id="442" r:id="rId23"/>
    <p:sldId id="443" r:id="rId24"/>
    <p:sldId id="444" r:id="rId25"/>
    <p:sldId id="445" r:id="rId26"/>
    <p:sldId id="446" r:id="rId27"/>
    <p:sldId id="447" r:id="rId28"/>
    <p:sldId id="448" r:id="rId29"/>
    <p:sldId id="421" r:id="rId30"/>
    <p:sldId id="422" r:id="rId31"/>
    <p:sldId id="423" r:id="rId32"/>
    <p:sldId id="424" r:id="rId33"/>
    <p:sldId id="425" r:id="rId34"/>
    <p:sldId id="426" r:id="rId35"/>
    <p:sldId id="427" r:id="rId36"/>
    <p:sldId id="428" r:id="rId37"/>
    <p:sldId id="429" r:id="rId38"/>
    <p:sldId id="430" r:id="rId39"/>
    <p:sldId id="431" r:id="rId40"/>
    <p:sldId id="432" r:id="rId41"/>
    <p:sldId id="433" r:id="rId42"/>
    <p:sldId id="434" r:id="rId43"/>
    <p:sldId id="435" r:id="rId44"/>
    <p:sldId id="387" r:id="rId45"/>
    <p:sldId id="325" r:id="rId46"/>
    <p:sldId id="326" r:id="rId47"/>
    <p:sldId id="327" r:id="rId48"/>
    <p:sldId id="328" r:id="rId49"/>
    <p:sldId id="329" r:id="rId50"/>
    <p:sldId id="330" r:id="rId51"/>
    <p:sldId id="331" r:id="rId52"/>
    <p:sldId id="332" r:id="rId53"/>
    <p:sldId id="333" r:id="rId54"/>
    <p:sldId id="334" r:id="rId55"/>
    <p:sldId id="335" r:id="rId56"/>
    <p:sldId id="336" r:id="rId57"/>
    <p:sldId id="337" r:id="rId58"/>
    <p:sldId id="338" r:id="rId59"/>
    <p:sldId id="339" r:id="rId60"/>
    <p:sldId id="340" r:id="rId61"/>
    <p:sldId id="310" r:id="rId62"/>
    <p:sldId id="438" r:id="rId63"/>
    <p:sldId id="352" r:id="rId64"/>
    <p:sldId id="388" r:id="rId65"/>
    <p:sldId id="463" r:id="rId66"/>
    <p:sldId id="389" r:id="rId67"/>
    <p:sldId id="464" r:id="rId68"/>
    <p:sldId id="465" r:id="rId69"/>
    <p:sldId id="466" r:id="rId70"/>
    <p:sldId id="467" r:id="rId71"/>
    <p:sldId id="469" r:id="rId72"/>
    <p:sldId id="413" r:id="rId73"/>
    <p:sldId id="414" r:id="rId74"/>
    <p:sldId id="415" r:id="rId75"/>
    <p:sldId id="416" r:id="rId76"/>
    <p:sldId id="417" r:id="rId77"/>
    <p:sldId id="418" r:id="rId78"/>
    <p:sldId id="402" r:id="rId79"/>
    <p:sldId id="403" r:id="rId80"/>
    <p:sldId id="404" r:id="rId81"/>
    <p:sldId id="405" r:id="rId82"/>
    <p:sldId id="462" r:id="rId83"/>
    <p:sldId id="483" r:id="rId84"/>
    <p:sldId id="484" r:id="rId85"/>
    <p:sldId id="453" r:id="rId86"/>
    <p:sldId id="454" r:id="rId87"/>
    <p:sldId id="455" r:id="rId88"/>
    <p:sldId id="456" r:id="rId89"/>
    <p:sldId id="457" r:id="rId90"/>
    <p:sldId id="458" r:id="rId91"/>
    <p:sldId id="459" r:id="rId92"/>
    <p:sldId id="460" r:id="rId93"/>
    <p:sldId id="461" r:id="rId94"/>
    <p:sldId id="371" r:id="rId95"/>
    <p:sldId id="372" r:id="rId96"/>
    <p:sldId id="373" r:id="rId97"/>
    <p:sldId id="374" r:id="rId98"/>
    <p:sldId id="485" r:id="rId99"/>
    <p:sldId id="486" r:id="rId100"/>
    <p:sldId id="487" r:id="rId101"/>
    <p:sldId id="476" r:id="rId102"/>
    <p:sldId id="477" r:id="rId103"/>
    <p:sldId id="479" r:id="rId104"/>
    <p:sldId id="471" r:id="rId105"/>
    <p:sldId id="481" r:id="rId106"/>
    <p:sldId id="472" r:id="rId107"/>
    <p:sldId id="396" r:id="rId108"/>
    <p:sldId id="377" r:id="rId109"/>
    <p:sldId id="449" r:id="rId110"/>
    <p:sldId id="450" r:id="rId111"/>
    <p:sldId id="478" r:id="rId112"/>
    <p:sldId id="420" r:id="rId113"/>
    <p:sldId id="381" r:id="rId114"/>
    <p:sldId id="297" r:id="rId115"/>
    <p:sldId id="300" r:id="rId116"/>
    <p:sldId id="271" r:id="rId11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7C7C7"/>
    <a:srgbClr val="000000"/>
    <a:srgbClr val="FFFFFF"/>
    <a:srgbClr val="6ACDFE"/>
    <a:srgbClr val="90D9FE"/>
    <a:srgbClr val="8FCAFF"/>
    <a:srgbClr val="75F8FF"/>
    <a:srgbClr val="27EDB9"/>
    <a:srgbClr val="99FAFF"/>
    <a:srgbClr val="F6AE1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60" autoAdjust="0"/>
    <p:restoredTop sz="96105" autoAdjust="0"/>
  </p:normalViewPr>
  <p:slideViewPr>
    <p:cSldViewPr snapToGrid="0">
      <p:cViewPr varScale="1">
        <p:scale>
          <a:sx n="109" d="100"/>
          <a:sy n="109" d="100"/>
        </p:scale>
        <p:origin x="-1074" y="-84"/>
      </p:cViewPr>
      <p:guideLst>
        <p:guide orient="horz" pos="144"/>
        <p:guide orient="horz" pos="895"/>
        <p:guide orient="horz" pos="1488"/>
        <p:guide orient="horz" pos="1200"/>
        <p:guide orient="horz" pos="2736"/>
        <p:guide orient="horz" pos="4319"/>
        <p:guide orient="horz" pos="2976"/>
        <p:guide orient="horz" pos="288"/>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20946"/>
    </p:cViewPr>
  </p:sorterViewPr>
  <p:notesViewPr>
    <p:cSldViewPr snapToGrid="0" showGuides="1">
      <p:cViewPr varScale="1">
        <p:scale>
          <a:sx n="85" d="100"/>
          <a:sy n="85" d="100"/>
        </p:scale>
        <p:origin x="-3244" y="-103"/>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handoutMaster" Target="handoutMasters/handout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pPr/>
              <a:t>3/20/2009</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3FBCD4-166E-446F-AF18-7D4A0CF9AEF6}" type="datetimeFigureOut">
              <a:rPr lang="en-US" smtClean="0"/>
              <a:pPr/>
              <a:t>3/20/2009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3/20/2009 11:05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hape 3"/>
          <p:cNvSpPr>
            <a:spLocks noGrp="1" noChangeArrowheads="1"/>
          </p:cNvSpPr>
          <p:nvPr>
            <p:ph type="sldNum" sz="quarter" idx="5"/>
          </p:nvPr>
        </p:nvSpPr>
        <p:spPr>
          <a:noFill/>
        </p:spPr>
        <p:txBody>
          <a:bodyPr/>
          <a:lstStyle/>
          <a:p>
            <a:fld id="{F8C2D5FE-3ECA-4711-8F9C-635BF747B227}" type="slidenum">
              <a:rPr lang="en-US" smtClean="0">
                <a:cs typeface="Arial" charset="0"/>
              </a:rPr>
              <a:pPr/>
              <a:t>100</a:t>
            </a:fld>
            <a:endParaRPr lang="en-US" smtClean="0">
              <a:cs typeface="Arial" charset="0"/>
            </a:endParaRPr>
          </a:p>
        </p:txBody>
      </p:sp>
      <p:sp>
        <p:nvSpPr>
          <p:cNvPr id="267267" name="Rectangle 90113"/>
          <p:cNvSpPr>
            <a:spLocks noGrp="1" noRot="1" noChangeAspect="1" noChangeArrowheads="1" noTextEdit="1"/>
          </p:cNvSpPr>
          <p:nvPr>
            <p:ph type="sldImg"/>
          </p:nvPr>
        </p:nvSpPr>
        <p:spPr>
          <a:ln>
            <a:noFill/>
          </a:ln>
        </p:spPr>
      </p:sp>
      <p:sp>
        <p:nvSpPr>
          <p:cNvPr id="267268" name="Rectangle 1646594"/>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Shape 3"/>
          <p:cNvSpPr>
            <a:spLocks noGrp="1" noChangeArrowheads="1"/>
          </p:cNvSpPr>
          <p:nvPr>
            <p:ph type="sldNum" sz="quarter" idx="5"/>
          </p:nvPr>
        </p:nvSpPr>
        <p:spPr>
          <a:noFill/>
        </p:spPr>
        <p:txBody>
          <a:bodyPr/>
          <a:lstStyle/>
          <a:p>
            <a:fld id="{F8C2D5FE-3ECA-4711-8F9C-635BF747B227}" type="slidenum">
              <a:rPr lang="en-US" smtClean="0">
                <a:cs typeface="Arial" charset="0"/>
              </a:rPr>
              <a:pPr/>
              <a:t>101</a:t>
            </a:fld>
            <a:endParaRPr lang="en-US" smtClean="0">
              <a:cs typeface="Arial" charset="0"/>
            </a:endParaRPr>
          </a:p>
        </p:txBody>
      </p:sp>
      <p:sp>
        <p:nvSpPr>
          <p:cNvPr id="267267" name="Rectangle 90113"/>
          <p:cNvSpPr>
            <a:spLocks noGrp="1" noRot="1" noChangeAspect="1" noChangeArrowheads="1" noTextEdit="1"/>
          </p:cNvSpPr>
          <p:nvPr>
            <p:ph type="sldImg"/>
          </p:nvPr>
        </p:nvSpPr>
        <p:spPr>
          <a:ln>
            <a:noFill/>
          </a:ln>
        </p:spPr>
      </p:sp>
      <p:sp>
        <p:nvSpPr>
          <p:cNvPr id="267268" name="Rectangle 1646594"/>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45F445-7937-474D-A43F-E56CAB76D56D}" type="datetime8">
              <a:rPr lang="en-US">
                <a:latin typeface="Times" pitchFamily="18" charset="0"/>
              </a:rPr>
              <a:pPr/>
              <a:t>3/20/2009 11:05 AM</a:t>
            </a:fld>
            <a:endParaRPr lang="en-US">
              <a:latin typeface="Times" pitchFamily="18" charset="0"/>
            </a:endParaRPr>
          </a:p>
        </p:txBody>
      </p:sp>
      <p:sp>
        <p:nvSpPr>
          <p:cNvPr id="12800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n-US" altLang="ja-JP" smtClean="0">
                <a:latin typeface="Times" pitchFamily="18"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mtClean="0">
              <a:latin typeface="Times" pitchFamily="18" charset="0"/>
              <a:cs typeface="Arial" charset="0"/>
            </a:endParaRPr>
          </a:p>
        </p:txBody>
      </p:sp>
      <p:sp>
        <p:nvSpPr>
          <p:cNvPr id="12800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9D03E9-AD1E-471D-AC4D-A5C1A9BC36FD}" type="slidenum">
              <a:rPr lang="en-US">
                <a:latin typeface="Times" pitchFamily="18" charset="0"/>
              </a:rPr>
              <a:pPr/>
              <a:t>102</a:t>
            </a:fld>
            <a:endParaRPr lang="en-US">
              <a:latin typeface="Times" pitchFamily="18" charset="0"/>
            </a:endParaRPr>
          </a:p>
        </p:txBody>
      </p:sp>
      <p:sp>
        <p:nvSpPr>
          <p:cNvPr id="128005"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3F44E907-CCB0-483F-A4B8-71C9C77E4F05}" type="slidenum">
              <a:rPr lang="en-US" sz="1200">
                <a:latin typeface="Calibri" pitchFamily="34" charset="0"/>
                <a:ea typeface="ＭＳ Ｐゴシック" pitchFamily="34" charset="-128"/>
              </a:rPr>
              <a:pPr algn="r" defTabSz="911225" eaLnBrk="0" hangingPunct="0"/>
              <a:t>102</a:t>
            </a:fld>
            <a:endParaRPr lang="en-US" sz="1200">
              <a:latin typeface="Calibri" pitchFamily="34" charset="0"/>
              <a:ea typeface="ＭＳ Ｐゴシック" pitchFamily="34" charset="-128"/>
            </a:endParaRPr>
          </a:p>
        </p:txBody>
      </p:sp>
      <p:sp>
        <p:nvSpPr>
          <p:cNvPr id="128006"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0925628D-ADD7-4177-84E0-60021DDC5594}" type="slidenum">
              <a:rPr lang="en-US" sz="1200">
                <a:latin typeface="Calibri" pitchFamily="34" charset="0"/>
                <a:ea typeface="ＭＳ Ｐゴシック" pitchFamily="34" charset="-128"/>
              </a:rPr>
              <a:pPr algn="r" defTabSz="911225" eaLnBrk="0" hangingPunct="0"/>
              <a:t>102</a:t>
            </a:fld>
            <a:endParaRPr lang="en-US" sz="1200">
              <a:latin typeface="Calibri" pitchFamily="34" charset="0"/>
              <a:ea typeface="ＭＳ Ｐゴシック" pitchFamily="34" charset="-128"/>
            </a:endParaRPr>
          </a:p>
        </p:txBody>
      </p:sp>
      <p:sp>
        <p:nvSpPr>
          <p:cNvPr id="1280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8" name="Rectangle 3"/>
          <p:cNvSpPr>
            <a:spLocks noGrp="1" noChangeArrowheads="1"/>
          </p:cNvSpPr>
          <p:nvPr>
            <p:ph type="body" idx="1"/>
          </p:nvPr>
        </p:nvSpPr>
        <p:spPr bwMode="auto">
          <a:xfrm>
            <a:off x="685800" y="4341813"/>
            <a:ext cx="5486400" cy="4116387"/>
          </a:xfrm>
          <a:noFill/>
        </p:spPr>
        <p:txBody>
          <a:bodyPr wrap="square" lIns="91224" tIns="45613" rIns="91224" bIns="45613"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45F445-7937-474D-A43F-E56CAB76D56D}" type="datetime8">
              <a:rPr lang="en-US">
                <a:latin typeface="Times" pitchFamily="18" charset="0"/>
              </a:rPr>
              <a:pPr/>
              <a:t>3/20/2009 11:05 AM</a:t>
            </a:fld>
            <a:endParaRPr lang="en-US">
              <a:latin typeface="Times" pitchFamily="18" charset="0"/>
            </a:endParaRPr>
          </a:p>
        </p:txBody>
      </p:sp>
      <p:sp>
        <p:nvSpPr>
          <p:cNvPr id="12800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n-US" altLang="ja-JP" smtClean="0">
                <a:latin typeface="Times" pitchFamily="18"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mtClean="0">
              <a:latin typeface="Times" pitchFamily="18" charset="0"/>
              <a:cs typeface="Arial" charset="0"/>
            </a:endParaRPr>
          </a:p>
        </p:txBody>
      </p:sp>
      <p:sp>
        <p:nvSpPr>
          <p:cNvPr id="12800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9D03E9-AD1E-471D-AC4D-A5C1A9BC36FD}" type="slidenum">
              <a:rPr lang="en-US">
                <a:latin typeface="Times" pitchFamily="18" charset="0"/>
              </a:rPr>
              <a:pPr/>
              <a:t>103</a:t>
            </a:fld>
            <a:endParaRPr lang="en-US">
              <a:latin typeface="Times" pitchFamily="18" charset="0"/>
            </a:endParaRPr>
          </a:p>
        </p:txBody>
      </p:sp>
      <p:sp>
        <p:nvSpPr>
          <p:cNvPr id="128005"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3F44E907-CCB0-483F-A4B8-71C9C77E4F05}" type="slidenum">
              <a:rPr lang="en-US" sz="1200">
                <a:latin typeface="Calibri" pitchFamily="34" charset="0"/>
                <a:ea typeface="ＭＳ Ｐゴシック" pitchFamily="34" charset="-128"/>
              </a:rPr>
              <a:pPr algn="r" defTabSz="911225" eaLnBrk="0" hangingPunct="0"/>
              <a:t>103</a:t>
            </a:fld>
            <a:endParaRPr lang="en-US" sz="1200">
              <a:latin typeface="Calibri" pitchFamily="34" charset="0"/>
              <a:ea typeface="ＭＳ Ｐゴシック" pitchFamily="34" charset="-128"/>
            </a:endParaRPr>
          </a:p>
        </p:txBody>
      </p:sp>
      <p:sp>
        <p:nvSpPr>
          <p:cNvPr id="128006"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0925628D-ADD7-4177-84E0-60021DDC5594}" type="slidenum">
              <a:rPr lang="en-US" sz="1200">
                <a:latin typeface="Calibri" pitchFamily="34" charset="0"/>
                <a:ea typeface="ＭＳ Ｐゴシック" pitchFamily="34" charset="-128"/>
              </a:rPr>
              <a:pPr algn="r" defTabSz="911225" eaLnBrk="0" hangingPunct="0"/>
              <a:t>103</a:t>
            </a:fld>
            <a:endParaRPr lang="en-US" sz="1200">
              <a:latin typeface="Calibri" pitchFamily="34" charset="0"/>
              <a:ea typeface="ＭＳ Ｐゴシック" pitchFamily="34" charset="-128"/>
            </a:endParaRPr>
          </a:p>
        </p:txBody>
      </p:sp>
      <p:sp>
        <p:nvSpPr>
          <p:cNvPr id="1280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8" name="Rectangle 3"/>
          <p:cNvSpPr>
            <a:spLocks noGrp="1" noChangeArrowheads="1"/>
          </p:cNvSpPr>
          <p:nvPr>
            <p:ph type="body" idx="1"/>
          </p:nvPr>
        </p:nvSpPr>
        <p:spPr bwMode="auto">
          <a:xfrm>
            <a:off x="685800" y="4341813"/>
            <a:ext cx="5486400" cy="4116387"/>
          </a:xfrm>
          <a:noFill/>
        </p:spPr>
        <p:txBody>
          <a:bodyPr wrap="square" lIns="91224" tIns="45613" rIns="91224" bIns="45613"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45F445-7937-474D-A43F-E56CAB76D56D}" type="datetime8">
              <a:rPr lang="en-US">
                <a:latin typeface="Times" pitchFamily="18" charset="0"/>
              </a:rPr>
              <a:pPr/>
              <a:t>3/20/2009 11:05 AM</a:t>
            </a:fld>
            <a:endParaRPr lang="en-US">
              <a:latin typeface="Times" pitchFamily="18" charset="0"/>
            </a:endParaRPr>
          </a:p>
        </p:txBody>
      </p:sp>
      <p:sp>
        <p:nvSpPr>
          <p:cNvPr id="12800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n-US" altLang="ja-JP" smtClean="0">
                <a:latin typeface="Times" pitchFamily="18"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mtClean="0">
              <a:latin typeface="Times" pitchFamily="18" charset="0"/>
              <a:cs typeface="Arial" charset="0"/>
            </a:endParaRPr>
          </a:p>
        </p:txBody>
      </p:sp>
      <p:sp>
        <p:nvSpPr>
          <p:cNvPr id="12800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9D03E9-AD1E-471D-AC4D-A5C1A9BC36FD}" type="slidenum">
              <a:rPr lang="en-US">
                <a:latin typeface="Times" pitchFamily="18" charset="0"/>
              </a:rPr>
              <a:pPr/>
              <a:t>104</a:t>
            </a:fld>
            <a:endParaRPr lang="en-US">
              <a:latin typeface="Times" pitchFamily="18" charset="0"/>
            </a:endParaRPr>
          </a:p>
        </p:txBody>
      </p:sp>
      <p:sp>
        <p:nvSpPr>
          <p:cNvPr id="128005"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3F44E907-CCB0-483F-A4B8-71C9C77E4F05}" type="slidenum">
              <a:rPr lang="en-US" sz="1200">
                <a:latin typeface="Calibri" pitchFamily="34" charset="0"/>
                <a:ea typeface="ＭＳ Ｐゴシック" pitchFamily="34" charset="-128"/>
              </a:rPr>
              <a:pPr algn="r" defTabSz="911225" eaLnBrk="0" hangingPunct="0"/>
              <a:t>104</a:t>
            </a:fld>
            <a:endParaRPr lang="en-US" sz="1200">
              <a:latin typeface="Calibri" pitchFamily="34" charset="0"/>
              <a:ea typeface="ＭＳ Ｐゴシック" pitchFamily="34" charset="-128"/>
            </a:endParaRPr>
          </a:p>
        </p:txBody>
      </p:sp>
      <p:sp>
        <p:nvSpPr>
          <p:cNvPr id="128006"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0925628D-ADD7-4177-84E0-60021DDC5594}" type="slidenum">
              <a:rPr lang="en-US" sz="1200">
                <a:latin typeface="Calibri" pitchFamily="34" charset="0"/>
                <a:ea typeface="ＭＳ Ｐゴシック" pitchFamily="34" charset="-128"/>
              </a:rPr>
              <a:pPr algn="r" defTabSz="911225" eaLnBrk="0" hangingPunct="0"/>
              <a:t>104</a:t>
            </a:fld>
            <a:endParaRPr lang="en-US" sz="1200">
              <a:latin typeface="Calibri" pitchFamily="34" charset="0"/>
              <a:ea typeface="ＭＳ Ｐゴシック" pitchFamily="34" charset="-128"/>
            </a:endParaRPr>
          </a:p>
        </p:txBody>
      </p:sp>
      <p:sp>
        <p:nvSpPr>
          <p:cNvPr id="1280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8" name="Rectangle 3"/>
          <p:cNvSpPr>
            <a:spLocks noGrp="1" noChangeArrowheads="1"/>
          </p:cNvSpPr>
          <p:nvPr>
            <p:ph type="body" idx="1"/>
          </p:nvPr>
        </p:nvSpPr>
        <p:spPr bwMode="auto">
          <a:xfrm>
            <a:off x="685800" y="4341813"/>
            <a:ext cx="5486400" cy="4116387"/>
          </a:xfrm>
          <a:noFill/>
        </p:spPr>
        <p:txBody>
          <a:bodyPr wrap="square" lIns="91224" tIns="45613" rIns="91224" bIns="45613"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45F445-7937-474D-A43F-E56CAB76D56D}" type="datetime8">
              <a:rPr lang="en-US">
                <a:latin typeface="Times" pitchFamily="18" charset="0"/>
              </a:rPr>
              <a:pPr/>
              <a:t>3/20/2009 11:05 AM</a:t>
            </a:fld>
            <a:endParaRPr lang="en-US">
              <a:latin typeface="Times" pitchFamily="18" charset="0"/>
            </a:endParaRPr>
          </a:p>
        </p:txBody>
      </p:sp>
      <p:sp>
        <p:nvSpPr>
          <p:cNvPr id="12800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n-US" altLang="ja-JP" smtClean="0">
                <a:latin typeface="Times" pitchFamily="18"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mtClean="0">
              <a:latin typeface="Times" pitchFamily="18" charset="0"/>
              <a:cs typeface="Arial" charset="0"/>
            </a:endParaRPr>
          </a:p>
        </p:txBody>
      </p:sp>
      <p:sp>
        <p:nvSpPr>
          <p:cNvPr id="12800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9D03E9-AD1E-471D-AC4D-A5C1A9BC36FD}" type="slidenum">
              <a:rPr lang="en-US">
                <a:latin typeface="Times" pitchFamily="18" charset="0"/>
              </a:rPr>
              <a:pPr/>
              <a:t>105</a:t>
            </a:fld>
            <a:endParaRPr lang="en-US">
              <a:latin typeface="Times" pitchFamily="18" charset="0"/>
            </a:endParaRPr>
          </a:p>
        </p:txBody>
      </p:sp>
      <p:sp>
        <p:nvSpPr>
          <p:cNvPr id="128005"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3F44E907-CCB0-483F-A4B8-71C9C77E4F05}" type="slidenum">
              <a:rPr lang="en-US" sz="1200">
                <a:latin typeface="Calibri" pitchFamily="34" charset="0"/>
                <a:ea typeface="ＭＳ Ｐゴシック" pitchFamily="34" charset="-128"/>
              </a:rPr>
              <a:pPr algn="r" defTabSz="911225" eaLnBrk="0" hangingPunct="0"/>
              <a:t>105</a:t>
            </a:fld>
            <a:endParaRPr lang="en-US" sz="1200">
              <a:latin typeface="Calibri" pitchFamily="34" charset="0"/>
              <a:ea typeface="ＭＳ Ｐゴシック" pitchFamily="34" charset="-128"/>
            </a:endParaRPr>
          </a:p>
        </p:txBody>
      </p:sp>
      <p:sp>
        <p:nvSpPr>
          <p:cNvPr id="128006"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0925628D-ADD7-4177-84E0-60021DDC5594}" type="slidenum">
              <a:rPr lang="en-US" sz="1200">
                <a:latin typeface="Calibri" pitchFamily="34" charset="0"/>
                <a:ea typeface="ＭＳ Ｐゴシック" pitchFamily="34" charset="-128"/>
              </a:rPr>
              <a:pPr algn="r" defTabSz="911225" eaLnBrk="0" hangingPunct="0"/>
              <a:t>105</a:t>
            </a:fld>
            <a:endParaRPr lang="en-US" sz="1200">
              <a:latin typeface="Calibri" pitchFamily="34" charset="0"/>
              <a:ea typeface="ＭＳ Ｐゴシック" pitchFamily="34" charset="-128"/>
            </a:endParaRPr>
          </a:p>
        </p:txBody>
      </p:sp>
      <p:sp>
        <p:nvSpPr>
          <p:cNvPr id="1280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8" name="Rectangle 3"/>
          <p:cNvSpPr>
            <a:spLocks noGrp="1" noChangeArrowheads="1"/>
          </p:cNvSpPr>
          <p:nvPr>
            <p:ph type="body" idx="1"/>
          </p:nvPr>
        </p:nvSpPr>
        <p:spPr bwMode="auto">
          <a:xfrm>
            <a:off x="685800" y="4341813"/>
            <a:ext cx="5486400" cy="4116387"/>
          </a:xfrm>
          <a:noFill/>
        </p:spPr>
        <p:txBody>
          <a:bodyPr wrap="square" lIns="91224" tIns="45613" rIns="91224" bIns="45613"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106</a:t>
            </a:fld>
            <a:endParaRPr lang="en-US" dirty="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hape 3"/>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9671B2C-8413-48D0-8772-7AEDA4BC49D3}" type="slidenum">
              <a:rPr lang="en-US">
                <a:latin typeface="Times" pitchFamily="18" charset="0"/>
              </a:rPr>
              <a:pPr/>
              <a:t>107</a:t>
            </a:fld>
            <a:endParaRPr lang="en-US">
              <a:latin typeface="Times" pitchFamily="18" charset="0"/>
            </a:endParaRPr>
          </a:p>
        </p:txBody>
      </p:sp>
      <p:sp>
        <p:nvSpPr>
          <p:cNvPr id="125955" name="Rectangle 90113"/>
          <p:cNvSpPr>
            <a:spLocks noGrp="1" noRot="1" noChangeAspect="1" noChangeArrowheads="1" noTextEdit="1"/>
          </p:cNvSpPr>
          <p:nvPr>
            <p:ph type="sldImg"/>
          </p:nvPr>
        </p:nvSpPr>
        <p:spPr bwMode="auto">
          <a:noFill/>
          <a:ln w="9525">
            <a:noFill/>
          </a:ln>
        </p:spPr>
      </p:sp>
      <p:sp>
        <p:nvSpPr>
          <p:cNvPr id="125956" name="Rectangle 164659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108</a:t>
            </a:fld>
            <a:endParaRPr lang="en-US" dirty="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109</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110</a:t>
            </a:fld>
            <a:endParaRPr lang="en-US" dirty="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45F445-7937-474D-A43F-E56CAB76D56D}" type="datetime8">
              <a:rPr lang="en-US">
                <a:latin typeface="Times" pitchFamily="18" charset="0"/>
              </a:rPr>
              <a:pPr/>
              <a:t>3/20/2009 11:05 AM</a:t>
            </a:fld>
            <a:endParaRPr lang="en-US">
              <a:latin typeface="Times" pitchFamily="18" charset="0"/>
            </a:endParaRPr>
          </a:p>
        </p:txBody>
      </p:sp>
      <p:sp>
        <p:nvSpPr>
          <p:cNvPr id="12800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n-US" altLang="ja-JP" smtClean="0">
                <a:latin typeface="Times" pitchFamily="18"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mtClean="0">
              <a:latin typeface="Times" pitchFamily="18" charset="0"/>
              <a:cs typeface="Arial" charset="0"/>
            </a:endParaRPr>
          </a:p>
        </p:txBody>
      </p:sp>
      <p:sp>
        <p:nvSpPr>
          <p:cNvPr id="12800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9D03E9-AD1E-471D-AC4D-A5C1A9BC36FD}" type="slidenum">
              <a:rPr lang="en-US">
                <a:latin typeface="Times" pitchFamily="18" charset="0"/>
              </a:rPr>
              <a:pPr/>
              <a:t>111</a:t>
            </a:fld>
            <a:endParaRPr lang="en-US">
              <a:latin typeface="Times" pitchFamily="18" charset="0"/>
            </a:endParaRPr>
          </a:p>
        </p:txBody>
      </p:sp>
      <p:sp>
        <p:nvSpPr>
          <p:cNvPr id="128005"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3F44E907-CCB0-483F-A4B8-71C9C77E4F05}" type="slidenum">
              <a:rPr lang="en-US" sz="1200">
                <a:latin typeface="Calibri" pitchFamily="34" charset="0"/>
                <a:ea typeface="ＭＳ Ｐゴシック" pitchFamily="34" charset="-128"/>
              </a:rPr>
              <a:pPr algn="r" defTabSz="911225" eaLnBrk="0" hangingPunct="0"/>
              <a:t>111</a:t>
            </a:fld>
            <a:endParaRPr lang="en-US" sz="1200">
              <a:latin typeface="Calibri" pitchFamily="34" charset="0"/>
              <a:ea typeface="ＭＳ Ｐゴシック" pitchFamily="34" charset="-128"/>
            </a:endParaRPr>
          </a:p>
        </p:txBody>
      </p:sp>
      <p:sp>
        <p:nvSpPr>
          <p:cNvPr id="128006"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0925628D-ADD7-4177-84E0-60021DDC5594}" type="slidenum">
              <a:rPr lang="en-US" sz="1200">
                <a:latin typeface="Calibri" pitchFamily="34" charset="0"/>
                <a:ea typeface="ＭＳ Ｐゴシック" pitchFamily="34" charset="-128"/>
              </a:rPr>
              <a:pPr algn="r" defTabSz="911225" eaLnBrk="0" hangingPunct="0"/>
              <a:t>111</a:t>
            </a:fld>
            <a:endParaRPr lang="en-US" sz="1200">
              <a:latin typeface="Calibri" pitchFamily="34" charset="0"/>
              <a:ea typeface="ＭＳ Ｐゴシック" pitchFamily="34" charset="-128"/>
            </a:endParaRPr>
          </a:p>
        </p:txBody>
      </p:sp>
      <p:sp>
        <p:nvSpPr>
          <p:cNvPr id="1280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8" name="Rectangle 3"/>
          <p:cNvSpPr>
            <a:spLocks noGrp="1" noChangeArrowheads="1"/>
          </p:cNvSpPr>
          <p:nvPr>
            <p:ph type="body" idx="1"/>
          </p:nvPr>
        </p:nvSpPr>
        <p:spPr bwMode="auto">
          <a:xfrm>
            <a:off x="685800" y="4341813"/>
            <a:ext cx="5486400" cy="4116387"/>
          </a:xfrm>
          <a:noFill/>
        </p:spPr>
        <p:txBody>
          <a:bodyPr wrap="square" lIns="91224" tIns="45613" rIns="91224" bIns="45613"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545F445-7937-474D-A43F-E56CAB76D56D}" type="datetime8">
              <a:rPr lang="en-US">
                <a:latin typeface="Times" pitchFamily="18" charset="0"/>
              </a:rPr>
              <a:pPr/>
              <a:t>3/20/2009 11:05 AM</a:t>
            </a:fld>
            <a:endParaRPr lang="en-US">
              <a:latin typeface="Times" pitchFamily="18" charset="0"/>
            </a:endParaRPr>
          </a:p>
        </p:txBody>
      </p:sp>
      <p:sp>
        <p:nvSpPr>
          <p:cNvPr id="12800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r>
              <a:rPr lang="en-US" altLang="ja-JP" smtClean="0">
                <a:latin typeface="Times" pitchFamily="18"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mtClean="0">
              <a:latin typeface="Times" pitchFamily="18" charset="0"/>
              <a:cs typeface="Arial" charset="0"/>
            </a:endParaRPr>
          </a:p>
        </p:txBody>
      </p:sp>
      <p:sp>
        <p:nvSpPr>
          <p:cNvPr id="12800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99D03E9-AD1E-471D-AC4D-A5C1A9BC36FD}" type="slidenum">
              <a:rPr lang="en-US">
                <a:latin typeface="Times" pitchFamily="18" charset="0"/>
              </a:rPr>
              <a:pPr/>
              <a:t>112</a:t>
            </a:fld>
            <a:endParaRPr lang="en-US">
              <a:latin typeface="Times" pitchFamily="18" charset="0"/>
            </a:endParaRPr>
          </a:p>
        </p:txBody>
      </p:sp>
      <p:sp>
        <p:nvSpPr>
          <p:cNvPr id="128005"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3F44E907-CCB0-483F-A4B8-71C9C77E4F05}" type="slidenum">
              <a:rPr lang="en-US" sz="1200">
                <a:latin typeface="Calibri" pitchFamily="34" charset="0"/>
                <a:ea typeface="ＭＳ Ｐゴシック" pitchFamily="34" charset="-128"/>
              </a:rPr>
              <a:pPr algn="r" defTabSz="911225" eaLnBrk="0" hangingPunct="0"/>
              <a:t>112</a:t>
            </a:fld>
            <a:endParaRPr lang="en-US" sz="1200">
              <a:latin typeface="Calibri" pitchFamily="34" charset="0"/>
              <a:ea typeface="ＭＳ Ｐゴシック" pitchFamily="34" charset="-128"/>
            </a:endParaRPr>
          </a:p>
        </p:txBody>
      </p:sp>
      <p:sp>
        <p:nvSpPr>
          <p:cNvPr id="128006" name="Rectangle 7"/>
          <p:cNvSpPr txBox="1">
            <a:spLocks noGrp="1" noChangeArrowheads="1"/>
          </p:cNvSpPr>
          <p:nvPr/>
        </p:nvSpPr>
        <p:spPr bwMode="auto">
          <a:xfrm>
            <a:off x="3886200" y="8651875"/>
            <a:ext cx="2971800" cy="455613"/>
          </a:xfrm>
          <a:prstGeom prst="rect">
            <a:avLst/>
          </a:prstGeom>
          <a:noFill/>
          <a:ln w="34925">
            <a:noFill/>
            <a:miter lim="800000"/>
            <a:headEnd type="none" w="sm" len="sm"/>
            <a:tailEnd type="none" w="sm" len="sm"/>
          </a:ln>
        </p:spPr>
        <p:txBody>
          <a:bodyPr lIns="91224" tIns="45613" rIns="91224" bIns="45613" anchor="b"/>
          <a:lstStyle/>
          <a:p>
            <a:pPr algn="r" defTabSz="911225" eaLnBrk="0" hangingPunct="0"/>
            <a:fld id="{0925628D-ADD7-4177-84E0-60021DDC5594}" type="slidenum">
              <a:rPr lang="en-US" sz="1200">
                <a:latin typeface="Calibri" pitchFamily="34" charset="0"/>
                <a:ea typeface="ＭＳ Ｐゴシック" pitchFamily="34" charset="-128"/>
              </a:rPr>
              <a:pPr algn="r" defTabSz="911225" eaLnBrk="0" hangingPunct="0"/>
              <a:t>112</a:t>
            </a:fld>
            <a:endParaRPr lang="en-US" sz="1200">
              <a:latin typeface="Calibri" pitchFamily="34" charset="0"/>
              <a:ea typeface="ＭＳ Ｐゴシック" pitchFamily="34" charset="-128"/>
            </a:endParaRPr>
          </a:p>
        </p:txBody>
      </p:sp>
      <p:sp>
        <p:nvSpPr>
          <p:cNvPr id="12800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8008" name="Rectangle 3"/>
          <p:cNvSpPr>
            <a:spLocks noGrp="1" noChangeArrowheads="1"/>
          </p:cNvSpPr>
          <p:nvPr>
            <p:ph type="body" idx="1"/>
          </p:nvPr>
        </p:nvSpPr>
        <p:spPr bwMode="auto">
          <a:xfrm>
            <a:off x="685800" y="4341813"/>
            <a:ext cx="5486400" cy="4116387"/>
          </a:xfrm>
          <a:noFill/>
        </p:spPr>
        <p:txBody>
          <a:bodyPr wrap="square" lIns="91224" tIns="45613" rIns="91224" bIns="45613"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113</a:t>
            </a:fld>
            <a:endParaRPr lang="en-US" dirty="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114</a:t>
            </a:fld>
            <a:endParaRPr lang="en-US" dirty="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3/20/2009 11:05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115</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txBox="1">
            <a:spLocks noGrp="1" noChangeArrowheads="1"/>
          </p:cNvSpPr>
          <p:nvPr/>
        </p:nvSpPr>
        <p:spPr bwMode="auto">
          <a:xfrm>
            <a:off x="2971800" y="8686800"/>
            <a:ext cx="520700" cy="457200"/>
          </a:xfrm>
          <a:prstGeom prst="rect">
            <a:avLst/>
          </a:prstGeom>
          <a:noFill/>
          <a:ln w="9525">
            <a:noFill/>
            <a:miter lim="800000"/>
            <a:headEnd/>
            <a:tailEnd/>
          </a:ln>
        </p:spPr>
        <p:txBody>
          <a:bodyPr lIns="91435" tIns="45718" rIns="91435" bIns="45718" anchor="b"/>
          <a:lstStyle/>
          <a:p>
            <a:pPr algn="r" eaLnBrk="0" hangingPunct="0"/>
            <a:fld id="{48C5B913-CAEE-44FB-902F-30E9B2898C14}" type="slidenum">
              <a:rPr lang="en-US" sz="1200">
                <a:latin typeface="Times New Roman" pitchFamily="18" charset="0"/>
              </a:rPr>
              <a:pPr algn="r" eaLnBrk="0" hangingPunct="0"/>
              <a:t>13</a:t>
            </a:fld>
            <a:endParaRPr lang="en-US" sz="1200" dirty="0">
              <a:latin typeface="Times New Roman" pitchFamily="18" charset="0"/>
            </a:endParaRPr>
          </a:p>
        </p:txBody>
      </p:sp>
      <p:sp>
        <p:nvSpPr>
          <p:cNvPr id="39939" name="Rectangle 2"/>
          <p:cNvSpPr>
            <a:spLocks noGrp="1" noRot="1" noChangeAspect="1" noChangeArrowheads="1" noTextEdit="1"/>
          </p:cNvSpPr>
          <p:nvPr>
            <p:ph type="sldImg"/>
          </p:nvPr>
        </p:nvSpPr>
        <p:spPr bwMode="auto">
          <a:xfrm>
            <a:off x="4192588" y="455613"/>
            <a:ext cx="2541587" cy="1906587"/>
          </a:xfrm>
          <a:noFill/>
          <a:ln>
            <a:solidFill>
              <a:srgbClr val="000000"/>
            </a:solidFill>
            <a:miter lim="800000"/>
            <a:headEnd/>
            <a:tailEnd/>
          </a:ln>
        </p:spPr>
      </p:sp>
      <p:sp>
        <p:nvSpPr>
          <p:cNvPr id="39940" name="Rectangle 3"/>
          <p:cNvSpPr>
            <a:spLocks noGrp="1" noChangeArrowheads="1"/>
          </p:cNvSpPr>
          <p:nvPr>
            <p:ph type="body" idx="1"/>
          </p:nvPr>
        </p:nvSpPr>
        <p:spPr bwMode="auto">
          <a:xfrm>
            <a:off x="457201" y="2527301"/>
            <a:ext cx="5981700" cy="5986463"/>
          </a:xfrm>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3/20/2009 11:05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bwMode="auto">
          <a:noFill/>
          <a:ln>
            <a:solidFill>
              <a:srgbClr val="000000"/>
            </a:solidFill>
            <a:miter lim="800000"/>
            <a:headEnd/>
            <a:tailEnd/>
          </a:ln>
        </p:spPr>
      </p:sp>
      <p:sp>
        <p:nvSpPr>
          <p:cNvPr id="1064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65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EC410D-02F6-4F14-8F8B-AC1756A5D8DB}" type="slidenum">
              <a:rPr lang="en-US">
                <a:latin typeface="Times" pitchFamily="18" charset="0"/>
              </a:rPr>
              <a:pPr/>
              <a:t>24</a:t>
            </a:fld>
            <a:endParaRPr lang="en-US">
              <a:latin typeface="Times" pitchFamily="18"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hape 3"/>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44563"/>
            <a:fld id="{2824EFA1-409B-45D2-BF54-E911BBAFD11B}" type="slidenum">
              <a:rPr lang="en-US">
                <a:latin typeface="Times" pitchFamily="18" charset="0"/>
                <a:cs typeface="Arial" charset="0"/>
              </a:rPr>
              <a:pPr defTabSz="944563"/>
              <a:t>3</a:t>
            </a:fld>
            <a:endParaRPr lang="en-US">
              <a:latin typeface="Times" pitchFamily="18" charset="0"/>
              <a:cs typeface="Arial" charset="0"/>
            </a:endParaRPr>
          </a:p>
        </p:txBody>
      </p:sp>
      <p:sp>
        <p:nvSpPr>
          <p:cNvPr id="98307" name="Rectangle 69633"/>
          <p:cNvSpPr>
            <a:spLocks noGrp="1" noRot="1" noChangeAspect="1" noChangeArrowheads="1" noTextEdit="1"/>
          </p:cNvSpPr>
          <p:nvPr>
            <p:ph type="sldImg"/>
          </p:nvPr>
        </p:nvSpPr>
        <p:spPr bwMode="auto">
          <a:xfrm>
            <a:off x="1146175" y="687388"/>
            <a:ext cx="4567238" cy="3425825"/>
          </a:xfrm>
          <a:noFill/>
          <a:ln w="9525">
            <a:noFill/>
          </a:ln>
        </p:spPr>
      </p:sp>
      <p:sp>
        <p:nvSpPr>
          <p:cNvPr id="98308" name="Rectangle 214323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p:txBody>
          <a:bodyPr/>
          <a:lstStyle/>
          <a:p>
            <a:pPr>
              <a:defRPr/>
            </a:pPr>
            <a:fld id="{70239293-73BB-42B7-A58F-C4678026EA7F}" type="slidenum">
              <a:rPr lang="en-US" smtClean="0"/>
              <a:pPr>
                <a:defRPr/>
              </a:pPr>
              <a:t>4</a:t>
            </a:fld>
            <a:endParaRPr lang="en-US" smtClean="0"/>
          </a:p>
        </p:txBody>
      </p:sp>
      <p:sp>
        <p:nvSpPr>
          <p:cNvPr id="38915" name="Rectangle 2"/>
          <p:cNvSpPr>
            <a:spLocks noGrp="1" noRot="1" noChangeAspect="1" noChangeArrowheads="1" noTextEdit="1"/>
          </p:cNvSpPr>
          <p:nvPr>
            <p:ph type="sldImg"/>
          </p:nvPr>
        </p:nvSpPr>
        <p:spPr>
          <a:xfrm>
            <a:off x="1144588" y="687388"/>
            <a:ext cx="4572000" cy="3429000"/>
          </a:xfrm>
          <a:ln/>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3/20/2009 11:05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914C914-ECA1-4EC8-AE1C-F79D7E12623F}" type="slidenum">
              <a:rPr lang="en-US">
                <a:latin typeface="Times" pitchFamily="18" charset="0"/>
              </a:rPr>
              <a:pPr/>
              <a:t>5</a:t>
            </a:fld>
            <a:endParaRPr lang="en-US">
              <a:latin typeface="Times" pitchFamily="18" charset="0"/>
            </a:endParaRPr>
          </a:p>
        </p:txBody>
      </p:sp>
      <p:sp>
        <p:nvSpPr>
          <p:cNvPr id="104451" name="Rectangle 2"/>
          <p:cNvSpPr>
            <a:spLocks noGrp="1" noRot="1" noChangeAspect="1" noChangeArrowheads="1" noTextEdit="1"/>
          </p:cNvSpPr>
          <p:nvPr>
            <p:ph type="sldImg"/>
          </p:nvPr>
        </p:nvSpPr>
        <p:spPr bwMode="auto">
          <a:xfrm>
            <a:off x="1144588" y="687388"/>
            <a:ext cx="4572000" cy="3429000"/>
          </a:xfrm>
          <a:noFill/>
          <a:ln>
            <a:solidFill>
              <a:srgbClr val="000000"/>
            </a:solidFill>
            <a:miter lim="800000"/>
            <a:headEnd/>
            <a:tailEnd/>
          </a:ln>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bwMode="auto">
          <a:noFill/>
          <a:ln>
            <a:solidFill>
              <a:srgbClr val="000000"/>
            </a:solidFill>
            <a:miter lim="800000"/>
            <a:headEnd/>
            <a:tailEnd/>
          </a:ln>
        </p:spPr>
      </p:sp>
      <p:sp>
        <p:nvSpPr>
          <p:cNvPr id="10752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075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4BC555-543E-455B-AB17-89A4F74FE247}" type="slidenum">
              <a:rPr lang="en-US">
                <a:latin typeface="Times" pitchFamily="18" charset="0"/>
              </a:rPr>
              <a:pPr/>
              <a:t>51</a:t>
            </a:fld>
            <a:endParaRPr lang="en-US">
              <a:latin typeface="Times" pitchFamily="18"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3/20/2009 11:05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hape 3"/>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AFC32AC-9395-4F52-B8B4-F54D3BE7CD5B}" type="slidenum">
              <a:rPr lang="en-US">
                <a:latin typeface="Times" pitchFamily="18" charset="0"/>
              </a:rPr>
              <a:pPr/>
              <a:t>61</a:t>
            </a:fld>
            <a:endParaRPr lang="en-US">
              <a:latin typeface="Times" pitchFamily="18" charset="0"/>
            </a:endParaRPr>
          </a:p>
        </p:txBody>
      </p:sp>
      <p:sp>
        <p:nvSpPr>
          <p:cNvPr id="124931" name="Rectangle 90113"/>
          <p:cNvSpPr>
            <a:spLocks noGrp="1" noRot="1" noChangeAspect="1" noChangeArrowheads="1" noTextEdit="1"/>
          </p:cNvSpPr>
          <p:nvPr>
            <p:ph type="sldImg"/>
          </p:nvPr>
        </p:nvSpPr>
        <p:spPr bwMode="auto">
          <a:noFill/>
          <a:ln w="9525">
            <a:noFill/>
          </a:ln>
        </p:spPr>
      </p:sp>
      <p:sp>
        <p:nvSpPr>
          <p:cNvPr id="124932" name="Rectangle 1646594"/>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116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C3FF2B2-AB2F-4AB2-B926-7E80854E6A5D}" type="slidenum">
              <a:rPr lang="en-US">
                <a:latin typeface="Times" pitchFamily="18" charset="0"/>
              </a:rPr>
              <a:pPr/>
              <a:t>62</a:t>
            </a:fld>
            <a:endParaRPr lang="en-US">
              <a:latin typeface="Times" pitchFamily="18" charset="0"/>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65</a:t>
            </a:fld>
            <a:endParaRPr lang="en-US" dirty="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CA03A19-817F-4414-B348-7FA3D9385A11}" type="slidenum">
              <a:rPr lang="en-US" smtClean="0"/>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CA03A19-817F-4414-B348-7FA3D9385A11}" type="slidenum">
              <a:rPr lang="en-US" smtClean="0"/>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CA03A19-817F-4414-B348-7FA3D9385A11}" type="slidenum">
              <a:rPr lang="en-US" smtClean="0"/>
              <a:pPr/>
              <a:t>68</a:t>
            </a:fld>
            <a:endParaRPr lang="en-US" dirty="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CA03A19-817F-4414-B348-7FA3D9385A11}" type="slidenum">
              <a:rPr lang="en-US" smtClean="0"/>
              <a:pPr/>
              <a:t>69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70</a:t>
            </a:fld>
            <a:endParaRPr lang="en-US" dirty="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ChangeArrowheads="1" noTextEdit="1"/>
          </p:cNvSpPr>
          <p:nvPr>
            <p:ph type="sldImg"/>
          </p:nvPr>
        </p:nvSpPr>
        <p:spPr bwMode="auto">
          <a:noFill/>
          <a:ln>
            <a:solidFill>
              <a:srgbClr val="000000"/>
            </a:solidFill>
            <a:miter lim="800000"/>
            <a:headEnd/>
            <a:tailEnd/>
          </a:ln>
        </p:spPr>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81</a:t>
            </a:fld>
            <a:endParaRPr lang="en-US" dirty="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82</a:t>
            </a:fld>
            <a:endParaRPr lang="en-US" dirty="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83</a:t>
            </a:fld>
            <a:endParaRPr lang="en-US" dirty="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84</a:t>
            </a:fld>
            <a:endParaRPr lang="en-US" dirty="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85</a:t>
            </a:fld>
            <a:endParaRPr lang="en-US" dirty="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86</a:t>
            </a:fld>
            <a:endParaRPr lang="en-US" dirty="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87</a:t>
            </a:fld>
            <a:endParaRPr lang="en-US" dirty="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88</a:t>
            </a:fld>
            <a:endParaRPr lang="en-US" dirty="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89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90</a:t>
            </a:fld>
            <a:endParaRPr lang="en-US" dirty="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91</a:t>
            </a:fld>
            <a:endParaRPr lang="en-US" dirty="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14C9FA8-6AF5-434F-92A3-DB87F5AD4339}" type="slidenum">
              <a:rPr lang="en-US" smtClean="0"/>
              <a:pPr>
                <a:defRPr/>
              </a:pPr>
              <a:t>92</a:t>
            </a:fld>
            <a:endParaRPr lang="en-US" dirty="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2669AD9D-F4CC-41F1-92FC-A7E0D1944092}" type="datetime8">
              <a:rPr lang="en-US">
                <a:latin typeface="Times" pitchFamily="18" charset="0"/>
              </a:rPr>
              <a:pPr/>
              <a:t>3/20/2009 11:05 AM</a:t>
            </a:fld>
            <a:endParaRPr lang="en-US">
              <a:latin typeface="Times" pitchFamily="18" charset="0"/>
            </a:endParaRPr>
          </a:p>
        </p:txBody>
      </p:sp>
      <p:sp>
        <p:nvSpPr>
          <p:cNvPr id="119811"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eaLnBrk="1" hangingPunct="1"/>
            <a:r>
              <a:rPr lang="en-US" smtClean="0">
                <a:latin typeface="Times" pitchFamily="18" charset="0"/>
              </a:rPr>
              <a:t>© 2003-2005 Microsoft Corporation. All rights reserved.</a:t>
            </a:r>
          </a:p>
          <a:p>
            <a:r>
              <a:rPr lang="en-US" smtClean="0">
                <a:latin typeface="Times" pitchFamily="18" charset="0"/>
              </a:rPr>
              <a:t>This presentation is for informational purposes only. Microsoft makes no warranties, express or implied, in this summary.</a:t>
            </a:r>
          </a:p>
        </p:txBody>
      </p:sp>
      <p:sp>
        <p:nvSpPr>
          <p:cNvPr id="11981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8CFDC16-7EDA-40C9-991E-0EFFF1707C0A}" type="slidenum">
              <a:rPr lang="en-US">
                <a:latin typeface="Times" pitchFamily="18" charset="0"/>
              </a:rPr>
              <a:pPr/>
              <a:t>93</a:t>
            </a:fld>
            <a:endParaRPr lang="en-US">
              <a:latin typeface="Times" pitchFamily="18" charset="0"/>
            </a:endParaRPr>
          </a:p>
        </p:txBody>
      </p:sp>
      <p:sp>
        <p:nvSpPr>
          <p:cNvPr id="119813" name="Slide Image Placeholder 1"/>
          <p:cNvSpPr>
            <a:spLocks noGrp="1" noRot="1" noChangeAspect="1" noTextEdit="1"/>
          </p:cNvSpPr>
          <p:nvPr>
            <p:ph type="sldImg"/>
          </p:nvPr>
        </p:nvSpPr>
        <p:spPr bwMode="auto">
          <a:noFill/>
          <a:ln>
            <a:solidFill>
              <a:srgbClr val="000000"/>
            </a:solidFill>
            <a:miter lim="800000"/>
            <a:headEnd/>
            <a:tailEnd/>
          </a:ln>
        </p:spPr>
      </p:sp>
      <p:sp>
        <p:nvSpPr>
          <p:cNvPr id="11981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eaLnBrk="0" fontAlgn="auto" hangingPunct="0">
              <a:spcBef>
                <a:spcPts val="0"/>
              </a:spcBef>
              <a:spcAft>
                <a:spcPts val="0"/>
              </a:spcAft>
              <a:defRPr/>
            </a:pPr>
            <a:fld id="{ADCFD47E-AD7B-46FF-B1A2-1543B564276F}" type="slidenum">
              <a:rPr lang="en-US" sz="1200">
                <a:latin typeface="+mn-lt"/>
                <a:cs typeface="+mn-cs"/>
              </a:rPr>
              <a:pPr algn="r" eaLnBrk="0" fontAlgn="auto" hangingPunct="0">
                <a:spcBef>
                  <a:spcPts val="0"/>
                </a:spcBef>
                <a:spcAft>
                  <a:spcPts val="0"/>
                </a:spcAft>
                <a:defRPr/>
              </a:pPr>
              <a:t>93</a:t>
            </a:fld>
            <a:endParaRPr lang="en-US" sz="1200">
              <a:latin typeface="+mn-lt"/>
              <a:cs typeface="+mn-cs"/>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DCFF5036-A6D8-479F-8BC3-309E23299FC2}" type="datetime8">
              <a:rPr lang="en-US">
                <a:latin typeface="Times" pitchFamily="18" charset="0"/>
              </a:rPr>
              <a:pPr/>
              <a:t>3/20/2009 11:05 AM</a:t>
            </a:fld>
            <a:endParaRPr lang="en-US">
              <a:latin typeface="Times" pitchFamily="18" charset="0"/>
            </a:endParaRPr>
          </a:p>
        </p:txBody>
      </p:sp>
      <p:sp>
        <p:nvSpPr>
          <p:cNvPr id="120835"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eaLnBrk="1" hangingPunct="1"/>
            <a:r>
              <a:rPr lang="en-US" smtClean="0">
                <a:latin typeface="Times" pitchFamily="18" charset="0"/>
              </a:rPr>
              <a:t>© 2003-2005 Microsoft Corporation. All rights reserved.</a:t>
            </a:r>
          </a:p>
          <a:p>
            <a:r>
              <a:rPr lang="en-US" smtClean="0">
                <a:latin typeface="Times" pitchFamily="18" charset="0"/>
              </a:rPr>
              <a:t>This presentation is for informational purposes only. Microsoft makes no warranties, express or implied, in this summary.</a:t>
            </a:r>
          </a:p>
        </p:txBody>
      </p:sp>
      <p:sp>
        <p:nvSpPr>
          <p:cNvPr id="12083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69EFA50-4703-4DD0-B508-AF3D71BCA5C5}" type="slidenum">
              <a:rPr lang="en-US">
                <a:latin typeface="Times" pitchFamily="18" charset="0"/>
              </a:rPr>
              <a:pPr/>
              <a:t>94</a:t>
            </a:fld>
            <a:endParaRPr lang="en-US">
              <a:latin typeface="Times" pitchFamily="18" charset="0"/>
            </a:endParaRPr>
          </a:p>
        </p:txBody>
      </p:sp>
      <p:sp>
        <p:nvSpPr>
          <p:cNvPr id="120837" name="Slide Image Placeholder 1"/>
          <p:cNvSpPr>
            <a:spLocks noGrp="1" noRot="1" noChangeAspect="1" noTextEdit="1"/>
          </p:cNvSpPr>
          <p:nvPr>
            <p:ph type="sldImg"/>
          </p:nvPr>
        </p:nvSpPr>
        <p:spPr bwMode="auto">
          <a:noFill/>
          <a:ln>
            <a:solidFill>
              <a:srgbClr val="000000"/>
            </a:solidFill>
            <a:miter lim="800000"/>
            <a:headEnd/>
            <a:tailEnd/>
          </a:ln>
        </p:spPr>
      </p:sp>
      <p:sp>
        <p:nvSpPr>
          <p:cNvPr id="12083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eaLnBrk="0" fontAlgn="auto" hangingPunct="0">
              <a:spcBef>
                <a:spcPts val="0"/>
              </a:spcBef>
              <a:spcAft>
                <a:spcPts val="0"/>
              </a:spcAft>
              <a:defRPr/>
            </a:pPr>
            <a:fld id="{3F502DE4-822C-4B8A-9FCC-497B6D814EDC}" type="slidenum">
              <a:rPr lang="en-US" sz="1200">
                <a:latin typeface="+mn-lt"/>
                <a:cs typeface="+mn-cs"/>
              </a:rPr>
              <a:pPr algn="r" eaLnBrk="0" fontAlgn="auto" hangingPunct="0">
                <a:spcBef>
                  <a:spcPts val="0"/>
                </a:spcBef>
                <a:spcAft>
                  <a:spcPts val="0"/>
                </a:spcAft>
                <a:defRPr/>
              </a:pPr>
              <a:t>94</a:t>
            </a:fld>
            <a:endParaRPr lang="en-US" sz="1200">
              <a:latin typeface="+mn-lt"/>
              <a:cs typeface="+mn-cs"/>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6FC34FE5-6E40-4A2B-8554-90679C67D794}" type="datetime8">
              <a:rPr lang="en-US">
                <a:latin typeface="Times" pitchFamily="18" charset="0"/>
              </a:rPr>
              <a:pPr/>
              <a:t>3/20/2009 11:05 AM</a:t>
            </a:fld>
            <a:endParaRPr lang="en-US">
              <a:latin typeface="Times" pitchFamily="18" charset="0"/>
            </a:endParaRPr>
          </a:p>
        </p:txBody>
      </p:sp>
      <p:sp>
        <p:nvSpPr>
          <p:cNvPr id="121859"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eaLnBrk="1" hangingPunct="1"/>
            <a:r>
              <a:rPr lang="en-US" smtClean="0">
                <a:latin typeface="Times" pitchFamily="18" charset="0"/>
              </a:rPr>
              <a:t>© 2003-2005 Microsoft Corporation. All rights reserved.</a:t>
            </a:r>
          </a:p>
          <a:p>
            <a:r>
              <a:rPr lang="en-US" smtClean="0">
                <a:latin typeface="Times" pitchFamily="18" charset="0"/>
              </a:rPr>
              <a:t>This presentation is for informational purposes only. Microsoft makes no warranties, express or implied, in this summary.</a:t>
            </a:r>
          </a:p>
        </p:txBody>
      </p:sp>
      <p:sp>
        <p:nvSpPr>
          <p:cNvPr id="12186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AA36DD4-8B46-4AC3-9116-72C0BC6948DA}" type="slidenum">
              <a:rPr lang="en-US">
                <a:latin typeface="Times" pitchFamily="18" charset="0"/>
              </a:rPr>
              <a:pPr/>
              <a:t>95</a:t>
            </a:fld>
            <a:endParaRPr lang="en-US">
              <a:latin typeface="Times" pitchFamily="18" charset="0"/>
            </a:endParaRPr>
          </a:p>
        </p:txBody>
      </p:sp>
      <p:sp>
        <p:nvSpPr>
          <p:cNvPr id="121861" name="Slide Image Placeholder 1"/>
          <p:cNvSpPr>
            <a:spLocks noGrp="1" noRot="1" noChangeAspect="1" noTextEdit="1"/>
          </p:cNvSpPr>
          <p:nvPr>
            <p:ph type="sldImg"/>
          </p:nvPr>
        </p:nvSpPr>
        <p:spPr bwMode="auto">
          <a:noFill/>
          <a:ln>
            <a:solidFill>
              <a:srgbClr val="000000"/>
            </a:solidFill>
            <a:miter lim="800000"/>
            <a:headEnd/>
            <a:tailEnd/>
          </a:ln>
        </p:spPr>
      </p:sp>
      <p:sp>
        <p:nvSpPr>
          <p:cNvPr id="1218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eaLnBrk="0" fontAlgn="auto" hangingPunct="0">
              <a:spcBef>
                <a:spcPts val="0"/>
              </a:spcBef>
              <a:spcAft>
                <a:spcPts val="0"/>
              </a:spcAft>
              <a:defRPr/>
            </a:pPr>
            <a:fld id="{2F719A2C-D51F-42C8-B912-C197AAECD9FA}" type="slidenum">
              <a:rPr lang="en-US" sz="1200">
                <a:latin typeface="+mn-lt"/>
                <a:cs typeface="+mn-cs"/>
              </a:rPr>
              <a:pPr algn="r" eaLnBrk="0" fontAlgn="auto" hangingPunct="0">
                <a:spcBef>
                  <a:spcPts val="0"/>
                </a:spcBef>
                <a:spcAft>
                  <a:spcPts val="0"/>
                </a:spcAft>
                <a:defRPr/>
              </a:pPr>
              <a:t>95</a:t>
            </a:fld>
            <a:endParaRPr lang="en-US" sz="1200">
              <a:latin typeface="+mn-lt"/>
              <a:cs typeface="+mn-cs"/>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fld id="{FFA5232F-3C4D-498C-A711-24590C097C65}" type="datetime8">
              <a:rPr lang="en-US">
                <a:latin typeface="Times" pitchFamily="18" charset="0"/>
              </a:rPr>
              <a:pPr/>
              <a:t>3/20/2009 11:05 AM</a:t>
            </a:fld>
            <a:endParaRPr lang="en-US">
              <a:latin typeface="Times" pitchFamily="18" charset="0"/>
            </a:endParaRPr>
          </a:p>
        </p:txBody>
      </p:sp>
      <p:sp>
        <p:nvSpPr>
          <p:cNvPr id="122883"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eaLnBrk="1" hangingPunct="1"/>
            <a:r>
              <a:rPr lang="en-US" smtClean="0">
                <a:latin typeface="Times" pitchFamily="18" charset="0"/>
              </a:rPr>
              <a:t>© 2003-2005 Microsoft Corporation. All rights reserved.</a:t>
            </a:r>
          </a:p>
          <a:p>
            <a:r>
              <a:rPr lang="en-US" smtClean="0">
                <a:latin typeface="Times" pitchFamily="18" charset="0"/>
              </a:rPr>
              <a:t>This presentation is for informational purposes only. Microsoft makes no warranties, express or implied, in this summary.</a:t>
            </a:r>
          </a:p>
        </p:txBody>
      </p:sp>
      <p:sp>
        <p:nvSpPr>
          <p:cNvPr id="12288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0911E4F-7C1C-4D05-A7E4-E9F8FAA5C4FD}" type="slidenum">
              <a:rPr lang="en-US">
                <a:latin typeface="Times" pitchFamily="18" charset="0"/>
              </a:rPr>
              <a:pPr/>
              <a:t>96</a:t>
            </a:fld>
            <a:endParaRPr lang="en-US">
              <a:latin typeface="Times" pitchFamily="18" charset="0"/>
            </a:endParaRPr>
          </a:p>
        </p:txBody>
      </p:sp>
      <p:sp>
        <p:nvSpPr>
          <p:cNvPr id="122885" name="Slide Image Placeholder 1"/>
          <p:cNvSpPr>
            <a:spLocks noGrp="1" noRot="1" noChangeAspect="1" noTextEdit="1"/>
          </p:cNvSpPr>
          <p:nvPr>
            <p:ph type="sldImg"/>
          </p:nvPr>
        </p:nvSpPr>
        <p:spPr bwMode="auto">
          <a:noFill/>
          <a:ln>
            <a:solidFill>
              <a:srgbClr val="000000"/>
            </a:solidFill>
            <a:miter lim="800000"/>
            <a:headEnd/>
            <a:tailEnd/>
          </a:ln>
        </p:spPr>
      </p:sp>
      <p:sp>
        <p:nvSpPr>
          <p:cNvPr id="1228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eaLnBrk="0" fontAlgn="auto" hangingPunct="0">
              <a:spcBef>
                <a:spcPts val="0"/>
              </a:spcBef>
              <a:spcAft>
                <a:spcPts val="0"/>
              </a:spcAft>
              <a:defRPr/>
            </a:pPr>
            <a:fld id="{CB82B489-8F02-4735-BFA0-D0508EBAF52F}" type="slidenum">
              <a:rPr lang="en-US" sz="1200">
                <a:latin typeface="+mn-lt"/>
                <a:cs typeface="+mn-cs"/>
              </a:rPr>
              <a:pPr algn="r" eaLnBrk="0" fontAlgn="auto" hangingPunct="0">
                <a:spcBef>
                  <a:spcPts val="0"/>
                </a:spcBef>
                <a:spcAft>
                  <a:spcPts val="0"/>
                </a:spcAft>
                <a:defRPr/>
              </a:pPr>
              <a:t>96</a:t>
            </a:fld>
            <a:endParaRPr lang="en-US" sz="1200">
              <a:latin typeface="+mn-lt"/>
              <a:cs typeface="+mn-cs"/>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97</a:t>
            </a:fld>
            <a:endParaRPr lang="en-US" dirty="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98</a:t>
            </a:fld>
            <a:endParaRPr lang="en-US" dirty="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8B263312-38AA-4E1E-B2B5-0F8F122B24FE}" type="slidenum">
              <a:rPr lang="en-US" smtClean="0"/>
              <a:pPr/>
              <a:t>99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bwMode="auto">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1043" y="2819905"/>
            <a:ext cx="7681913"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50" y="4724400"/>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4"/>
          <p:cNvSpPr>
            <a:spLocks noGrp="1"/>
          </p:cNvSpPr>
          <p:nvPr>
            <p:ph type="body" sz="quarter" idx="10" hasCustomPrompt="1"/>
          </p:nvPr>
        </p:nvSpPr>
        <p:spPr>
          <a:xfrm>
            <a:off x="730250" y="1905000"/>
            <a:ext cx="2393950" cy="387798"/>
          </a:xfrm>
        </p:spPr>
        <p:txBody>
          <a:bodyPr/>
          <a:lstStyle>
            <a:lvl1pPr>
              <a:buFontTx/>
              <a:buNone/>
              <a:defRPr sz="2800" baseline="0">
                <a:latin typeface="Segoe Light" pitchFamily="34" charset="0"/>
              </a:defRPr>
            </a:lvl1pPr>
            <a:lvl2pPr>
              <a:buFontTx/>
              <a:buNone/>
              <a:defRPr/>
            </a:lvl2pPr>
            <a:lvl3pPr>
              <a:buFontTx/>
              <a:buNone/>
              <a:defRPr/>
            </a:lvl3pPr>
            <a:lvl4pPr>
              <a:buFontTx/>
              <a:buNone/>
              <a:defRPr/>
            </a:lvl4pPr>
            <a:lvl5pPr>
              <a:buFontTx/>
              <a:buNone/>
              <a:defRPr/>
            </a:lvl5pPr>
          </a:lstStyle>
          <a:p>
            <a:pPr lvl="0"/>
            <a:r>
              <a:rPr lang="en-US" dirty="0" smtClean="0"/>
              <a:t>Session Code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57200"/>
            <a:ext cx="8032750"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50" y="4343400"/>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30250" y="2362200"/>
            <a:ext cx="6280150"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r">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with tagline &amp;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Text Placeholder 3"/>
          <p:cNvSpPr>
            <a:spLocks noGrp="1"/>
          </p:cNvSpPr>
          <p:nvPr>
            <p:ph type="body" sz="quarter" idx="10"/>
          </p:nvPr>
        </p:nvSpPr>
        <p:spPr>
          <a:xfrm>
            <a:off x="381000" y="1420813"/>
            <a:ext cx="8382000" cy="26177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gradFill flip="none" rotWithShape="1">
                  <a:gsLst>
                    <a:gs pos="18000">
                      <a:srgbClr val="FFFFFF"/>
                    </a:gs>
                    <a:gs pos="64000">
                      <a:srgbClr val="6ACDFE"/>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scene3d>
              <a:camera prst="orthographicFront"/>
              <a:lightRig rig="glow" dir="t"/>
            </a:scene3d>
            <a:sp3d extrusionH="57150" prstMaterial="plastic">
              <a:bevelT w="25400" h="25400"/>
            </a:sp3d>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722"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ea typeface="+mn-ea"/>
          <a:cs typeface="Arial" charset="0"/>
        </a:defRPr>
      </a:lvl1pPr>
    </p:titleStyle>
    <p:bodyStyle>
      <a:lvl1pPr marL="396875" indent="-396875" algn="l" defTabSz="914363" rtl="0" eaLnBrk="1" latinLnBrk="0" hangingPunct="1">
        <a:lnSpc>
          <a:spcPct val="90000"/>
        </a:lnSpc>
        <a:spcBef>
          <a:spcPct val="20000"/>
        </a:spcBef>
        <a:buSzPct val="95000"/>
        <a:buFontTx/>
        <a:buBlip>
          <a:blip r:embed="rId1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SzPct val="95000"/>
        <a:buFontTx/>
        <a:buBlip>
          <a:blip r:embed="rId1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SzPct val="95000"/>
        <a:buFontTx/>
        <a:buBlip>
          <a:blip r:embed="rId1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SzPct val="95000"/>
        <a:buFontTx/>
        <a:buBlip>
          <a:blip r:embed="rId1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SzPct val="95000"/>
        <a:buFontTx/>
        <a:buBlip>
          <a:blip r:embed="rId1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00"/>
        </a:solidFill>
        <a:effectLst/>
      </p:bgPr>
    </p:bg>
    <p:spTree>
      <p:nvGrpSpPr>
        <p:cNvPr id="1" name=""/>
        <p:cNvGrpSpPr/>
        <p:nvPr/>
      </p:nvGrpSpPr>
      <p:grpSpPr>
        <a:xfrm>
          <a:off x="0" y="0"/>
          <a:ext cx="0" cy="0"/>
          <a:chOff x="0" y="0"/>
          <a:chExt cx="0" cy="0"/>
        </a:xfrm>
      </p:grpSpPr>
      <p:sp>
        <p:nvSpPr>
          <p:cNvPr id="5" name="Rounded Rectangle 4"/>
          <p:cNvSpPr/>
          <p:nvPr/>
        </p:nvSpPr>
        <p:spPr bwMode="auto">
          <a:xfrm>
            <a:off x="381000" y="1420813"/>
            <a:ext cx="8382000" cy="5435600"/>
          </a:xfrm>
          <a:prstGeom prst="roundRect">
            <a:avLst>
              <a:gd name="adj" fmla="val 3264"/>
            </a:avLst>
          </a:prstGeom>
          <a:gradFill flip="none" rotWithShape="1">
            <a:gsLst>
              <a:gs pos="86000">
                <a:srgbClr val="FFFFFF"/>
              </a:gs>
              <a:gs pos="100000">
                <a:srgbClr val="FFFFFF">
                  <a:alpha val="0"/>
                </a:srgbClr>
              </a:gs>
            </a:gsLst>
            <a:lin ang="5400000" scaled="1"/>
            <a:tileRect/>
          </a:gradFill>
          <a:ln>
            <a:noFill/>
            <a:headEnd type="none" w="med" len="med"/>
            <a:tailEnd type="none" w="med" len="med"/>
          </a:ln>
          <a:effectLst/>
          <a:scene3d>
            <a:camera prst="orthographicFront" fov="0">
              <a:rot lat="0" lon="0" rev="0"/>
            </a:camera>
            <a:lightRig rig="glow" dir="t">
              <a:rot lat="0" lon="0" rev="6360000"/>
            </a:lightRig>
          </a:scene3d>
        </p:spPr>
        <p:style>
          <a:lnRef idx="0">
            <a:schemeClr val="accent2"/>
          </a:lnRef>
          <a:fillRef idx="3">
            <a:schemeClr val="accent2"/>
          </a:fillRef>
          <a:effectRef idx="3">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scene3d>
              <a:camera prst="orthographicFront"/>
              <a:lightRig rig="glow" dir="t"/>
            </a:scene3d>
            <a:sp3d extrusionH="57150" prstMaterial="plastic">
              <a:bevelT w="25400" h="25400"/>
            </a:sp3d>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800" b="0" kern="1200" cap="none" spc="-150" dirty="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niven@microsoft.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4.png"/><Relationship Id="rId1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22.png"/><Relationship Id="rId12" Type="http://schemas.openxmlformats.org/officeDocument/2006/relationships/image" Target="../media/image36.png"/><Relationship Id="rId17" Type="http://schemas.openxmlformats.org/officeDocument/2006/relationships/image" Target="../media/image28.png"/><Relationship Id="rId2" Type="http://schemas.openxmlformats.org/officeDocument/2006/relationships/notesSlide" Target="../notesSlides/notesSlide10.xml"/><Relationship Id="rId16" Type="http://schemas.openxmlformats.org/officeDocument/2006/relationships/image" Target="../media/image25.png"/><Relationship Id="rId20"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30.png"/><Relationship Id="rId11" Type="http://schemas.openxmlformats.org/officeDocument/2006/relationships/image" Target="../media/image39.png"/><Relationship Id="rId5" Type="http://schemas.openxmlformats.org/officeDocument/2006/relationships/image" Target="../media/image29.png"/><Relationship Id="rId15" Type="http://schemas.openxmlformats.org/officeDocument/2006/relationships/image" Target="../media/image24.png"/><Relationship Id="rId10" Type="http://schemas.openxmlformats.org/officeDocument/2006/relationships/image" Target="../media/image32.png"/><Relationship Id="rId19"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37.png"/><Relationship Id="rId14" Type="http://schemas.openxmlformats.org/officeDocument/2006/relationships/image" Target="../media/image21.png"/></Relationships>
</file>

<file path=ppt/slides/_rels/slide10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00.xml"/><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image" Target="../media/image52.png"/><Relationship Id="rId5" Type="http://schemas.openxmlformats.org/officeDocument/2006/relationships/image" Target="../media/image18.png"/><Relationship Id="rId10" Type="http://schemas.openxmlformats.org/officeDocument/2006/relationships/image" Target="../media/image15.png"/><Relationship Id="rId4" Type="http://schemas.openxmlformats.org/officeDocument/2006/relationships/image" Target="../media/image17.png"/><Relationship Id="rId9" Type="http://schemas.openxmlformats.org/officeDocument/2006/relationships/image" Target="../media/image14.png"/></Relationships>
</file>

<file path=ppt/slides/_rels/slide10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101.xml"/><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image" Target="../media/image52.png"/><Relationship Id="rId5" Type="http://schemas.openxmlformats.org/officeDocument/2006/relationships/image" Target="../media/image18.png"/><Relationship Id="rId10" Type="http://schemas.openxmlformats.org/officeDocument/2006/relationships/image" Target="../media/image15.png"/><Relationship Id="rId4" Type="http://schemas.openxmlformats.org/officeDocument/2006/relationships/image" Target="../media/image17.png"/><Relationship Id="rId9" Type="http://schemas.openxmlformats.org/officeDocument/2006/relationships/image" Target="../media/image14.png"/></Relationships>
</file>

<file path=ppt/slides/_rels/slide10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technet.microsoft.com/en-au/library/bb795539.aspx" TargetMode="External"/><Relationship Id="rId7" Type="http://schemas.openxmlformats.org/officeDocument/2006/relationships/hyperlink" Target="http://www.microsoft.com/downloads/details.aspx?FamilyId=AD3921FB-8224-4681-9064-075FDF042B0C&amp;SAMI_CAMPAIGN_NAME=IPDDPMRTM010509_IPDDL&amp;displaylang=en" TargetMode="External"/><Relationship Id="rId2" Type="http://schemas.openxmlformats.org/officeDocument/2006/relationships/notesSlide" Target="../notesSlides/notesSlide102.xml"/><Relationship Id="rId1" Type="http://schemas.openxmlformats.org/officeDocument/2006/relationships/slideLayout" Target="../slideLayouts/slideLayout5.xml"/><Relationship Id="rId6" Type="http://schemas.openxmlformats.org/officeDocument/2006/relationships/hyperlink" Target="http://technet.microsoft.com/en-us/library/bb795684.aspx" TargetMode="External"/><Relationship Id="rId5" Type="http://schemas.openxmlformats.org/officeDocument/2006/relationships/hyperlink" Target="http://www.microsoft.com/downloads/details.aspx?familyid=445BC0CD-FC93-480D-98F0-3A5FB05D18D0&amp;displaylang=en" TargetMode="External"/><Relationship Id="rId4" Type="http://schemas.openxmlformats.org/officeDocument/2006/relationships/hyperlink" Target="http://technet.microsoft.com/en-au/dpm/bb847848.aspx" TargetMode="External"/></Relationships>
</file>

<file path=ppt/slides/_rels/slide10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3.xml"/><Relationship Id="rId1" Type="http://schemas.openxmlformats.org/officeDocument/2006/relationships/slideLayout" Target="../slideLayouts/slideLayout5.xml"/></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4.xml"/><Relationship Id="rId1" Type="http://schemas.openxmlformats.org/officeDocument/2006/relationships/slideLayout" Target="../slideLayouts/slideLayout5.xml"/></Relationships>
</file>

<file path=ppt/slides/_rels/slide105.xml.rels><?xml version="1.0" encoding="UTF-8" standalone="yes"?>
<Relationships xmlns="http://schemas.openxmlformats.org/package/2006/relationships"><Relationship Id="rId3" Type="http://schemas.openxmlformats.org/officeDocument/2006/relationships/hyperlink" Target="http://edge.technet.com/Media/DPM-2007-how-to-do-individual-item-restore-for-Exchange/" TargetMode="External"/><Relationship Id="rId2" Type="http://schemas.openxmlformats.org/officeDocument/2006/relationships/notesSlide" Target="../notesSlides/notesSlide105.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hyperlink" Target="http://www.mailretriever.net/index.html" TargetMode="External"/></Relationships>
</file>

<file path=ppt/slides/_rels/slide10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06.xml"/><Relationship Id="rId1" Type="http://schemas.openxmlformats.org/officeDocument/2006/relationships/slideLayout" Target="../slideLayouts/slideLayout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5.xml"/></Relationships>
</file>

<file path=ppt/slides/_rels/slide10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8.xml"/><Relationship Id="rId1" Type="http://schemas.openxmlformats.org/officeDocument/2006/relationships/slideLayout" Target="../slideLayouts/slideLayout5.xml"/></Relationships>
</file>

<file path=ppt/slides/_rels/slide10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2.png"/><Relationship Id="rId18" Type="http://schemas.openxmlformats.org/officeDocument/2006/relationships/image" Target="../media/image21.png"/><Relationship Id="rId3" Type="http://schemas.openxmlformats.org/officeDocument/2006/relationships/image" Target="../media/image26.png"/><Relationship Id="rId21" Type="http://schemas.openxmlformats.org/officeDocument/2006/relationships/hyperlink" Target="http://www.microsoft.com/systemcenter/dpm/howtobuy" TargetMode="External"/><Relationship Id="rId7" Type="http://schemas.openxmlformats.org/officeDocument/2006/relationships/image" Target="../media/image30.png"/><Relationship Id="rId12" Type="http://schemas.openxmlformats.org/officeDocument/2006/relationships/image" Target="../media/image37.png"/><Relationship Id="rId17" Type="http://schemas.openxmlformats.org/officeDocument/2006/relationships/image" Target="../media/image34.png"/><Relationship Id="rId2" Type="http://schemas.openxmlformats.org/officeDocument/2006/relationships/notesSlide" Target="../notesSlides/notesSlide11.xml"/><Relationship Id="rId16" Type="http://schemas.openxmlformats.org/officeDocument/2006/relationships/image" Target="../media/image36.png"/><Relationship Id="rId20"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image" Target="../media/image29.png"/><Relationship Id="rId11" Type="http://schemas.openxmlformats.org/officeDocument/2006/relationships/image" Target="../media/image23.png"/><Relationship Id="rId5" Type="http://schemas.openxmlformats.org/officeDocument/2006/relationships/image" Target="../media/image28.png"/><Relationship Id="rId15" Type="http://schemas.openxmlformats.org/officeDocument/2006/relationships/image" Target="../media/image39.png"/><Relationship Id="rId10" Type="http://schemas.openxmlformats.org/officeDocument/2006/relationships/image" Target="../media/image22.png"/><Relationship Id="rId19" Type="http://schemas.openxmlformats.org/officeDocument/2006/relationships/image" Target="../media/image24.png"/><Relationship Id="rId4" Type="http://schemas.openxmlformats.org/officeDocument/2006/relationships/image" Target="../media/image27.png"/><Relationship Id="rId9" Type="http://schemas.openxmlformats.org/officeDocument/2006/relationships/image" Target="../media/image35.png"/><Relationship Id="rId14" Type="http://schemas.openxmlformats.org/officeDocument/2006/relationships/image" Target="../media/image40.png"/></Relationships>
</file>

<file path=ppt/slides/_rels/slide1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0.xml"/><Relationship Id="rId1" Type="http://schemas.openxmlformats.org/officeDocument/2006/relationships/slideLayout" Target="../slideLayouts/slideLayout5.xml"/><Relationship Id="rId4" Type="http://schemas.openxmlformats.org/officeDocument/2006/relationships/image" Target="../media/image87.png"/></Relationships>
</file>

<file path=ppt/slides/_rels/slide111.xml.rels><?xml version="1.0" encoding="UTF-8" standalone="yes"?>
<Relationships xmlns="http://schemas.openxmlformats.org/package/2006/relationships"><Relationship Id="rId3" Type="http://schemas.openxmlformats.org/officeDocument/2006/relationships/hyperlink" Target="http://windowsitpro.com/Windows/Articles/ArticleID/97601/pg/2/2.html" TargetMode="External"/><Relationship Id="rId2" Type="http://schemas.openxmlformats.org/officeDocument/2006/relationships/notesSlide" Target="../notesSlides/notesSlide111.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88.gif"/></Relationships>
</file>

<file path=ppt/slides/_rels/slide112.xml.rels><?xml version="1.0" encoding="UTF-8" standalone="yes"?>
<Relationships xmlns="http://schemas.openxmlformats.org/package/2006/relationships"><Relationship Id="rId3" Type="http://schemas.openxmlformats.org/officeDocument/2006/relationships/hyperlink" Target="http://www.microsoft.com/DPM" TargetMode="External"/><Relationship Id="rId2" Type="http://schemas.openxmlformats.org/officeDocument/2006/relationships/notesSlide" Target="../notesSlides/notesSlide112.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89.jpeg"/></Relationships>
</file>

<file path=ppt/slides/_rels/slide113.xml.rels><?xml version="1.0" encoding="UTF-8" standalone="yes"?>
<Relationships xmlns="http://schemas.openxmlformats.org/package/2006/relationships"><Relationship Id="rId3" Type="http://schemas.openxmlformats.org/officeDocument/2006/relationships/hyperlink" Target="http://www.microsoft.com/DPM" TargetMode="External"/><Relationship Id="rId2" Type="http://schemas.openxmlformats.org/officeDocument/2006/relationships/notesSlide" Target="../notesSlides/notesSlide113.xml"/><Relationship Id="rId1" Type="http://schemas.openxmlformats.org/officeDocument/2006/relationships/slideLayout" Target="../slideLayouts/slideLayout3.xml"/><Relationship Id="rId4" Type="http://schemas.openxmlformats.org/officeDocument/2006/relationships/hyperlink" Target="http://www.microsoft.com/technet/dpm/" TargetMode="Externa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15.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http://www.microsft.com/DPM"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18" Type="http://schemas.openxmlformats.org/officeDocument/2006/relationships/image" Target="../media/image18.png"/><Relationship Id="rId3" Type="http://schemas.openxmlformats.org/officeDocument/2006/relationships/notesSlide" Target="../notesSlides/notesSlide4.xml"/><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slideLayout" Target="../slideLayouts/slideLayout9.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tags" Target="../tags/tag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19" Type="http://schemas.openxmlformats.org/officeDocument/2006/relationships/image" Target="../media/image19.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14.png"/><Relationship Id="rId18" Type="http://schemas.openxmlformats.org/officeDocument/2006/relationships/image" Target="../media/image29.png"/><Relationship Id="rId26" Type="http://schemas.openxmlformats.org/officeDocument/2006/relationships/image" Target="../media/image37.png"/><Relationship Id="rId3" Type="http://schemas.openxmlformats.org/officeDocument/2006/relationships/notesSlide" Target="../notesSlides/notesSlide5.xml"/><Relationship Id="rId21" Type="http://schemas.openxmlformats.org/officeDocument/2006/relationships/image" Target="../media/image32.png"/><Relationship Id="rId7" Type="http://schemas.openxmlformats.org/officeDocument/2006/relationships/image" Target="../media/image23.png"/><Relationship Id="rId12" Type="http://schemas.openxmlformats.org/officeDocument/2006/relationships/image" Target="../media/image13.png"/><Relationship Id="rId17" Type="http://schemas.openxmlformats.org/officeDocument/2006/relationships/image" Target="../media/image28.png"/><Relationship Id="rId25" Type="http://schemas.openxmlformats.org/officeDocument/2006/relationships/image" Target="../media/image36.png"/><Relationship Id="rId2" Type="http://schemas.openxmlformats.org/officeDocument/2006/relationships/slideLayout" Target="../slideLayouts/slideLayout9.xml"/><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tags" Target="../tags/tag2.xml"/><Relationship Id="rId6" Type="http://schemas.openxmlformats.org/officeDocument/2006/relationships/image" Target="../media/image22.png"/><Relationship Id="rId11" Type="http://schemas.openxmlformats.org/officeDocument/2006/relationships/image" Target="../media/image12.png"/><Relationship Id="rId24" Type="http://schemas.openxmlformats.org/officeDocument/2006/relationships/image" Target="../media/image35.png"/><Relationship Id="rId5" Type="http://schemas.openxmlformats.org/officeDocument/2006/relationships/image" Target="../media/image21.png"/><Relationship Id="rId15" Type="http://schemas.openxmlformats.org/officeDocument/2006/relationships/image" Target="../media/image26.png"/><Relationship Id="rId23" Type="http://schemas.openxmlformats.org/officeDocument/2006/relationships/image" Target="../media/image34.png"/><Relationship Id="rId10" Type="http://schemas.openxmlformats.org/officeDocument/2006/relationships/image" Target="../media/image11.png"/><Relationship Id="rId19" Type="http://schemas.openxmlformats.org/officeDocument/2006/relationships/image" Target="../media/image30.png"/><Relationship Id="rId4" Type="http://schemas.openxmlformats.org/officeDocument/2006/relationships/image" Target="../media/image19.png"/><Relationship Id="rId9" Type="http://schemas.openxmlformats.org/officeDocument/2006/relationships/image" Target="../media/image25.png"/><Relationship Id="rId14" Type="http://schemas.openxmlformats.org/officeDocument/2006/relationships/image" Target="../media/image15.png"/><Relationship Id="rId22" Type="http://schemas.openxmlformats.org/officeDocument/2006/relationships/image" Target="../media/image33.png"/><Relationship Id="rId27" Type="http://schemas.openxmlformats.org/officeDocument/2006/relationships/image" Target="../media/image3.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1.xml.rels><?xml version="1.0" encoding="UTF-8" standalone="yes"?>
<Relationships xmlns="http://schemas.openxmlformats.org/package/2006/relationships"><Relationship Id="rId3" Type="http://schemas.openxmlformats.org/officeDocument/2006/relationships/hyperlink" Target="http://www.microsoft.com/downloads/thankyou.aspx?familyId=5c6e6ac7-079a-4326-b517-3c117fadb44e&amp;displayLang=en" TargetMode="External"/><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18.png"/><Relationship Id="rId2" Type="http://schemas.openxmlformats.org/officeDocument/2006/relationships/notesSlide" Target="../notesSlides/notesSlide62.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0.png"/><Relationship Id="rId4" Type="http://schemas.openxmlformats.org/officeDocument/2006/relationships/image" Target="../media/image53.png"/></Relationships>
</file>

<file path=ppt/slides/_rels/slide63.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63.xml"/><Relationship Id="rId1" Type="http://schemas.openxmlformats.org/officeDocument/2006/relationships/slideLayout" Target="../slideLayouts/slideLayout5.xml"/><Relationship Id="rId6" Type="http://schemas.openxmlformats.org/officeDocument/2006/relationships/image" Target="../media/image57.wmf"/><Relationship Id="rId5" Type="http://schemas.openxmlformats.org/officeDocument/2006/relationships/image" Target="../media/image56.png"/><Relationship Id="rId4" Type="http://schemas.openxmlformats.org/officeDocument/2006/relationships/image" Target="../media/image55.png"/></Relationships>
</file>

<file path=ppt/slides/_rels/slide6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4.xml"/><Relationship Id="rId1" Type="http://schemas.openxmlformats.org/officeDocument/2006/relationships/slideLayout" Target="../slideLayouts/slideLayout4.xml"/><Relationship Id="rId5" Type="http://schemas.openxmlformats.org/officeDocument/2006/relationships/image" Target="../media/image61.png"/><Relationship Id="rId4" Type="http://schemas.openxmlformats.org/officeDocument/2006/relationships/image" Target="../media/image60.png"/></Relationships>
</file>

<file path=ppt/slides/_rels/slide65.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57.wmf"/><Relationship Id="rId2" Type="http://schemas.openxmlformats.org/officeDocument/2006/relationships/notesSlide" Target="../notesSlides/notesSlide65.xml"/><Relationship Id="rId1" Type="http://schemas.openxmlformats.org/officeDocument/2006/relationships/slideLayout" Target="../slideLayouts/slideLayout5.xml"/><Relationship Id="rId6" Type="http://schemas.openxmlformats.org/officeDocument/2006/relationships/image" Target="../media/image56.png"/><Relationship Id="rId5" Type="http://schemas.openxmlformats.org/officeDocument/2006/relationships/image" Target="../media/image59.png"/><Relationship Id="rId4" Type="http://schemas.openxmlformats.org/officeDocument/2006/relationships/image" Target="../media/image54.png"/></Relationships>
</file>

<file path=ppt/slides/_rels/slide6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6.xml"/><Relationship Id="rId1" Type="http://schemas.openxmlformats.org/officeDocument/2006/relationships/slideLayout" Target="../slideLayouts/slideLayout8.xml"/><Relationship Id="rId5" Type="http://schemas.openxmlformats.org/officeDocument/2006/relationships/image" Target="../media/image60.png"/><Relationship Id="rId4" Type="http://schemas.openxmlformats.org/officeDocument/2006/relationships/image" Target="../media/image63.png"/></Relationships>
</file>

<file path=ppt/slides/_rels/slide6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7.xml"/><Relationship Id="rId1" Type="http://schemas.openxmlformats.org/officeDocument/2006/relationships/slideLayout" Target="../slideLayouts/slideLayout8.xml"/><Relationship Id="rId5" Type="http://schemas.openxmlformats.org/officeDocument/2006/relationships/image" Target="../media/image60.png"/><Relationship Id="rId4" Type="http://schemas.openxmlformats.org/officeDocument/2006/relationships/image" Target="../media/image63.png"/></Relationships>
</file>

<file path=ppt/slides/_rels/slide68.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5.png"/><Relationship Id="rId2" Type="http://schemas.openxmlformats.org/officeDocument/2006/relationships/notesSlide" Target="../notesSlides/notesSlide68.xml"/><Relationship Id="rId1" Type="http://schemas.openxmlformats.org/officeDocument/2006/relationships/slideLayout" Target="../slideLayouts/slideLayout8.xml"/><Relationship Id="rId6" Type="http://schemas.openxmlformats.org/officeDocument/2006/relationships/image" Target="../media/image64.png"/><Relationship Id="rId5" Type="http://schemas.openxmlformats.org/officeDocument/2006/relationships/image" Target="../media/image60.png"/><Relationship Id="rId4" Type="http://schemas.openxmlformats.org/officeDocument/2006/relationships/image" Target="../media/image63.png"/></Relationships>
</file>

<file path=ppt/slides/_rels/slide69.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5.png"/><Relationship Id="rId2" Type="http://schemas.openxmlformats.org/officeDocument/2006/relationships/notesSlide" Target="../notesSlides/notesSlide69.xml"/><Relationship Id="rId1" Type="http://schemas.openxmlformats.org/officeDocument/2006/relationships/slideLayout" Target="../slideLayouts/slideLayout8.xml"/><Relationship Id="rId6" Type="http://schemas.openxmlformats.org/officeDocument/2006/relationships/image" Target="../media/image64.png"/><Relationship Id="rId5" Type="http://schemas.openxmlformats.org/officeDocument/2006/relationships/image" Target="../media/image60.png"/><Relationship Id="rId4" Type="http://schemas.openxmlformats.org/officeDocument/2006/relationships/image" Target="../media/image63.png"/></Relationships>
</file>

<file path=ppt/slides/_rels/slide7.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70.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0.png"/><Relationship Id="rId7" Type="http://schemas.openxmlformats.org/officeDocument/2006/relationships/image" Target="../media/image69.png"/><Relationship Id="rId2" Type="http://schemas.openxmlformats.org/officeDocument/2006/relationships/notesSlide" Target="../notesSlides/notesSlide70.xml"/><Relationship Id="rId1" Type="http://schemas.openxmlformats.org/officeDocument/2006/relationships/slideLayout" Target="../slideLayouts/slideLayout5.xml"/><Relationship Id="rId6" Type="http://schemas.openxmlformats.org/officeDocument/2006/relationships/image" Target="../media/image68.png"/><Relationship Id="rId5" Type="http://schemas.openxmlformats.org/officeDocument/2006/relationships/image" Target="../media/image67.png"/><Relationship Id="rId10" Type="http://schemas.openxmlformats.org/officeDocument/2006/relationships/image" Target="../media/image62.png"/><Relationship Id="rId4" Type="http://schemas.openxmlformats.org/officeDocument/2006/relationships/image" Target="../media/image66.png"/><Relationship Id="rId9" Type="http://schemas.openxmlformats.org/officeDocument/2006/relationships/image" Target="../media/image63.png"/></Relationships>
</file>

<file path=ppt/slides/_rels/slide71.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1.xml"/><Relationship Id="rId1" Type="http://schemas.openxmlformats.org/officeDocument/2006/relationships/slideLayout" Target="../slideLayouts/slideLayout8.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2.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2.xml"/><Relationship Id="rId1" Type="http://schemas.openxmlformats.org/officeDocument/2006/relationships/slideLayout" Target="../slideLayouts/slideLayout8.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3.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3.xml"/><Relationship Id="rId1" Type="http://schemas.openxmlformats.org/officeDocument/2006/relationships/slideLayout" Target="../slideLayouts/slideLayout8.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4.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4.xml"/><Relationship Id="rId1" Type="http://schemas.openxmlformats.org/officeDocument/2006/relationships/slideLayout" Target="../slideLayouts/slideLayout8.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5.xml"/><Relationship Id="rId1" Type="http://schemas.openxmlformats.org/officeDocument/2006/relationships/slideLayout" Target="../slideLayouts/slideLayout8.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6.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6.xml"/><Relationship Id="rId1" Type="http://schemas.openxmlformats.org/officeDocument/2006/relationships/slideLayout" Target="../slideLayouts/slideLayout8.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7.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7.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8.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8.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79.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79.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4.png"/><Relationship Id="rId1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22.png"/><Relationship Id="rId12" Type="http://schemas.openxmlformats.org/officeDocument/2006/relationships/image" Target="../media/image36.png"/><Relationship Id="rId17" Type="http://schemas.openxmlformats.org/officeDocument/2006/relationships/image" Target="../media/image28.png"/><Relationship Id="rId2" Type="http://schemas.openxmlformats.org/officeDocument/2006/relationships/notesSlide" Target="../notesSlides/notesSlide8.xml"/><Relationship Id="rId16" Type="http://schemas.openxmlformats.org/officeDocument/2006/relationships/image" Target="../media/image25.png"/><Relationship Id="rId20"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30.png"/><Relationship Id="rId11" Type="http://schemas.openxmlformats.org/officeDocument/2006/relationships/image" Target="../media/image39.png"/><Relationship Id="rId5" Type="http://schemas.openxmlformats.org/officeDocument/2006/relationships/image" Target="../media/image29.png"/><Relationship Id="rId15" Type="http://schemas.openxmlformats.org/officeDocument/2006/relationships/image" Target="../media/image24.png"/><Relationship Id="rId10" Type="http://schemas.openxmlformats.org/officeDocument/2006/relationships/image" Target="../media/image32.png"/><Relationship Id="rId19"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37.png"/><Relationship Id="rId14" Type="http://schemas.openxmlformats.org/officeDocument/2006/relationships/image" Target="../media/image21.png"/></Relationships>
</file>

<file path=ppt/slides/_rels/slide80.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17.png"/><Relationship Id="rId7" Type="http://schemas.openxmlformats.org/officeDocument/2006/relationships/image" Target="../media/image72.png"/><Relationship Id="rId2" Type="http://schemas.openxmlformats.org/officeDocument/2006/relationships/notesSlide" Target="../notesSlides/notesSlide80.xml"/><Relationship Id="rId1" Type="http://schemas.openxmlformats.org/officeDocument/2006/relationships/slideLayout" Target="../slideLayouts/slideLayout5.xml"/><Relationship Id="rId6" Type="http://schemas.openxmlformats.org/officeDocument/2006/relationships/image" Target="../media/image71.png"/><Relationship Id="rId5" Type="http://schemas.openxmlformats.org/officeDocument/2006/relationships/image" Target="../media/image29.png"/><Relationship Id="rId4" Type="http://schemas.openxmlformats.org/officeDocument/2006/relationships/image" Target="../media/image18.png"/><Relationship Id="rId9" Type="http://schemas.openxmlformats.org/officeDocument/2006/relationships/image" Target="../media/image74.png"/></Relationships>
</file>

<file path=ppt/slides/_rels/slide8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81.xml"/><Relationship Id="rId1" Type="http://schemas.openxmlformats.org/officeDocument/2006/relationships/slideLayout" Target="../slideLayouts/slideLayout5.xml"/><Relationship Id="rId4" Type="http://schemas.openxmlformats.org/officeDocument/2006/relationships/image" Target="../media/image76.png"/></Relationships>
</file>

<file path=ppt/slides/_rels/slide82.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83.xml"/><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78.png"/><Relationship Id="rId7" Type="http://schemas.openxmlformats.org/officeDocument/2006/relationships/image" Target="../media/image52.png"/><Relationship Id="rId2" Type="http://schemas.openxmlformats.org/officeDocument/2006/relationships/notesSlide" Target="../notesSlides/notesSlide84.xml"/><Relationship Id="rId1" Type="http://schemas.openxmlformats.org/officeDocument/2006/relationships/slideLayout" Target="../slideLayouts/slideLayout8.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9" Type="http://schemas.openxmlformats.org/officeDocument/2006/relationships/image" Target="../media/image82.png"/></Relationships>
</file>

<file path=ppt/slides/_rels/slide8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5.xml"/><Relationship Id="rId1" Type="http://schemas.openxmlformats.org/officeDocument/2006/relationships/slideLayout" Target="../slideLayouts/slideLayout8.xml"/><Relationship Id="rId6" Type="http://schemas.openxmlformats.org/officeDocument/2006/relationships/image" Target="../media/image81.png"/><Relationship Id="rId5" Type="http://schemas.openxmlformats.org/officeDocument/2006/relationships/image" Target="../media/image82.png"/><Relationship Id="rId4" Type="http://schemas.openxmlformats.org/officeDocument/2006/relationships/image" Target="../media/image35.png"/></Relationships>
</file>

<file path=ppt/slides/_rels/slide8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6.xml"/><Relationship Id="rId1" Type="http://schemas.openxmlformats.org/officeDocument/2006/relationships/slideLayout" Target="../slideLayouts/slideLayout8.xml"/><Relationship Id="rId6" Type="http://schemas.openxmlformats.org/officeDocument/2006/relationships/image" Target="../media/image81.png"/><Relationship Id="rId5" Type="http://schemas.openxmlformats.org/officeDocument/2006/relationships/image" Target="../media/image82.png"/><Relationship Id="rId4" Type="http://schemas.openxmlformats.org/officeDocument/2006/relationships/image" Target="../media/image35.png"/></Relationships>
</file>

<file path=ppt/slides/_rels/slide8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7.xml"/><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80.png"/></Relationships>
</file>

<file path=ppt/slides/_rels/slide8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8.xml"/><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80.png"/></Relationships>
</file>

<file path=ppt/slides/_rels/slide8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9.xml"/><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80.png"/></Relationships>
</file>

<file path=ppt/slides/_rels/slide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36.png"/><Relationship Id="rId18" Type="http://schemas.openxmlformats.org/officeDocument/2006/relationships/image" Target="../media/image28.png"/><Relationship Id="rId3" Type="http://schemas.openxmlformats.org/officeDocument/2006/relationships/image" Target="../media/image26.png"/><Relationship Id="rId7" Type="http://schemas.openxmlformats.org/officeDocument/2006/relationships/image" Target="../media/image31.png"/><Relationship Id="rId12" Type="http://schemas.openxmlformats.org/officeDocument/2006/relationships/image" Target="../media/image39.png"/><Relationship Id="rId17" Type="http://schemas.openxmlformats.org/officeDocument/2006/relationships/image" Target="../media/image25.png"/><Relationship Id="rId2" Type="http://schemas.openxmlformats.org/officeDocument/2006/relationships/notesSlide" Target="../notesSlides/notesSlide9.xml"/><Relationship Id="rId16" Type="http://schemas.openxmlformats.org/officeDocument/2006/relationships/image" Target="../media/image24.png"/><Relationship Id="rId20"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30.png"/><Relationship Id="rId11" Type="http://schemas.openxmlformats.org/officeDocument/2006/relationships/image" Target="../media/image32.png"/><Relationship Id="rId5" Type="http://schemas.openxmlformats.org/officeDocument/2006/relationships/image" Target="../media/image29.png"/><Relationship Id="rId15" Type="http://schemas.openxmlformats.org/officeDocument/2006/relationships/image" Target="../media/image21.png"/><Relationship Id="rId10" Type="http://schemas.openxmlformats.org/officeDocument/2006/relationships/image" Target="../media/image37.png"/><Relationship Id="rId19" Type="http://schemas.openxmlformats.org/officeDocument/2006/relationships/image" Target="../media/image35.png"/><Relationship Id="rId4" Type="http://schemas.openxmlformats.org/officeDocument/2006/relationships/image" Target="../media/image27.png"/><Relationship Id="rId9" Type="http://schemas.openxmlformats.org/officeDocument/2006/relationships/image" Target="../media/image23.png"/><Relationship Id="rId14" Type="http://schemas.openxmlformats.org/officeDocument/2006/relationships/image" Target="../media/image34.png"/></Relationships>
</file>

<file path=ppt/slides/_rels/slide9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90.xml"/><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80.png"/></Relationships>
</file>

<file path=ppt/slides/_rels/slide9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91.xml"/><Relationship Id="rId1" Type="http://schemas.openxmlformats.org/officeDocument/2006/relationships/slideLayout" Target="../slideLayouts/slideLayout4.xml"/><Relationship Id="rId5" Type="http://schemas.openxmlformats.org/officeDocument/2006/relationships/image" Target="../media/image78.png"/><Relationship Id="rId4" Type="http://schemas.openxmlformats.org/officeDocument/2006/relationships/image" Target="../media/image80.pn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3.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9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4.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9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5.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9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6.xml"/><Relationship Id="rId1" Type="http://schemas.openxmlformats.org/officeDocument/2006/relationships/slideLayout" Target="../slideLayouts/slideLayout9.xml"/><Relationship Id="rId5" Type="http://schemas.openxmlformats.org/officeDocument/2006/relationships/image" Target="../media/image18.png"/><Relationship Id="rId4" Type="http://schemas.openxmlformats.org/officeDocument/2006/relationships/image" Target="../media/image17.png"/></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98.xml"/><Relationship Id="rId1" Type="http://schemas.openxmlformats.org/officeDocument/2006/relationships/slideLayout" Target="../slideLayouts/slideLayout8.xml"/></Relationships>
</file>

<file path=ppt/slides/_rels/slide9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sz="4000" b="1" dirty="0" smtClean="0"/>
              <a:t>Microsoft System </a:t>
            </a:r>
            <a:r>
              <a:rPr lang="en-AU" sz="4000" b="1" dirty="0" err="1" smtClean="0"/>
              <a:t>Center</a:t>
            </a:r>
            <a:r>
              <a:rPr lang="en-AU" sz="4000" b="1" dirty="0" smtClean="0"/>
              <a:t> Data Protection Manager (DPM) 2007: Overview</a:t>
            </a:r>
            <a:endParaRPr lang="en-US" sz="4000" dirty="0"/>
          </a:p>
        </p:txBody>
      </p:sp>
      <p:sp>
        <p:nvSpPr>
          <p:cNvPr id="3" name="Subtitle 2"/>
          <p:cNvSpPr>
            <a:spLocks noGrp="1"/>
          </p:cNvSpPr>
          <p:nvPr>
            <p:ph type="subTitle" idx="1"/>
          </p:nvPr>
        </p:nvSpPr>
        <p:spPr/>
        <p:txBody>
          <a:bodyPr/>
          <a:lstStyle/>
          <a:p>
            <a:r>
              <a:rPr lang="en-US" dirty="0" smtClean="0"/>
              <a:t>Peter Niven</a:t>
            </a:r>
          </a:p>
          <a:p>
            <a:r>
              <a:rPr lang="en-US" sz="2800" dirty="0" smtClean="0"/>
              <a:t>Regional Storage Solution Specialist</a:t>
            </a:r>
          </a:p>
          <a:p>
            <a:r>
              <a:rPr lang="en-US" sz="2800" dirty="0" smtClean="0">
                <a:hlinkClick r:id="rId3"/>
              </a:rPr>
              <a:t>pniven@microsoft.com</a:t>
            </a:r>
            <a:endParaRPr lang="en-US" sz="2800" dirty="0" smtClean="0"/>
          </a:p>
          <a:p>
            <a:endParaRPr lang="en-US" sz="2800" dirty="0"/>
          </a:p>
        </p:txBody>
      </p:sp>
      <p:pic>
        <p:nvPicPr>
          <p:cNvPr id="7" name="Picture 6" descr="SysCnt-DataProMgr07_h_rgb_r.png"/>
          <p:cNvPicPr>
            <a:picLocks noChangeAspect="1"/>
          </p:cNvPicPr>
          <p:nvPr/>
        </p:nvPicPr>
        <p:blipFill>
          <a:blip r:embed="rId4"/>
          <a:stretch>
            <a:fillRect/>
          </a:stretch>
        </p:blipFill>
        <p:spPr>
          <a:xfrm>
            <a:off x="5943204" y="291370"/>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AU" smtClean="0"/>
              <a:t>DPM Licensing</a:t>
            </a:r>
          </a:p>
        </p:txBody>
      </p:sp>
      <p:grpSp>
        <p:nvGrpSpPr>
          <p:cNvPr id="2" name="Group 62"/>
          <p:cNvGrpSpPr>
            <a:grpSpLocks/>
          </p:cNvGrpSpPr>
          <p:nvPr/>
        </p:nvGrpSpPr>
        <p:grpSpPr bwMode="auto">
          <a:xfrm>
            <a:off x="2473325" y="1520825"/>
            <a:ext cx="3829050" cy="4405313"/>
            <a:chOff x="2473862" y="1520824"/>
            <a:chExt cx="3829050" cy="4404960"/>
          </a:xfrm>
        </p:grpSpPr>
        <p:sp>
          <p:nvSpPr>
            <p:cNvPr id="5" name="Flowchart: Stored Data 4"/>
            <p:cNvSpPr/>
            <p:nvPr/>
          </p:nvSpPr>
          <p:spPr bwMode="auto">
            <a:xfrm rot="19038708">
              <a:off x="3410487" y="4676521"/>
              <a:ext cx="1049338" cy="738129"/>
            </a:xfrm>
            <a:prstGeom prst="flowChartOnlineStorag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err="1">
                <a:solidFill>
                  <a:schemeClr val="bg1"/>
                </a:solidFill>
              </a:endParaRPr>
            </a:p>
          </p:txBody>
        </p:sp>
        <p:sp>
          <p:nvSpPr>
            <p:cNvPr id="6" name="Rounded Rectangle 5"/>
            <p:cNvSpPr/>
            <p:nvPr/>
          </p:nvSpPr>
          <p:spPr bwMode="auto">
            <a:xfrm>
              <a:off x="2475450" y="1520824"/>
              <a:ext cx="1595437" cy="400176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sp>
          <p:nvSpPr>
            <p:cNvPr id="7" name="Rounded Rectangle 6"/>
            <p:cNvSpPr/>
            <p:nvPr/>
          </p:nvSpPr>
          <p:spPr bwMode="auto">
            <a:xfrm>
              <a:off x="2473862" y="4976535"/>
              <a:ext cx="3829050" cy="94924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u="sng" dirty="0">
                  <a:solidFill>
                    <a:schemeClr val="bg1"/>
                  </a:solidFill>
                </a:rPr>
                <a:t>Standard DPML </a:t>
              </a:r>
              <a:r>
                <a:rPr lang="en-US" sz="1600" dirty="0">
                  <a:solidFill>
                    <a:schemeClr val="bg1"/>
                  </a:solidFill>
                </a:rPr>
                <a:t>= “</a:t>
              </a:r>
              <a:r>
                <a:rPr lang="en-US" sz="1600" i="1" dirty="0">
                  <a:solidFill>
                    <a:schemeClr val="bg1"/>
                  </a:solidFill>
                </a:rPr>
                <a:t>File agent</a:t>
              </a:r>
              <a:r>
                <a:rPr lang="en-US" sz="1600" dirty="0">
                  <a:solidFill>
                    <a:schemeClr val="bg1"/>
                  </a:solidFill>
                </a:rPr>
                <a:t>” </a:t>
              </a:r>
            </a:p>
            <a:p>
              <a:pPr algn="ctr">
                <a:defRPr/>
              </a:pPr>
              <a:r>
                <a:rPr lang="en-US" sz="1100" dirty="0">
                  <a:solidFill>
                    <a:schemeClr val="bg1"/>
                  </a:solidFill>
                </a:rPr>
                <a:t>per protected  Windows Server</a:t>
              </a:r>
            </a:p>
            <a:p>
              <a:pPr algn="ctr">
                <a:defRPr/>
              </a:pPr>
              <a:r>
                <a:rPr lang="en-US" sz="1100" dirty="0">
                  <a:solidFill>
                    <a:schemeClr val="bg1"/>
                  </a:solidFill>
                </a:rPr>
                <a:t>No additional “Open File” or add-on modules</a:t>
              </a:r>
            </a:p>
          </p:txBody>
        </p:sp>
      </p:grpSp>
      <p:sp>
        <p:nvSpPr>
          <p:cNvPr id="8" name="Rounded Rectangle 7"/>
          <p:cNvSpPr/>
          <p:nvPr/>
        </p:nvSpPr>
        <p:spPr>
          <a:xfrm>
            <a:off x="4325938" y="2520950"/>
            <a:ext cx="4471987" cy="233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dirty="0">
                <a:solidFill>
                  <a:schemeClr val="tx1"/>
                </a:solidFill>
              </a:rPr>
              <a:t>DPM Server</a:t>
            </a:r>
          </a:p>
          <a:p>
            <a:pPr algn="r">
              <a:defRPr/>
            </a:pPr>
            <a:endParaRPr lang="en-US" dirty="0">
              <a:solidFill>
                <a:schemeClr val="tx1"/>
              </a:solidFill>
            </a:endParaRPr>
          </a:p>
          <a:p>
            <a:pPr algn="r">
              <a:defRPr/>
            </a:pPr>
            <a:endParaRPr lang="en-US"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r>
              <a:rPr lang="en-US" sz="1600" dirty="0">
                <a:solidFill>
                  <a:schemeClr val="tx1"/>
                </a:solidFill>
              </a:rPr>
              <a:t>Also available as a DPM OEM Appliance</a:t>
            </a:r>
          </a:p>
          <a:p>
            <a:pPr algn="r">
              <a:defRPr/>
            </a:pPr>
            <a:r>
              <a:rPr lang="en-US" sz="1600" dirty="0">
                <a:solidFill>
                  <a:schemeClr val="tx1"/>
                </a:solidFill>
              </a:rPr>
              <a:t>running on Windows Storage Server</a:t>
            </a:r>
          </a:p>
        </p:txBody>
      </p:sp>
      <p:sp>
        <p:nvSpPr>
          <p:cNvPr id="9" name="Rounded Rectangle 8"/>
          <p:cNvSpPr/>
          <p:nvPr/>
        </p:nvSpPr>
        <p:spPr bwMode="auto">
          <a:xfrm>
            <a:off x="190500" y="4333875"/>
            <a:ext cx="2192338" cy="1684338"/>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u="sng" dirty="0">
              <a:solidFill>
                <a:schemeClr val="bg1"/>
              </a:solidFill>
            </a:endParaRPr>
          </a:p>
          <a:p>
            <a:pPr algn="ctr">
              <a:defRPr/>
            </a:pPr>
            <a:endParaRPr lang="en-US" sz="1600" u="sng" dirty="0">
              <a:solidFill>
                <a:schemeClr val="bg1"/>
              </a:solidFill>
            </a:endParaRPr>
          </a:p>
          <a:p>
            <a:pPr algn="ctr">
              <a:defRPr/>
            </a:pPr>
            <a:endParaRPr lang="en-US" sz="1600" u="sng" dirty="0">
              <a:solidFill>
                <a:schemeClr val="bg1"/>
              </a:solidFill>
            </a:endParaRPr>
          </a:p>
          <a:p>
            <a:pPr algn="ctr">
              <a:defRPr/>
            </a:pPr>
            <a:r>
              <a:rPr lang="en-US" sz="1600" u="sng" dirty="0">
                <a:solidFill>
                  <a:schemeClr val="bg1"/>
                </a:solidFill>
              </a:rPr>
              <a:t>Client DPML</a:t>
            </a:r>
          </a:p>
          <a:p>
            <a:pPr algn="ctr">
              <a:defRPr/>
            </a:pPr>
            <a:r>
              <a:rPr lang="en-US" sz="1600" dirty="0">
                <a:solidFill>
                  <a:schemeClr val="bg1"/>
                </a:solidFill>
              </a:rPr>
              <a:t>“</a:t>
            </a:r>
            <a:r>
              <a:rPr lang="en-US" sz="1600" i="1" dirty="0">
                <a:solidFill>
                  <a:schemeClr val="bg1"/>
                </a:solidFill>
              </a:rPr>
              <a:t>Desktop agent</a:t>
            </a:r>
            <a:r>
              <a:rPr lang="en-US" sz="1600" dirty="0">
                <a:solidFill>
                  <a:schemeClr val="bg1"/>
                </a:solidFill>
              </a:rPr>
              <a:t>” </a:t>
            </a:r>
          </a:p>
          <a:p>
            <a:pPr algn="ctr">
              <a:defRPr/>
            </a:pPr>
            <a:r>
              <a:rPr lang="en-US" sz="1100" dirty="0">
                <a:solidFill>
                  <a:schemeClr val="bg1"/>
                </a:solidFill>
              </a:rPr>
              <a:t>XP Pro &amp; Vista business</a:t>
            </a:r>
          </a:p>
          <a:p>
            <a:pPr algn="ctr">
              <a:defRPr/>
            </a:pPr>
            <a:r>
              <a:rPr lang="en-US" sz="1100" dirty="0">
                <a:solidFill>
                  <a:srgbClr val="FFFF00"/>
                </a:solidFill>
              </a:rPr>
              <a:t>NEW in February Price List</a:t>
            </a:r>
          </a:p>
        </p:txBody>
      </p:sp>
      <p:pic>
        <p:nvPicPr>
          <p:cNvPr id="31750" name="Picture 10" descr="Server"/>
          <p:cNvPicPr>
            <a:picLocks noChangeAspect="1" noChangeArrowheads="1"/>
          </p:cNvPicPr>
          <p:nvPr/>
        </p:nvPicPr>
        <p:blipFill>
          <a:blip r:embed="rId3"/>
          <a:srcRect/>
          <a:stretch>
            <a:fillRect/>
          </a:stretch>
        </p:blipFill>
        <p:spPr bwMode="auto">
          <a:xfrm>
            <a:off x="1690688" y="1412875"/>
            <a:ext cx="355600" cy="534988"/>
          </a:xfrm>
          <a:prstGeom prst="rect">
            <a:avLst/>
          </a:prstGeom>
          <a:noFill/>
          <a:ln w="9525">
            <a:noFill/>
            <a:miter lim="800000"/>
            <a:headEnd/>
            <a:tailEnd/>
          </a:ln>
        </p:spPr>
      </p:pic>
      <p:pic>
        <p:nvPicPr>
          <p:cNvPr id="31751" name="Picture 10" descr="envelope email"/>
          <p:cNvPicPr>
            <a:picLocks noChangeAspect="1" noChangeArrowheads="1"/>
          </p:cNvPicPr>
          <p:nvPr/>
        </p:nvPicPr>
        <p:blipFill>
          <a:blip r:embed="rId4"/>
          <a:srcRect/>
          <a:stretch>
            <a:fillRect/>
          </a:stretch>
        </p:blipFill>
        <p:spPr bwMode="auto">
          <a:xfrm>
            <a:off x="1924050" y="1674813"/>
            <a:ext cx="223838" cy="287337"/>
          </a:xfrm>
          <a:prstGeom prst="rect">
            <a:avLst/>
          </a:prstGeom>
          <a:noFill/>
          <a:ln w="9525">
            <a:noFill/>
            <a:miter lim="800000"/>
            <a:headEnd/>
            <a:tailEnd/>
          </a:ln>
        </p:spPr>
      </p:pic>
      <p:grpSp>
        <p:nvGrpSpPr>
          <p:cNvPr id="3" name="Group 49"/>
          <p:cNvGrpSpPr>
            <a:grpSpLocks noChangeAspect="1"/>
          </p:cNvGrpSpPr>
          <p:nvPr/>
        </p:nvGrpSpPr>
        <p:grpSpPr bwMode="auto">
          <a:xfrm>
            <a:off x="1714500" y="2152650"/>
            <a:ext cx="457200" cy="549275"/>
            <a:chOff x="4506568" y="4752401"/>
            <a:chExt cx="762118" cy="946055"/>
          </a:xfrm>
        </p:grpSpPr>
        <p:pic>
          <p:nvPicPr>
            <p:cNvPr id="31804"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31805" name="Picture 6" descr="Database blue"/>
            <p:cNvPicPr>
              <a:picLocks noChangeAspect="1" noChangeArrowheads="1"/>
            </p:cNvPicPr>
            <p:nvPr/>
          </p:nvPicPr>
          <p:blipFill>
            <a:blip r:embed="rId6"/>
            <a:srcRect/>
            <a:stretch>
              <a:fillRect/>
            </a:stretch>
          </p:blipFill>
          <p:spPr bwMode="auto">
            <a:xfrm>
              <a:off x="4948917" y="5312910"/>
              <a:ext cx="319769" cy="385546"/>
            </a:xfrm>
            <a:prstGeom prst="rect">
              <a:avLst/>
            </a:prstGeom>
            <a:noFill/>
            <a:ln w="9525">
              <a:noFill/>
              <a:miter lim="800000"/>
              <a:headEnd/>
              <a:tailEnd/>
            </a:ln>
          </p:spPr>
        </p:pic>
      </p:grpSp>
      <p:pic>
        <p:nvPicPr>
          <p:cNvPr id="31755" name="Picture 21" descr="Server"/>
          <p:cNvPicPr>
            <a:picLocks noChangeAspect="1" noChangeArrowheads="1"/>
          </p:cNvPicPr>
          <p:nvPr/>
        </p:nvPicPr>
        <p:blipFill>
          <a:blip r:embed="rId5"/>
          <a:srcRect/>
          <a:stretch>
            <a:fillRect/>
          </a:stretch>
        </p:blipFill>
        <p:spPr bwMode="auto">
          <a:xfrm>
            <a:off x="1725613" y="3649663"/>
            <a:ext cx="385762" cy="541337"/>
          </a:xfrm>
          <a:prstGeom prst="rect">
            <a:avLst/>
          </a:prstGeom>
          <a:noFill/>
          <a:ln w="9525">
            <a:noFill/>
            <a:miter lim="800000"/>
            <a:headEnd/>
            <a:tailEnd/>
          </a:ln>
        </p:spPr>
      </p:pic>
      <p:grpSp>
        <p:nvGrpSpPr>
          <p:cNvPr id="4" name="Group 100"/>
          <p:cNvGrpSpPr>
            <a:grpSpLocks/>
          </p:cNvGrpSpPr>
          <p:nvPr/>
        </p:nvGrpSpPr>
        <p:grpSpPr bwMode="auto">
          <a:xfrm>
            <a:off x="2430463" y="1711325"/>
            <a:ext cx="1666875" cy="974725"/>
            <a:chOff x="2430463" y="1711870"/>
            <a:chExt cx="1666875" cy="974630"/>
          </a:xfrm>
        </p:grpSpPr>
        <p:pic>
          <p:nvPicPr>
            <p:cNvPr id="31801" name="Picture 9"/>
            <p:cNvPicPr>
              <a:picLocks noChangeAspect="1" noChangeArrowheads="1"/>
            </p:cNvPicPr>
            <p:nvPr/>
          </p:nvPicPr>
          <p:blipFill>
            <a:blip r:embed="rId7"/>
            <a:srcRect/>
            <a:stretch>
              <a:fillRect/>
            </a:stretch>
          </p:blipFill>
          <p:spPr bwMode="auto">
            <a:xfrm>
              <a:off x="2742932" y="1711870"/>
              <a:ext cx="357196" cy="559806"/>
            </a:xfrm>
            <a:prstGeom prst="rect">
              <a:avLst/>
            </a:prstGeom>
            <a:noFill/>
            <a:ln w="9525">
              <a:noFill/>
              <a:miter lim="800000"/>
              <a:headEnd/>
              <a:tailEnd/>
            </a:ln>
          </p:spPr>
        </p:pic>
        <p:pic>
          <p:nvPicPr>
            <p:cNvPr id="31802" name="Picture 10"/>
            <p:cNvPicPr>
              <a:picLocks noChangeAspect="1" noChangeArrowheads="1"/>
            </p:cNvPicPr>
            <p:nvPr/>
          </p:nvPicPr>
          <p:blipFill>
            <a:blip r:embed="rId8"/>
            <a:srcRect/>
            <a:stretch>
              <a:fillRect/>
            </a:stretch>
          </p:blipFill>
          <p:spPr bwMode="auto">
            <a:xfrm>
              <a:off x="2944322" y="2003846"/>
              <a:ext cx="298416" cy="308555"/>
            </a:xfrm>
            <a:prstGeom prst="rect">
              <a:avLst/>
            </a:prstGeom>
            <a:noFill/>
            <a:ln w="9525">
              <a:noFill/>
              <a:miter lim="800000"/>
              <a:headEnd/>
              <a:tailEnd/>
            </a:ln>
          </p:spPr>
        </p:pic>
        <p:sp>
          <p:nvSpPr>
            <p:cNvPr id="22" name="Text Box 61"/>
            <p:cNvSpPr txBox="1">
              <a:spLocks noChangeArrowheads="1"/>
            </p:cNvSpPr>
            <p:nvPr/>
          </p:nvSpPr>
          <p:spPr bwMode="auto">
            <a:xfrm>
              <a:off x="2430463" y="2256330"/>
              <a:ext cx="1666875" cy="430170"/>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solidFill>
                    <a:schemeClr val="bg1"/>
                  </a:solidFill>
                  <a:latin typeface="+mj-lt"/>
                  <a:cs typeface="+mn-cs"/>
                </a:rPr>
                <a:t>Active Directory®</a:t>
              </a:r>
            </a:p>
            <a:p>
              <a:pPr eaLnBrk="0" hangingPunct="0">
                <a:defRPr/>
              </a:pPr>
              <a:r>
                <a:rPr lang="en-US" sz="1100" dirty="0">
                  <a:solidFill>
                    <a:schemeClr val="bg1"/>
                  </a:solidFill>
                  <a:latin typeface="+mj-lt"/>
                  <a:cs typeface="+mn-cs"/>
                </a:rPr>
                <a:t>System State</a:t>
              </a:r>
            </a:p>
          </p:txBody>
        </p:sp>
      </p:grpSp>
      <p:pic>
        <p:nvPicPr>
          <p:cNvPr id="31758" name="Picture 10"/>
          <p:cNvPicPr>
            <a:picLocks noChangeAspect="1" noChangeArrowheads="1"/>
          </p:cNvPicPr>
          <p:nvPr/>
        </p:nvPicPr>
        <p:blipFill>
          <a:blip r:embed="rId8"/>
          <a:srcRect/>
          <a:stretch>
            <a:fillRect/>
          </a:stretch>
        </p:blipFill>
        <p:spPr bwMode="auto">
          <a:xfrm>
            <a:off x="1947863" y="3973513"/>
            <a:ext cx="317500" cy="293687"/>
          </a:xfrm>
          <a:prstGeom prst="rect">
            <a:avLst/>
          </a:prstGeom>
          <a:noFill/>
          <a:ln w="9525">
            <a:noFill/>
            <a:miter lim="800000"/>
            <a:headEnd/>
            <a:tailEnd/>
          </a:ln>
        </p:spPr>
      </p:pic>
      <p:grpSp>
        <p:nvGrpSpPr>
          <p:cNvPr id="10" name="Group 130"/>
          <p:cNvGrpSpPr>
            <a:grpSpLocks/>
          </p:cNvGrpSpPr>
          <p:nvPr/>
        </p:nvGrpSpPr>
        <p:grpSpPr bwMode="auto">
          <a:xfrm>
            <a:off x="381000" y="4398963"/>
            <a:ext cx="1847850" cy="538162"/>
            <a:chOff x="460031" y="4320056"/>
            <a:chExt cx="1847741" cy="538397"/>
          </a:xfrm>
        </p:grpSpPr>
        <p:sp>
          <p:nvSpPr>
            <p:cNvPr id="25" name="Text Box 61"/>
            <p:cNvSpPr txBox="1">
              <a:spLocks noChangeArrowheads="1"/>
            </p:cNvSpPr>
            <p:nvPr/>
          </p:nvSpPr>
          <p:spPr bwMode="auto">
            <a:xfrm>
              <a:off x="460031" y="4394701"/>
              <a:ext cx="1238177" cy="430401"/>
            </a:xfrm>
            <a:prstGeom prst="rect">
              <a:avLst/>
            </a:prstGeom>
            <a:noFill/>
            <a:ln w="9525">
              <a:noFill/>
              <a:miter lim="800000"/>
              <a:headEnd/>
              <a:tailEnd/>
            </a:ln>
            <a:effectLst/>
          </p:spPr>
          <p:txBody>
            <a:bodyPr lIns="91435" tIns="45717" rIns="91435" bIns="45717">
              <a:spAutoFit/>
            </a:bodyPr>
            <a:lstStyle/>
            <a:p>
              <a:pPr algn="r" eaLnBrk="0" hangingPunct="0">
                <a:defRPr/>
              </a:pPr>
              <a:r>
                <a:rPr lang="en-US" sz="1100" dirty="0">
                  <a:solidFill>
                    <a:schemeClr val="bg1"/>
                  </a:solidFill>
                  <a:latin typeface="+mj-lt"/>
                  <a:cs typeface="+mn-cs"/>
                </a:rPr>
                <a:t>Windows XP</a:t>
              </a:r>
            </a:p>
            <a:p>
              <a:pPr algn="r" eaLnBrk="0" hangingPunct="0">
                <a:defRPr/>
              </a:pPr>
              <a:r>
                <a:rPr lang="en-US" sz="1100" dirty="0">
                  <a:solidFill>
                    <a:schemeClr val="bg1"/>
                  </a:solidFill>
                  <a:latin typeface="+mj-lt"/>
                  <a:cs typeface="+mn-cs"/>
                </a:rPr>
                <a:t>Windows Vista</a:t>
              </a:r>
            </a:p>
          </p:txBody>
        </p:sp>
        <p:grpSp>
          <p:nvGrpSpPr>
            <p:cNvPr id="11" name="Group 129"/>
            <p:cNvGrpSpPr>
              <a:grpSpLocks/>
            </p:cNvGrpSpPr>
            <p:nvPr/>
          </p:nvGrpSpPr>
          <p:grpSpPr bwMode="auto">
            <a:xfrm>
              <a:off x="1690485" y="4320056"/>
              <a:ext cx="617287" cy="538397"/>
              <a:chOff x="1634499" y="4767944"/>
              <a:chExt cx="617287" cy="538397"/>
            </a:xfrm>
          </p:grpSpPr>
          <p:pic>
            <p:nvPicPr>
              <p:cNvPr id="31799" name="Picture 48"/>
              <p:cNvPicPr>
                <a:picLocks noChangeAspect="1" noChangeArrowheads="1"/>
              </p:cNvPicPr>
              <p:nvPr/>
            </p:nvPicPr>
            <p:blipFill>
              <a:blip r:embed="rId9"/>
              <a:srcRect/>
              <a:stretch>
                <a:fillRect/>
              </a:stretch>
            </p:blipFill>
            <p:spPr bwMode="auto">
              <a:xfrm>
                <a:off x="1634499" y="4767944"/>
                <a:ext cx="486651" cy="521675"/>
              </a:xfrm>
              <a:prstGeom prst="rect">
                <a:avLst/>
              </a:prstGeom>
              <a:noFill/>
              <a:ln w="9525">
                <a:noFill/>
                <a:miter lim="800000"/>
                <a:headEnd/>
                <a:tailEnd/>
              </a:ln>
            </p:spPr>
          </p:pic>
          <p:pic>
            <p:nvPicPr>
              <p:cNvPr id="31800" name="Picture 10"/>
              <p:cNvPicPr>
                <a:picLocks noChangeAspect="1" noChangeArrowheads="1"/>
              </p:cNvPicPr>
              <p:nvPr/>
            </p:nvPicPr>
            <p:blipFill>
              <a:blip r:embed="rId8"/>
              <a:srcRect/>
              <a:stretch>
                <a:fillRect/>
              </a:stretch>
            </p:blipFill>
            <p:spPr bwMode="auto">
              <a:xfrm>
                <a:off x="1953377" y="4997749"/>
                <a:ext cx="298409" cy="308592"/>
              </a:xfrm>
              <a:prstGeom prst="rect">
                <a:avLst/>
              </a:prstGeom>
              <a:noFill/>
              <a:ln w="9525">
                <a:noFill/>
                <a:miter lim="800000"/>
                <a:headEnd/>
                <a:tailEnd/>
              </a:ln>
            </p:spPr>
          </p:pic>
        </p:grpSp>
      </p:grpSp>
      <p:pic>
        <p:nvPicPr>
          <p:cNvPr id="31760" name="Picture 21" descr="Server"/>
          <p:cNvPicPr>
            <a:picLocks noChangeAspect="1" noChangeArrowheads="1"/>
          </p:cNvPicPr>
          <p:nvPr/>
        </p:nvPicPr>
        <p:blipFill>
          <a:blip r:embed="rId5"/>
          <a:srcRect/>
          <a:stretch>
            <a:fillRect/>
          </a:stretch>
        </p:blipFill>
        <p:spPr bwMode="auto">
          <a:xfrm>
            <a:off x="1736725" y="2901950"/>
            <a:ext cx="354013" cy="547688"/>
          </a:xfrm>
          <a:prstGeom prst="rect">
            <a:avLst/>
          </a:prstGeom>
          <a:noFill/>
          <a:ln w="9525">
            <a:noFill/>
            <a:miter lim="800000"/>
            <a:headEnd/>
            <a:tailEnd/>
          </a:ln>
        </p:spPr>
      </p:pic>
      <p:pic>
        <p:nvPicPr>
          <p:cNvPr id="31761" name="Picture 8" descr="database purple"/>
          <p:cNvPicPr>
            <a:picLocks noChangeAspect="1" noChangeArrowheads="1"/>
          </p:cNvPicPr>
          <p:nvPr/>
        </p:nvPicPr>
        <p:blipFill>
          <a:blip r:embed="rId10"/>
          <a:srcRect/>
          <a:stretch>
            <a:fillRect/>
          </a:stretch>
        </p:blipFill>
        <p:spPr bwMode="auto">
          <a:xfrm>
            <a:off x="2016125" y="3216275"/>
            <a:ext cx="177800" cy="231775"/>
          </a:xfrm>
          <a:prstGeom prst="rect">
            <a:avLst/>
          </a:prstGeom>
          <a:noFill/>
          <a:ln w="9525">
            <a:noFill/>
            <a:miter lim="800000"/>
            <a:headEnd/>
            <a:tailEnd/>
          </a:ln>
        </p:spPr>
      </p:pic>
      <p:pic>
        <p:nvPicPr>
          <p:cNvPr id="31763" name="Picture 31" descr="HyperV-Svr-1_bL.png"/>
          <p:cNvPicPr>
            <a:picLocks noChangeAspect="1"/>
          </p:cNvPicPr>
          <p:nvPr/>
        </p:nvPicPr>
        <p:blipFill>
          <a:blip r:embed="rId11"/>
          <a:srcRect/>
          <a:stretch>
            <a:fillRect/>
          </a:stretch>
        </p:blipFill>
        <p:spPr bwMode="auto">
          <a:xfrm>
            <a:off x="180975" y="4083050"/>
            <a:ext cx="1517650" cy="144463"/>
          </a:xfrm>
          <a:prstGeom prst="rect">
            <a:avLst/>
          </a:prstGeom>
          <a:noFill/>
          <a:ln w="9525">
            <a:noFill/>
            <a:miter lim="800000"/>
            <a:headEnd/>
            <a:tailEnd/>
          </a:ln>
        </p:spPr>
      </p:pic>
      <p:grpSp>
        <p:nvGrpSpPr>
          <p:cNvPr id="12" name="Group 116"/>
          <p:cNvGrpSpPr>
            <a:grpSpLocks/>
          </p:cNvGrpSpPr>
          <p:nvPr/>
        </p:nvGrpSpPr>
        <p:grpSpPr bwMode="auto">
          <a:xfrm>
            <a:off x="2468563" y="3784600"/>
            <a:ext cx="2024062" cy="1216025"/>
            <a:chOff x="2468563" y="3783839"/>
            <a:chExt cx="2024062" cy="1217236"/>
          </a:xfrm>
        </p:grpSpPr>
        <p:sp>
          <p:nvSpPr>
            <p:cNvPr id="34" name="Text Box 61"/>
            <p:cNvSpPr txBox="1">
              <a:spLocks noChangeArrowheads="1"/>
            </p:cNvSpPr>
            <p:nvPr/>
          </p:nvSpPr>
          <p:spPr bwMode="auto">
            <a:xfrm>
              <a:off x="2468563" y="4400402"/>
              <a:ext cx="2024062" cy="600673"/>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solidFill>
                    <a:schemeClr val="bg1"/>
                  </a:solidFill>
                  <a:latin typeface="+mj-lt"/>
                  <a:cs typeface="+mn-cs"/>
                </a:rPr>
                <a:t>Windows Server 2003</a:t>
              </a:r>
            </a:p>
            <a:p>
              <a:pPr eaLnBrk="0" hangingPunct="0">
                <a:defRPr/>
              </a:pPr>
              <a:r>
                <a:rPr lang="en-US" sz="1100" dirty="0">
                  <a:solidFill>
                    <a:schemeClr val="bg1"/>
                  </a:solidFill>
                  <a:latin typeface="+mj-lt"/>
                  <a:cs typeface="+mn-cs"/>
                </a:rPr>
                <a:t>Windows Server 2008</a:t>
              </a:r>
            </a:p>
            <a:p>
              <a:pPr eaLnBrk="0" hangingPunct="0">
                <a:defRPr/>
              </a:pPr>
              <a:r>
                <a:rPr lang="en-US" sz="1100" dirty="0">
                  <a:solidFill>
                    <a:schemeClr val="bg1"/>
                  </a:solidFill>
                  <a:latin typeface="+mj-lt"/>
                  <a:cs typeface="+mn-cs"/>
                </a:rPr>
                <a:t>     </a:t>
              </a:r>
              <a:r>
                <a:rPr lang="en-US" sz="1000" i="1" dirty="0">
                  <a:solidFill>
                    <a:schemeClr val="bg1"/>
                  </a:solidFill>
                  <a:latin typeface="+mj-lt"/>
                  <a:cs typeface="+mn-cs"/>
                </a:rPr>
                <a:t>file shares and directories</a:t>
              </a:r>
              <a:endParaRPr lang="en-US" sz="1100" i="1" dirty="0">
                <a:solidFill>
                  <a:schemeClr val="bg1"/>
                </a:solidFill>
                <a:latin typeface="+mj-lt"/>
                <a:cs typeface="+mn-cs"/>
              </a:endParaRPr>
            </a:p>
          </p:txBody>
        </p:sp>
        <p:pic>
          <p:nvPicPr>
            <p:cNvPr id="31795" name="Picture 9"/>
            <p:cNvPicPr>
              <a:picLocks noChangeAspect="1" noChangeArrowheads="1"/>
            </p:cNvPicPr>
            <p:nvPr/>
          </p:nvPicPr>
          <p:blipFill>
            <a:blip r:embed="rId12"/>
            <a:srcRect/>
            <a:stretch>
              <a:fillRect/>
            </a:stretch>
          </p:blipFill>
          <p:spPr bwMode="auto">
            <a:xfrm>
              <a:off x="2588821" y="3783839"/>
              <a:ext cx="403761" cy="622807"/>
            </a:xfrm>
            <a:prstGeom prst="rect">
              <a:avLst/>
            </a:prstGeom>
            <a:noFill/>
            <a:ln w="9525">
              <a:noFill/>
              <a:miter lim="800000"/>
              <a:headEnd/>
              <a:tailEnd/>
            </a:ln>
          </p:spPr>
        </p:pic>
        <p:pic>
          <p:nvPicPr>
            <p:cNvPr id="31796" name="Picture 10" descr="Folder"/>
            <p:cNvPicPr>
              <a:picLocks noChangeAspect="1" noChangeArrowheads="1"/>
            </p:cNvPicPr>
            <p:nvPr/>
          </p:nvPicPr>
          <p:blipFill>
            <a:blip r:embed="rId13"/>
            <a:srcRect/>
            <a:stretch>
              <a:fillRect/>
            </a:stretch>
          </p:blipFill>
          <p:spPr bwMode="auto">
            <a:xfrm>
              <a:off x="2925152" y="4088289"/>
              <a:ext cx="245559" cy="312228"/>
            </a:xfrm>
            <a:prstGeom prst="rect">
              <a:avLst/>
            </a:prstGeom>
            <a:noFill/>
            <a:ln w="9525">
              <a:noFill/>
              <a:miter lim="800000"/>
              <a:headEnd/>
              <a:tailEnd/>
            </a:ln>
          </p:spPr>
        </p:pic>
      </p:grpSp>
      <p:grpSp>
        <p:nvGrpSpPr>
          <p:cNvPr id="13" name="Group 124"/>
          <p:cNvGrpSpPr>
            <a:grpSpLocks/>
          </p:cNvGrpSpPr>
          <p:nvPr/>
        </p:nvGrpSpPr>
        <p:grpSpPr bwMode="auto">
          <a:xfrm>
            <a:off x="4087813" y="2763838"/>
            <a:ext cx="2108200" cy="1419225"/>
            <a:chOff x="4087813" y="2763838"/>
            <a:chExt cx="2108200" cy="1419225"/>
          </a:xfrm>
        </p:grpSpPr>
        <p:sp>
          <p:nvSpPr>
            <p:cNvPr id="38" name="Text Box 50"/>
            <p:cNvSpPr txBox="1">
              <a:spLocks noChangeArrowheads="1"/>
            </p:cNvSpPr>
            <p:nvPr/>
          </p:nvSpPr>
          <p:spPr bwMode="auto">
            <a:xfrm>
              <a:off x="4287838" y="3922713"/>
              <a:ext cx="1908175" cy="260350"/>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Disk &amp; Tape</a:t>
              </a:r>
            </a:p>
          </p:txBody>
        </p:sp>
        <p:pic>
          <p:nvPicPr>
            <p:cNvPr id="31771" name="Picture 57"/>
            <p:cNvPicPr>
              <a:picLocks noChangeAspect="1" noChangeArrowheads="1"/>
            </p:cNvPicPr>
            <p:nvPr/>
          </p:nvPicPr>
          <p:blipFill>
            <a:blip r:embed="rId14"/>
            <a:srcRect/>
            <a:stretch>
              <a:fillRect/>
            </a:stretch>
          </p:blipFill>
          <p:spPr bwMode="auto">
            <a:xfrm>
              <a:off x="4087813" y="3055938"/>
              <a:ext cx="1973262" cy="736600"/>
            </a:xfrm>
            <a:prstGeom prst="rect">
              <a:avLst/>
            </a:prstGeom>
            <a:noFill/>
            <a:ln w="9525">
              <a:noFill/>
              <a:miter lim="800000"/>
              <a:headEnd/>
              <a:tailEnd/>
            </a:ln>
          </p:spPr>
        </p:pic>
        <p:sp>
          <p:nvSpPr>
            <p:cNvPr id="40" name="Text Box 66"/>
            <p:cNvSpPr txBox="1">
              <a:spLocks noChangeArrowheads="1"/>
            </p:cNvSpPr>
            <p:nvPr/>
          </p:nvSpPr>
          <p:spPr bwMode="auto">
            <a:xfrm>
              <a:off x="4273550" y="3740150"/>
              <a:ext cx="1612900" cy="2921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nvGrpSpPr>
            <p:cNvPr id="14" name="Group 73"/>
            <p:cNvGrpSpPr>
              <a:grpSpLocks/>
            </p:cNvGrpSpPr>
            <p:nvPr/>
          </p:nvGrpSpPr>
          <p:grpSpPr bwMode="auto">
            <a:xfrm>
              <a:off x="5410200" y="3173413"/>
              <a:ext cx="173038" cy="261937"/>
              <a:chOff x="-593" y="1751"/>
              <a:chExt cx="122" cy="186"/>
            </a:xfrm>
          </p:grpSpPr>
          <p:sp>
            <p:nvSpPr>
              <p:cNvPr id="56" name="Rectangle 74"/>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57" name="Line 75"/>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8" name="Line 76"/>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9" name="Line 77"/>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60" name="Line 7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61" name="Line 79"/>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5" name="Group 80"/>
            <p:cNvGrpSpPr>
              <a:grpSpLocks/>
            </p:cNvGrpSpPr>
            <p:nvPr/>
          </p:nvGrpSpPr>
          <p:grpSpPr bwMode="auto">
            <a:xfrm>
              <a:off x="5634038" y="3171825"/>
              <a:ext cx="173037" cy="261938"/>
              <a:chOff x="-593" y="1751"/>
              <a:chExt cx="122" cy="186"/>
            </a:xfrm>
          </p:grpSpPr>
          <p:sp>
            <p:nvSpPr>
              <p:cNvPr id="50" name="Rectangle 81"/>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51" name="Line 82"/>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2" name="Line 83"/>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3" name="Line 84"/>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4" name="Line 85"/>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5" name="Line 86"/>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6" name="Group 71"/>
            <p:cNvGrpSpPr>
              <a:grpSpLocks/>
            </p:cNvGrpSpPr>
            <p:nvPr/>
          </p:nvGrpSpPr>
          <p:grpSpPr bwMode="auto">
            <a:xfrm>
              <a:off x="4371976" y="2763835"/>
              <a:ext cx="820739" cy="733424"/>
              <a:chOff x="-1798" y="2282"/>
              <a:chExt cx="708" cy="661"/>
            </a:xfrm>
          </p:grpSpPr>
          <p:grpSp>
            <p:nvGrpSpPr>
              <p:cNvPr id="17" name="Group 72"/>
              <p:cNvGrpSpPr>
                <a:grpSpLocks/>
              </p:cNvGrpSpPr>
              <p:nvPr/>
            </p:nvGrpSpPr>
            <p:grpSpPr bwMode="auto">
              <a:xfrm>
                <a:off x="-1413" y="2473"/>
                <a:ext cx="323" cy="354"/>
                <a:chOff x="-1218" y="2142"/>
                <a:chExt cx="440" cy="481"/>
              </a:xfrm>
            </p:grpSpPr>
            <p:pic>
              <p:nvPicPr>
                <p:cNvPr id="31778" name="Picture 73"/>
                <p:cNvPicPr>
                  <a:picLocks noChangeAspect="1" noChangeArrowheads="1"/>
                </p:cNvPicPr>
                <p:nvPr/>
              </p:nvPicPr>
              <p:blipFill>
                <a:blip r:embed="rId15"/>
                <a:srcRect/>
                <a:stretch>
                  <a:fillRect/>
                </a:stretch>
              </p:blipFill>
              <p:spPr bwMode="auto">
                <a:xfrm>
                  <a:off x="-1148" y="2142"/>
                  <a:ext cx="219" cy="264"/>
                </a:xfrm>
                <a:prstGeom prst="rect">
                  <a:avLst/>
                </a:prstGeom>
                <a:noFill/>
                <a:ln w="9525">
                  <a:noFill/>
                  <a:miter lim="800000"/>
                  <a:headEnd/>
                  <a:tailEnd/>
                </a:ln>
              </p:spPr>
            </p:pic>
            <p:pic>
              <p:nvPicPr>
                <p:cNvPr id="31779" name="Picture 74"/>
                <p:cNvPicPr>
                  <a:picLocks noChangeAspect="1" noChangeArrowheads="1"/>
                </p:cNvPicPr>
                <p:nvPr/>
              </p:nvPicPr>
              <p:blipFill>
                <a:blip r:embed="rId15"/>
                <a:srcRect/>
                <a:stretch>
                  <a:fillRect/>
                </a:stretch>
              </p:blipFill>
              <p:spPr bwMode="auto">
                <a:xfrm>
                  <a:off x="-997" y="2219"/>
                  <a:ext cx="219" cy="264"/>
                </a:xfrm>
                <a:prstGeom prst="rect">
                  <a:avLst/>
                </a:prstGeom>
                <a:noFill/>
                <a:ln w="9525">
                  <a:noFill/>
                  <a:miter lim="800000"/>
                  <a:headEnd/>
                  <a:tailEnd/>
                </a:ln>
              </p:spPr>
            </p:pic>
            <p:pic>
              <p:nvPicPr>
                <p:cNvPr id="31780" name="Picture 75"/>
                <p:cNvPicPr>
                  <a:picLocks noChangeAspect="1" noChangeArrowheads="1"/>
                </p:cNvPicPr>
                <p:nvPr/>
              </p:nvPicPr>
              <p:blipFill>
                <a:blip r:embed="rId15"/>
                <a:srcRect/>
                <a:stretch>
                  <a:fillRect/>
                </a:stretch>
              </p:blipFill>
              <p:spPr bwMode="auto">
                <a:xfrm>
                  <a:off x="-1218" y="2282"/>
                  <a:ext cx="219" cy="264"/>
                </a:xfrm>
                <a:prstGeom prst="rect">
                  <a:avLst/>
                </a:prstGeom>
                <a:noFill/>
                <a:ln w="9525">
                  <a:noFill/>
                  <a:miter lim="800000"/>
                  <a:headEnd/>
                  <a:tailEnd/>
                </a:ln>
              </p:spPr>
            </p:pic>
            <p:pic>
              <p:nvPicPr>
                <p:cNvPr id="31781" name="Picture 76"/>
                <p:cNvPicPr>
                  <a:picLocks noChangeAspect="1" noChangeArrowheads="1"/>
                </p:cNvPicPr>
                <p:nvPr/>
              </p:nvPicPr>
              <p:blipFill>
                <a:blip r:embed="rId15"/>
                <a:srcRect/>
                <a:stretch>
                  <a:fillRect/>
                </a:stretch>
              </p:blipFill>
              <p:spPr bwMode="auto">
                <a:xfrm>
                  <a:off x="-1067" y="2359"/>
                  <a:ext cx="219" cy="264"/>
                </a:xfrm>
                <a:prstGeom prst="rect">
                  <a:avLst/>
                </a:prstGeom>
                <a:noFill/>
                <a:ln w="9525">
                  <a:noFill/>
                  <a:miter lim="800000"/>
                  <a:headEnd/>
                  <a:tailEnd/>
                </a:ln>
              </p:spPr>
            </p:pic>
          </p:grpSp>
          <p:pic>
            <p:nvPicPr>
              <p:cNvPr id="31777" name="Picture 77"/>
              <p:cNvPicPr>
                <a:picLocks noChangeAspect="1" noChangeArrowheads="1"/>
              </p:cNvPicPr>
              <p:nvPr/>
            </p:nvPicPr>
            <p:blipFill>
              <a:blip r:embed="rId16"/>
              <a:srcRect/>
              <a:stretch>
                <a:fillRect/>
              </a:stretch>
            </p:blipFill>
            <p:spPr bwMode="auto">
              <a:xfrm>
                <a:off x="-1798" y="2282"/>
                <a:ext cx="431" cy="661"/>
              </a:xfrm>
              <a:prstGeom prst="rect">
                <a:avLst/>
              </a:prstGeom>
              <a:noFill/>
              <a:ln w="9525">
                <a:noFill/>
                <a:miter lim="800000"/>
                <a:headEnd/>
                <a:tailEnd/>
              </a:ln>
            </p:spPr>
          </p:pic>
        </p:grpSp>
      </p:grpSp>
      <p:sp>
        <p:nvSpPr>
          <p:cNvPr id="31766" name="TextBox 61"/>
          <p:cNvSpPr txBox="1">
            <a:spLocks noChangeArrowheads="1"/>
          </p:cNvSpPr>
          <p:nvPr/>
        </p:nvSpPr>
        <p:spPr bwMode="auto">
          <a:xfrm>
            <a:off x="7572375" y="2071688"/>
            <a:ext cx="1082675" cy="369887"/>
          </a:xfrm>
          <a:prstGeom prst="rect">
            <a:avLst/>
          </a:prstGeom>
          <a:noFill/>
          <a:ln w="9525">
            <a:solidFill>
              <a:schemeClr val="tx1"/>
            </a:solidFill>
            <a:miter lim="800000"/>
            <a:headEnd/>
            <a:tailEnd/>
          </a:ln>
        </p:spPr>
        <p:txBody>
          <a:bodyPr wrap="none">
            <a:spAutoFit/>
          </a:bodyPr>
          <a:lstStyle/>
          <a:p>
            <a:r>
              <a:rPr lang="en-AU"/>
              <a:t>US $577</a:t>
            </a:r>
          </a:p>
        </p:txBody>
      </p:sp>
      <p:sp>
        <p:nvSpPr>
          <p:cNvPr id="31767" name="TextBox 62"/>
          <p:cNvSpPr txBox="1">
            <a:spLocks noChangeArrowheads="1"/>
          </p:cNvSpPr>
          <p:nvPr/>
        </p:nvSpPr>
        <p:spPr bwMode="auto">
          <a:xfrm>
            <a:off x="4286250" y="6000750"/>
            <a:ext cx="1082675" cy="369888"/>
          </a:xfrm>
          <a:prstGeom prst="rect">
            <a:avLst/>
          </a:prstGeom>
          <a:noFill/>
          <a:ln w="9525">
            <a:solidFill>
              <a:schemeClr val="tx1"/>
            </a:solidFill>
            <a:miter lim="800000"/>
            <a:headEnd/>
            <a:tailEnd/>
          </a:ln>
        </p:spPr>
        <p:txBody>
          <a:bodyPr wrap="none">
            <a:spAutoFit/>
          </a:bodyPr>
          <a:lstStyle/>
          <a:p>
            <a:r>
              <a:rPr lang="en-AU"/>
              <a:t>US $157</a:t>
            </a:r>
          </a:p>
        </p:txBody>
      </p:sp>
      <p:sp>
        <p:nvSpPr>
          <p:cNvPr id="65" name="TextBox 64"/>
          <p:cNvSpPr txBox="1">
            <a:spLocks noChangeArrowheads="1"/>
          </p:cNvSpPr>
          <p:nvPr/>
        </p:nvSpPr>
        <p:spPr bwMode="auto">
          <a:xfrm>
            <a:off x="2500313" y="6000750"/>
            <a:ext cx="954087" cy="369888"/>
          </a:xfrm>
          <a:prstGeom prst="rect">
            <a:avLst/>
          </a:prstGeom>
          <a:noFill/>
          <a:ln w="9525">
            <a:solidFill>
              <a:schemeClr val="tx1"/>
            </a:solidFill>
            <a:miter lim="800000"/>
            <a:headEnd/>
            <a:tailEnd/>
          </a:ln>
        </p:spPr>
        <p:txBody>
          <a:bodyPr wrap="none">
            <a:spAutoFit/>
          </a:bodyPr>
          <a:lstStyle/>
          <a:p>
            <a:r>
              <a:rPr lang="en-AU"/>
              <a:t>US $27</a:t>
            </a:r>
          </a:p>
        </p:txBody>
      </p:sp>
      <p:cxnSp>
        <p:nvCxnSpPr>
          <p:cNvPr id="67" name="Straight Arrow Connector 66"/>
          <p:cNvCxnSpPr>
            <a:stCxn id="65" idx="1"/>
          </p:cNvCxnSpPr>
          <p:nvPr/>
        </p:nvCxnSpPr>
        <p:spPr>
          <a:xfrm rot="10800000">
            <a:off x="2214563" y="6000750"/>
            <a:ext cx="285750" cy="18415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66" name="Picture 2" descr="D:\MyPictures\MediaBank\DPM v2 protected workload logos (Exchange, SQL, SharePoint, Virtual Server)\ExchSvr_bL.png"/>
          <p:cNvPicPr>
            <a:picLocks noChangeAspect="1" noChangeArrowheads="1"/>
          </p:cNvPicPr>
          <p:nvPr/>
        </p:nvPicPr>
        <p:blipFill>
          <a:blip r:embed="rId17">
            <a:lum bright="100000" contrast="50000"/>
          </a:blip>
          <a:srcRect/>
          <a:stretch>
            <a:fillRect/>
          </a:stretch>
        </p:blipFill>
        <p:spPr bwMode="auto">
          <a:xfrm>
            <a:off x="455286" y="1631490"/>
            <a:ext cx="1127125" cy="223838"/>
          </a:xfrm>
          <a:prstGeom prst="rect">
            <a:avLst/>
          </a:prstGeom>
          <a:noFill/>
          <a:ln w="9525">
            <a:noFill/>
            <a:miter lim="800000"/>
            <a:headEnd/>
            <a:tailEnd/>
          </a:ln>
        </p:spPr>
      </p:pic>
      <p:pic>
        <p:nvPicPr>
          <p:cNvPr id="68" name="Picture 3" descr="D:\MyPictures\MediaBank\DPM v2 protected workload logos (Exchange, SQL, SharePoint, Virtual Server)\SQL_bL.png"/>
          <p:cNvPicPr>
            <a:picLocks noChangeAspect="1" noChangeArrowheads="1"/>
          </p:cNvPicPr>
          <p:nvPr/>
        </p:nvPicPr>
        <p:blipFill>
          <a:blip r:embed="rId18">
            <a:lum bright="100000"/>
          </a:blip>
          <a:srcRect/>
          <a:stretch>
            <a:fillRect/>
          </a:stretch>
        </p:blipFill>
        <p:spPr bwMode="auto">
          <a:xfrm>
            <a:off x="877561" y="2352215"/>
            <a:ext cx="720725" cy="200025"/>
          </a:xfrm>
          <a:prstGeom prst="rect">
            <a:avLst/>
          </a:prstGeom>
          <a:noFill/>
          <a:ln w="9525">
            <a:noFill/>
            <a:miter lim="800000"/>
            <a:headEnd/>
            <a:tailEnd/>
          </a:ln>
        </p:spPr>
      </p:pic>
      <p:pic>
        <p:nvPicPr>
          <p:cNvPr id="69" name="Picture 7" descr="D:\MyPictures\MediaBank\DPM v2 protected workload logos (Exchange, SQL, SharePoint, Virtual Server)\Virtual_05-R2_bL.png"/>
          <p:cNvPicPr>
            <a:picLocks noChangeAspect="1" noChangeArrowheads="1"/>
          </p:cNvPicPr>
          <p:nvPr/>
        </p:nvPicPr>
        <p:blipFill>
          <a:blip r:embed="rId19">
            <a:lum bright="100000"/>
          </a:blip>
          <a:srcRect/>
          <a:stretch>
            <a:fillRect/>
          </a:stretch>
        </p:blipFill>
        <p:spPr bwMode="auto">
          <a:xfrm>
            <a:off x="350511" y="3898440"/>
            <a:ext cx="1312863" cy="182563"/>
          </a:xfrm>
          <a:prstGeom prst="rect">
            <a:avLst/>
          </a:prstGeom>
          <a:noFill/>
          <a:ln w="9525">
            <a:noFill/>
            <a:miter lim="800000"/>
            <a:headEnd/>
            <a:tailEnd/>
          </a:ln>
        </p:spPr>
      </p:pic>
      <p:pic>
        <p:nvPicPr>
          <p:cNvPr id="70" name="Picture 92" descr="SharePoint_Prod_Tech_bw.png"/>
          <p:cNvPicPr>
            <a:picLocks noChangeAspect="1"/>
          </p:cNvPicPr>
          <p:nvPr/>
        </p:nvPicPr>
        <p:blipFill>
          <a:blip r:embed="rId20">
            <a:lum bright="100000"/>
          </a:blip>
          <a:srcRect/>
          <a:stretch>
            <a:fillRect/>
          </a:stretch>
        </p:blipFill>
        <p:spPr bwMode="auto">
          <a:xfrm>
            <a:off x="579111" y="3077703"/>
            <a:ext cx="1195388" cy="360362"/>
          </a:xfrm>
          <a:prstGeom prst="rect">
            <a:avLst/>
          </a:prstGeom>
          <a:noFill/>
          <a:ln w="9525">
            <a:noFill/>
            <a:miter lim="800000"/>
            <a:headEnd/>
            <a:tailEnd/>
          </a:ln>
        </p:spPr>
      </p:pic>
      <p:pic>
        <p:nvPicPr>
          <p:cNvPr id="71" name="Picture 93" descr="HyperV-Svr-1_bL.png"/>
          <p:cNvPicPr>
            <a:picLocks noChangeAspect="1"/>
          </p:cNvPicPr>
          <p:nvPr/>
        </p:nvPicPr>
        <p:blipFill>
          <a:blip r:embed="rId11">
            <a:lum bright="100000"/>
          </a:blip>
          <a:srcRect/>
          <a:stretch>
            <a:fillRect/>
          </a:stretch>
        </p:blipFill>
        <p:spPr bwMode="auto">
          <a:xfrm>
            <a:off x="150486" y="4104815"/>
            <a:ext cx="1517650" cy="1444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nodeType="after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wipe(down)">
                                      <p:cBhvr>
                                        <p:cTn id="10" dur="2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800" name="Rectangle 8"/>
          <p:cNvSpPr>
            <a:spLocks noGrp="1" noChangeArrowheads="1"/>
          </p:cNvSpPr>
          <p:nvPr>
            <p:ph type="title"/>
          </p:nvPr>
        </p:nvSpPr>
        <p:spPr/>
        <p:txBody>
          <a:bodyPr>
            <a:normAutofit/>
          </a:bodyPr>
          <a:lstStyle/>
          <a:p>
            <a:pPr eaLnBrk="1" hangingPunct="1">
              <a:defRPr/>
            </a:pPr>
            <a:r>
              <a:rPr lang="en-US" sz="4000" dirty="0" smtClean="0">
                <a:latin typeface="+mn-lt"/>
              </a:rPr>
              <a:t>Heterogeneous Deployment</a:t>
            </a:r>
            <a:endParaRPr lang="en-US" dirty="0" smtClean="0">
              <a:latin typeface="+mn-lt"/>
            </a:endParaRPr>
          </a:p>
        </p:txBody>
      </p:sp>
      <p:sp>
        <p:nvSpPr>
          <p:cNvPr id="4" name="Content Placeholder 3"/>
          <p:cNvSpPr>
            <a:spLocks noGrp="1"/>
          </p:cNvSpPr>
          <p:nvPr>
            <p:ph idx="1"/>
          </p:nvPr>
        </p:nvSpPr>
        <p:spPr>
          <a:xfrm>
            <a:off x="228600" y="838200"/>
            <a:ext cx="8686800" cy="1962873"/>
          </a:xfrm>
        </p:spPr>
        <p:txBody>
          <a:bodyPr>
            <a:normAutofit/>
          </a:bodyPr>
          <a:lstStyle/>
          <a:p>
            <a:pPr>
              <a:buNone/>
            </a:pPr>
            <a:r>
              <a:rPr lang="en-US" dirty="0" smtClean="0"/>
              <a:t>“Windows Backup” Standalone</a:t>
            </a:r>
          </a:p>
        </p:txBody>
      </p:sp>
      <p:grpSp>
        <p:nvGrpSpPr>
          <p:cNvPr id="2" name="Group 57"/>
          <p:cNvGrpSpPr/>
          <p:nvPr/>
        </p:nvGrpSpPr>
        <p:grpSpPr>
          <a:xfrm>
            <a:off x="419819" y="3038057"/>
            <a:ext cx="4329108" cy="3371493"/>
            <a:chOff x="419819" y="3038057"/>
            <a:chExt cx="4329108" cy="3371493"/>
          </a:xfrm>
        </p:grpSpPr>
        <p:pic>
          <p:nvPicPr>
            <p:cNvPr id="29" name="Picture 21" descr="Server"/>
            <p:cNvPicPr>
              <a:picLocks noChangeAspect="1" noChangeArrowheads="1"/>
            </p:cNvPicPr>
            <p:nvPr/>
          </p:nvPicPr>
          <p:blipFill>
            <a:blip r:embed="rId3"/>
            <a:srcRect/>
            <a:stretch>
              <a:fillRect/>
            </a:stretch>
          </p:blipFill>
          <p:spPr bwMode="auto">
            <a:xfrm>
              <a:off x="733808" y="4224461"/>
              <a:ext cx="538203" cy="794353"/>
            </a:xfrm>
            <a:prstGeom prst="rect">
              <a:avLst/>
            </a:prstGeom>
            <a:noFill/>
            <a:ln w="9525">
              <a:noFill/>
              <a:miter lim="800000"/>
              <a:headEnd/>
              <a:tailEnd/>
            </a:ln>
          </p:spPr>
        </p:pic>
        <p:pic>
          <p:nvPicPr>
            <p:cNvPr id="30" name="Picture 21" descr="Server"/>
            <p:cNvPicPr>
              <a:picLocks noChangeAspect="1" noChangeArrowheads="1"/>
            </p:cNvPicPr>
            <p:nvPr/>
          </p:nvPicPr>
          <p:blipFill>
            <a:blip r:embed="rId3"/>
            <a:srcRect/>
            <a:stretch>
              <a:fillRect/>
            </a:stretch>
          </p:blipFill>
          <p:spPr bwMode="auto">
            <a:xfrm>
              <a:off x="2241974" y="5298450"/>
              <a:ext cx="538203" cy="794353"/>
            </a:xfrm>
            <a:prstGeom prst="rect">
              <a:avLst/>
            </a:prstGeom>
            <a:noFill/>
            <a:ln w="9525">
              <a:noFill/>
              <a:miter lim="800000"/>
              <a:headEnd/>
              <a:tailEnd/>
            </a:ln>
          </p:spPr>
        </p:pic>
        <p:pic>
          <p:nvPicPr>
            <p:cNvPr id="31" name="Picture 21" descr="Server"/>
            <p:cNvPicPr>
              <a:picLocks noChangeAspect="1" noChangeArrowheads="1"/>
            </p:cNvPicPr>
            <p:nvPr/>
          </p:nvPicPr>
          <p:blipFill>
            <a:blip r:embed="rId3"/>
            <a:srcRect/>
            <a:stretch>
              <a:fillRect/>
            </a:stretch>
          </p:blipFill>
          <p:spPr bwMode="auto">
            <a:xfrm>
              <a:off x="733808" y="3038057"/>
              <a:ext cx="538203" cy="794353"/>
            </a:xfrm>
            <a:prstGeom prst="rect">
              <a:avLst/>
            </a:prstGeom>
            <a:noFill/>
            <a:ln w="9525">
              <a:noFill/>
              <a:miter lim="800000"/>
              <a:headEnd/>
              <a:tailEnd/>
            </a:ln>
          </p:spPr>
        </p:pic>
        <p:pic>
          <p:nvPicPr>
            <p:cNvPr id="32" name="Picture 21" descr="Server"/>
            <p:cNvPicPr>
              <a:picLocks noChangeAspect="1" noChangeArrowheads="1"/>
            </p:cNvPicPr>
            <p:nvPr/>
          </p:nvPicPr>
          <p:blipFill>
            <a:blip r:embed="rId3"/>
            <a:srcRect/>
            <a:stretch>
              <a:fillRect/>
            </a:stretch>
          </p:blipFill>
          <p:spPr bwMode="auto">
            <a:xfrm>
              <a:off x="733808" y="5347206"/>
              <a:ext cx="538203" cy="794353"/>
            </a:xfrm>
            <a:prstGeom prst="rect">
              <a:avLst/>
            </a:prstGeom>
            <a:noFill/>
            <a:ln w="9525">
              <a:noFill/>
              <a:miter lim="800000"/>
              <a:headEnd/>
              <a:tailEnd/>
            </a:ln>
          </p:spPr>
        </p:pic>
        <p:grpSp>
          <p:nvGrpSpPr>
            <p:cNvPr id="3" name="Group 66"/>
            <p:cNvGrpSpPr>
              <a:grpSpLocks/>
            </p:cNvGrpSpPr>
            <p:nvPr/>
          </p:nvGrpSpPr>
          <p:grpSpPr bwMode="auto">
            <a:xfrm>
              <a:off x="3654082" y="3517801"/>
              <a:ext cx="1094845" cy="1071409"/>
              <a:chOff x="-1798" y="2282"/>
              <a:chExt cx="708" cy="661"/>
            </a:xfrm>
          </p:grpSpPr>
          <p:grpSp>
            <p:nvGrpSpPr>
              <p:cNvPr id="5" name="Group 67"/>
              <p:cNvGrpSpPr>
                <a:grpSpLocks/>
              </p:cNvGrpSpPr>
              <p:nvPr/>
            </p:nvGrpSpPr>
            <p:grpSpPr bwMode="auto">
              <a:xfrm>
                <a:off x="-1413" y="2465"/>
                <a:ext cx="323" cy="354"/>
                <a:chOff x="-1218" y="2142"/>
                <a:chExt cx="440" cy="481"/>
              </a:xfrm>
            </p:grpSpPr>
            <p:pic>
              <p:nvPicPr>
                <p:cNvPr id="36"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37"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38"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39"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35"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40" name="Straight Connector 39"/>
            <p:cNvCxnSpPr>
              <a:stCxn id="30" idx="3"/>
              <a:endCxn id="35" idx="1"/>
            </p:cNvCxnSpPr>
            <p:nvPr/>
          </p:nvCxnSpPr>
          <p:spPr>
            <a:xfrm flipV="1">
              <a:off x="2780177" y="4053506"/>
              <a:ext cx="873905" cy="164212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2" idx="3"/>
              <a:endCxn id="35" idx="1"/>
            </p:cNvCxnSpPr>
            <p:nvPr/>
          </p:nvCxnSpPr>
          <p:spPr>
            <a:xfrm flipV="1">
              <a:off x="1272011" y="4053506"/>
              <a:ext cx="2382071" cy="1690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9" idx="3"/>
              <a:endCxn id="35" idx="1"/>
            </p:cNvCxnSpPr>
            <p:nvPr/>
          </p:nvCxnSpPr>
          <p:spPr>
            <a:xfrm flipV="1">
              <a:off x="1272011" y="4053506"/>
              <a:ext cx="2382071" cy="568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1" idx="3"/>
              <a:endCxn id="35" idx="1"/>
            </p:cNvCxnSpPr>
            <p:nvPr/>
          </p:nvCxnSpPr>
          <p:spPr>
            <a:xfrm>
              <a:off x="1272011" y="3435234"/>
              <a:ext cx="2382071" cy="618272"/>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773609" y="6070996"/>
              <a:ext cx="1549080" cy="338554"/>
            </a:xfrm>
            <a:prstGeom prst="rect">
              <a:avLst/>
            </a:prstGeom>
            <a:noFill/>
          </p:spPr>
          <p:txBody>
            <a:bodyPr wrap="square" rtlCol="0">
              <a:spAutoFit/>
            </a:bodyPr>
            <a:lstStyle/>
            <a:p>
              <a:r>
                <a:rPr lang="en-US" sz="1600" dirty="0" smtClean="0">
                  <a:latin typeface="+mn-lt"/>
                </a:rPr>
                <a:t>Windows File</a:t>
              </a:r>
              <a:endParaRPr lang="en-US" sz="1600" dirty="0">
                <a:latin typeface="+mn-lt"/>
              </a:endParaRPr>
            </a:p>
          </p:txBody>
        </p:sp>
        <p:sp>
          <p:nvSpPr>
            <p:cNvPr id="45" name="TextBox 44"/>
            <p:cNvSpPr txBox="1"/>
            <p:nvPr/>
          </p:nvSpPr>
          <p:spPr>
            <a:xfrm>
              <a:off x="419819" y="3740553"/>
              <a:ext cx="1480233" cy="338554"/>
            </a:xfrm>
            <a:prstGeom prst="rect">
              <a:avLst/>
            </a:prstGeom>
            <a:noFill/>
          </p:spPr>
          <p:txBody>
            <a:bodyPr wrap="square" rtlCol="0">
              <a:spAutoFit/>
            </a:bodyPr>
            <a:lstStyle/>
            <a:p>
              <a:r>
                <a:rPr lang="en-US" sz="1600" dirty="0" smtClean="0">
                  <a:latin typeface="+mn-lt"/>
                </a:rPr>
                <a:t>Exchange</a:t>
              </a:r>
              <a:endParaRPr lang="en-US" sz="1600" dirty="0">
                <a:latin typeface="+mn-lt"/>
              </a:endParaRPr>
            </a:p>
          </p:txBody>
        </p:sp>
        <p:sp>
          <p:nvSpPr>
            <p:cNvPr id="46" name="TextBox 45"/>
            <p:cNvSpPr txBox="1"/>
            <p:nvPr/>
          </p:nvSpPr>
          <p:spPr>
            <a:xfrm>
              <a:off x="419819" y="4979043"/>
              <a:ext cx="1213414" cy="338554"/>
            </a:xfrm>
            <a:prstGeom prst="rect">
              <a:avLst/>
            </a:prstGeom>
            <a:noFill/>
          </p:spPr>
          <p:txBody>
            <a:bodyPr wrap="square" rtlCol="0">
              <a:spAutoFit/>
            </a:bodyPr>
            <a:lstStyle/>
            <a:p>
              <a:r>
                <a:rPr lang="en-US" sz="1600" dirty="0" smtClean="0">
                  <a:latin typeface="+mn-lt"/>
                </a:rPr>
                <a:t>SQL</a:t>
              </a:r>
              <a:endParaRPr lang="en-US" sz="1600" dirty="0">
                <a:latin typeface="+mn-lt"/>
              </a:endParaRPr>
            </a:p>
          </p:txBody>
        </p:sp>
        <p:sp>
          <p:nvSpPr>
            <p:cNvPr id="47" name="TextBox 46"/>
            <p:cNvSpPr txBox="1"/>
            <p:nvPr/>
          </p:nvSpPr>
          <p:spPr>
            <a:xfrm>
              <a:off x="419819" y="6043913"/>
              <a:ext cx="1560653" cy="338554"/>
            </a:xfrm>
            <a:prstGeom prst="rect">
              <a:avLst/>
            </a:prstGeom>
            <a:noFill/>
          </p:spPr>
          <p:txBody>
            <a:bodyPr wrap="square" rtlCol="0">
              <a:spAutoFit/>
            </a:bodyPr>
            <a:lstStyle/>
            <a:p>
              <a:r>
                <a:rPr lang="en-US" sz="1600" dirty="0" smtClean="0">
                  <a:latin typeface="+mn-lt"/>
                </a:rPr>
                <a:t>SharePoint</a:t>
              </a:r>
              <a:endParaRPr lang="en-US" sz="1600" dirty="0">
                <a:latin typeface="+mn-lt"/>
              </a:endParaRPr>
            </a:p>
          </p:txBody>
        </p:sp>
      </p:grpSp>
      <p:grpSp>
        <p:nvGrpSpPr>
          <p:cNvPr id="6" name="Group 55"/>
          <p:cNvGrpSpPr/>
          <p:nvPr/>
        </p:nvGrpSpPr>
        <p:grpSpPr>
          <a:xfrm>
            <a:off x="2407032" y="3341788"/>
            <a:ext cx="1128712" cy="1000125"/>
            <a:chOff x="2407032" y="3341788"/>
            <a:chExt cx="1128712" cy="1000125"/>
          </a:xfrm>
        </p:grpSpPr>
        <p:pic>
          <p:nvPicPr>
            <p:cNvPr id="84" name="Picture 51"/>
            <p:cNvPicPr>
              <a:picLocks noChangeAspect="1" noChangeArrowheads="1"/>
            </p:cNvPicPr>
            <p:nvPr/>
          </p:nvPicPr>
          <p:blipFill>
            <a:blip r:embed="rId6"/>
            <a:srcRect/>
            <a:stretch>
              <a:fillRect/>
            </a:stretch>
          </p:blipFill>
          <p:spPr bwMode="auto">
            <a:xfrm>
              <a:off x="2616582" y="3591026"/>
              <a:ext cx="581025" cy="368300"/>
            </a:xfrm>
            <a:prstGeom prst="rect">
              <a:avLst/>
            </a:prstGeom>
            <a:noFill/>
            <a:ln w="9525">
              <a:noFill/>
              <a:miter lim="800000"/>
              <a:headEnd/>
              <a:tailEnd/>
            </a:ln>
          </p:spPr>
        </p:pic>
        <p:pic>
          <p:nvPicPr>
            <p:cNvPr id="85" name="Picture 52"/>
            <p:cNvPicPr>
              <a:picLocks noChangeAspect="1" noChangeArrowheads="1"/>
            </p:cNvPicPr>
            <p:nvPr/>
          </p:nvPicPr>
          <p:blipFill>
            <a:blip r:embed="rId7"/>
            <a:srcRect/>
            <a:stretch>
              <a:fillRect/>
            </a:stretch>
          </p:blipFill>
          <p:spPr bwMode="auto">
            <a:xfrm>
              <a:off x="2700719" y="3686276"/>
              <a:ext cx="582613" cy="368300"/>
            </a:xfrm>
            <a:prstGeom prst="rect">
              <a:avLst/>
            </a:prstGeom>
            <a:noFill/>
            <a:ln w="9525">
              <a:noFill/>
              <a:miter lim="800000"/>
              <a:headEnd/>
              <a:tailEnd/>
            </a:ln>
          </p:spPr>
        </p:pic>
        <p:pic>
          <p:nvPicPr>
            <p:cNvPr id="86" name="Picture 53"/>
            <p:cNvPicPr>
              <a:picLocks noChangeAspect="1" noChangeArrowheads="1"/>
            </p:cNvPicPr>
            <p:nvPr/>
          </p:nvPicPr>
          <p:blipFill>
            <a:blip r:embed="rId8"/>
            <a:srcRect/>
            <a:stretch>
              <a:fillRect/>
            </a:stretch>
          </p:blipFill>
          <p:spPr bwMode="auto">
            <a:xfrm>
              <a:off x="2784857" y="3781526"/>
              <a:ext cx="582612" cy="369887"/>
            </a:xfrm>
            <a:prstGeom prst="rect">
              <a:avLst/>
            </a:prstGeom>
            <a:noFill/>
            <a:ln w="9525">
              <a:noFill/>
              <a:miter lim="800000"/>
              <a:headEnd/>
              <a:tailEnd/>
            </a:ln>
          </p:spPr>
        </p:pic>
        <p:pic>
          <p:nvPicPr>
            <p:cNvPr id="87" name="Picture 54"/>
            <p:cNvPicPr>
              <a:picLocks noChangeAspect="1" noChangeArrowheads="1"/>
            </p:cNvPicPr>
            <p:nvPr/>
          </p:nvPicPr>
          <p:blipFill>
            <a:blip r:embed="rId9"/>
            <a:srcRect/>
            <a:stretch>
              <a:fillRect/>
            </a:stretch>
          </p:blipFill>
          <p:spPr bwMode="auto">
            <a:xfrm>
              <a:off x="2868994" y="3878363"/>
              <a:ext cx="582613" cy="368300"/>
            </a:xfrm>
            <a:prstGeom prst="rect">
              <a:avLst/>
            </a:prstGeom>
            <a:noFill/>
            <a:ln w="9525">
              <a:noFill/>
              <a:miter lim="800000"/>
              <a:headEnd/>
              <a:tailEnd/>
            </a:ln>
          </p:spPr>
        </p:pic>
        <p:pic>
          <p:nvPicPr>
            <p:cNvPr id="88" name="Picture 55"/>
            <p:cNvPicPr>
              <a:picLocks noChangeAspect="1" noChangeArrowheads="1"/>
            </p:cNvPicPr>
            <p:nvPr/>
          </p:nvPicPr>
          <p:blipFill>
            <a:blip r:embed="rId10"/>
            <a:srcRect/>
            <a:stretch>
              <a:fillRect/>
            </a:stretch>
          </p:blipFill>
          <p:spPr bwMode="auto">
            <a:xfrm>
              <a:off x="2953132" y="3973613"/>
              <a:ext cx="582612" cy="368300"/>
            </a:xfrm>
            <a:prstGeom prst="rect">
              <a:avLst/>
            </a:prstGeom>
            <a:noFill/>
            <a:ln w="9525">
              <a:noFill/>
              <a:miter lim="800000"/>
              <a:headEnd/>
              <a:tailEnd/>
            </a:ln>
          </p:spPr>
        </p:pic>
        <p:sp>
          <p:nvSpPr>
            <p:cNvPr id="89" name="Text Box 67"/>
            <p:cNvSpPr txBox="1">
              <a:spLocks noChangeArrowheads="1"/>
            </p:cNvSpPr>
            <p:nvPr/>
          </p:nvSpPr>
          <p:spPr bwMode="auto">
            <a:xfrm>
              <a:off x="2407032" y="3341788"/>
              <a:ext cx="995785" cy="258532"/>
            </a:xfrm>
            <a:prstGeom prst="rect">
              <a:avLst/>
            </a:prstGeom>
            <a:noFill/>
            <a:ln w="9525">
              <a:noFill/>
              <a:miter lim="800000"/>
              <a:headEnd/>
              <a:tailEnd/>
            </a:ln>
            <a:effectLst/>
          </p:spPr>
          <p:txBody>
            <a:bodyPr wrap="none">
              <a:spAutoFit/>
            </a:bodyPr>
            <a:lstStyle/>
            <a:p>
              <a:pPr algn="ctr">
                <a:lnSpc>
                  <a:spcPct val="90000"/>
                </a:lnSpc>
                <a:defRPr/>
              </a:pPr>
              <a:r>
                <a:rPr lang="en-US" sz="1200" dirty="0" smtClean="0">
                  <a:effectLst>
                    <a:outerShdw blurRad="38100" dist="38100" dir="2700000" algn="tl">
                      <a:srgbClr val="C0C0C0"/>
                    </a:outerShdw>
                  </a:effectLst>
                  <a:latin typeface="+mn-lt"/>
                  <a:cs typeface="+mn-cs"/>
                </a:rPr>
                <a:t>Disk to Disk</a:t>
              </a:r>
              <a:endParaRPr lang="en-US" sz="1200" dirty="0">
                <a:effectLst>
                  <a:outerShdw blurRad="38100" dist="38100" dir="2700000" algn="tl">
                    <a:srgbClr val="C0C0C0"/>
                  </a:outerShdw>
                </a:effectLst>
                <a:latin typeface="+mn-lt"/>
                <a:cs typeface="+mn-cs"/>
              </a:endParaRPr>
            </a:p>
          </p:txBody>
        </p:sp>
      </p:grpSp>
      <p:grpSp>
        <p:nvGrpSpPr>
          <p:cNvPr id="7" name="Group 56"/>
          <p:cNvGrpSpPr/>
          <p:nvPr/>
        </p:nvGrpSpPr>
        <p:grpSpPr>
          <a:xfrm>
            <a:off x="4303748" y="2788965"/>
            <a:ext cx="1160965" cy="1120775"/>
            <a:chOff x="4556309" y="3294087"/>
            <a:chExt cx="1160965" cy="1120775"/>
          </a:xfrm>
        </p:grpSpPr>
        <p:sp>
          <p:nvSpPr>
            <p:cNvPr id="91" name="Rectangle 90"/>
            <p:cNvSpPr/>
            <p:nvPr/>
          </p:nvSpPr>
          <p:spPr bwMode="auto">
            <a:xfrm>
              <a:off x="5093387" y="3294087"/>
              <a:ext cx="533400" cy="381000"/>
            </a:xfrm>
            <a:prstGeom prst="rect">
              <a:avLst/>
            </a:prstGeom>
            <a:noFill/>
          </p:spPr>
          <p:txBody>
            <a:bodyPr/>
            <a:lstStyle/>
            <a:p>
              <a:pPr algn="ctr">
                <a:lnSpc>
                  <a:spcPct val="90000"/>
                </a:lnSpc>
                <a:defRPr/>
              </a:pPr>
              <a:endParaRPr lang="en-US" sz="3200">
                <a:effectLst>
                  <a:outerShdw blurRad="38100" dist="38100" dir="2700000" algn="tl">
                    <a:srgbClr val="000000">
                      <a:alpha val="43137"/>
                    </a:srgbClr>
                  </a:outerShdw>
                </a:effectLst>
                <a:latin typeface="+mn-lt"/>
                <a:cs typeface="+mn-cs"/>
              </a:endParaRPr>
            </a:p>
          </p:txBody>
        </p:sp>
        <p:sp>
          <p:nvSpPr>
            <p:cNvPr id="92" name="TextBox 91"/>
            <p:cNvSpPr txBox="1">
              <a:spLocks noChangeArrowheads="1"/>
            </p:cNvSpPr>
            <p:nvPr/>
          </p:nvSpPr>
          <p:spPr bwMode="auto">
            <a:xfrm>
              <a:off x="4556309" y="3326842"/>
              <a:ext cx="685829" cy="258532"/>
            </a:xfrm>
            <a:prstGeom prst="rect">
              <a:avLst/>
            </a:prstGeom>
            <a:noFill/>
            <a:ln w="9525">
              <a:noFill/>
              <a:miter lim="800000"/>
              <a:headEnd/>
              <a:tailEnd/>
            </a:ln>
            <a:effectLst/>
          </p:spPr>
          <p:txBody>
            <a:bodyPr wrap="none">
              <a:spAutoFit/>
            </a:bodyPr>
            <a:lstStyle/>
            <a:p>
              <a:pPr algn="ctr">
                <a:lnSpc>
                  <a:spcPct val="90000"/>
                </a:lnSpc>
                <a:defRPr/>
              </a:pPr>
              <a:r>
                <a:rPr lang="en-US" sz="1200" dirty="0" smtClean="0">
                  <a:effectLst>
                    <a:outerShdw blurRad="38100" dist="38100" dir="2700000" algn="tl">
                      <a:srgbClr val="C0C0C0"/>
                    </a:outerShdw>
                  </a:effectLst>
                  <a:latin typeface="+mn-lt"/>
                  <a:cs typeface="+mn-cs"/>
                </a:rPr>
                <a:t>to Tape</a:t>
              </a:r>
              <a:endParaRPr lang="en-US" sz="1200" dirty="0">
                <a:effectLst>
                  <a:outerShdw blurRad="38100" dist="38100" dir="2700000" algn="tl">
                    <a:srgbClr val="C0C0C0"/>
                  </a:outerShdw>
                </a:effectLst>
                <a:latin typeface="+mn-lt"/>
                <a:cs typeface="+mn-cs"/>
              </a:endParaRPr>
            </a:p>
          </p:txBody>
        </p:sp>
        <p:grpSp>
          <p:nvGrpSpPr>
            <p:cNvPr id="8" name="Group 129"/>
            <p:cNvGrpSpPr>
              <a:grpSpLocks/>
            </p:cNvGrpSpPr>
            <p:nvPr/>
          </p:nvGrpSpPr>
          <p:grpSpPr bwMode="auto">
            <a:xfrm>
              <a:off x="4779062" y="3624287"/>
              <a:ext cx="938212" cy="790575"/>
              <a:chOff x="4061636" y="5124893"/>
              <a:chExt cx="939209" cy="790359"/>
            </a:xfrm>
          </p:grpSpPr>
          <p:grpSp>
            <p:nvGrpSpPr>
              <p:cNvPr id="9" name="Group 108"/>
              <p:cNvGrpSpPr>
                <a:grpSpLocks/>
              </p:cNvGrpSpPr>
              <p:nvPr/>
            </p:nvGrpSpPr>
            <p:grpSpPr bwMode="auto">
              <a:xfrm>
                <a:off x="4061634" y="5124893"/>
                <a:ext cx="605479" cy="371373"/>
                <a:chOff x="4061637" y="5124893"/>
                <a:chExt cx="531123" cy="371373"/>
              </a:xfrm>
            </p:grpSpPr>
            <p:sp>
              <p:nvSpPr>
                <p:cNvPr id="114" name="Rectangle 113"/>
                <p:cNvSpPr/>
                <p:nvPr/>
              </p:nvSpPr>
              <p:spPr>
                <a:xfrm>
                  <a:off x="4061637" y="5124893"/>
                  <a:ext cx="531123" cy="371373"/>
                </a:xfrm>
                <a:prstGeom prst="rect">
                  <a:avLst/>
                </a:prstGeom>
                <a:solidFill>
                  <a:srgbClr val="0070C0"/>
                </a:solidFill>
                <a:ln w="9525">
                  <a:solidFill>
                    <a:srgbClr val="00B0F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5" name="Oval 114"/>
                <p:cNvSpPr/>
                <p:nvPr/>
              </p:nvSpPr>
              <p:spPr>
                <a:xfrm>
                  <a:off x="4135520" y="5220117"/>
                  <a:ext cx="160313" cy="180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6" name="Oval 115"/>
                <p:cNvSpPr/>
                <p:nvPr/>
              </p:nvSpPr>
              <p:spPr>
                <a:xfrm>
                  <a:off x="4373899" y="5223291"/>
                  <a:ext cx="158919" cy="180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17" name="Straight Connector 116"/>
                <p:cNvCxnSpPr>
                  <a:stCxn id="115" idx="0"/>
                  <a:endCxn id="116" idx="0"/>
                </p:cNvCxnSpPr>
                <p:nvPr/>
              </p:nvCxnSpPr>
              <p:spPr>
                <a:xfrm rot="16200000" flipH="1">
                  <a:off x="4332581" y="5102516"/>
                  <a:ext cx="3174" cy="238378"/>
                </a:xfrm>
                <a:prstGeom prst="line">
                  <a:avLst/>
                </a:prstGeom>
                <a:ln>
                  <a:solidFill>
                    <a:srgbClr val="00B0F0"/>
                  </a:solidFill>
                </a:ln>
              </p:spPr>
              <p:style>
                <a:lnRef idx="1">
                  <a:schemeClr val="accent2"/>
                </a:lnRef>
                <a:fillRef idx="0">
                  <a:schemeClr val="accent2"/>
                </a:fillRef>
                <a:effectRef idx="0">
                  <a:schemeClr val="accent2"/>
                </a:effectRef>
                <a:fontRef idx="minor">
                  <a:schemeClr val="tx1"/>
                </a:fontRef>
              </p:style>
            </p:cxnSp>
          </p:grpSp>
          <p:sp>
            <p:nvSpPr>
              <p:cNvPr id="96" name="Rectangle 95"/>
              <p:cNvSpPr/>
              <p:nvPr/>
            </p:nvSpPr>
            <p:spPr>
              <a:xfrm>
                <a:off x="4160166" y="5234401"/>
                <a:ext cx="607069" cy="372960"/>
              </a:xfrm>
              <a:prstGeom prst="rect">
                <a:avLst/>
              </a:prstGeom>
              <a:solidFill>
                <a:srgbClr val="FF0000"/>
              </a:solidFill>
              <a:ln w="9525">
                <a:solidFill>
                  <a:srgbClr val="FFC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97" name="Oval 96"/>
              <p:cNvSpPr/>
              <p:nvPr/>
            </p:nvSpPr>
            <p:spPr>
              <a:xfrm>
                <a:off x="4245982" y="5331212"/>
                <a:ext cx="181167" cy="179339"/>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98" name="Oval 97"/>
              <p:cNvSpPr/>
              <p:nvPr/>
            </p:nvSpPr>
            <p:spPr>
              <a:xfrm>
                <a:off x="4516143" y="5334386"/>
                <a:ext cx="182756" cy="180926"/>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99" name="Straight Connector 98"/>
              <p:cNvCxnSpPr/>
              <p:nvPr/>
            </p:nvCxnSpPr>
            <p:spPr>
              <a:xfrm rot="16200000" flipH="1">
                <a:off x="4470059" y="5197718"/>
                <a:ext cx="3174" cy="270162"/>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cxnSp>
          <p:grpSp>
            <p:nvGrpSpPr>
              <p:cNvPr id="10" name="Group 114"/>
              <p:cNvGrpSpPr/>
              <p:nvPr/>
            </p:nvGrpSpPr>
            <p:grpSpPr>
              <a:xfrm>
                <a:off x="4238846" y="5334006"/>
                <a:ext cx="606055" cy="372140"/>
                <a:chOff x="4061637" y="5124893"/>
                <a:chExt cx="531628" cy="372140"/>
              </a:xfrm>
              <a:solidFill>
                <a:srgbClr val="00B050"/>
              </a:solidFill>
            </p:grpSpPr>
            <p:sp>
              <p:nvSpPr>
                <p:cNvPr id="110" name="Rectangle 109"/>
                <p:cNvSpPr/>
                <p:nvPr/>
              </p:nvSpPr>
              <p:spPr>
                <a:xfrm>
                  <a:off x="4061637" y="5124893"/>
                  <a:ext cx="531628" cy="372140"/>
                </a:xfrm>
                <a:prstGeom prst="rect">
                  <a:avLst/>
                </a:prstGeom>
                <a:grpFill/>
                <a:ln w="9525">
                  <a:solidFill>
                    <a:srgbClr val="FFFF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1" name="Oval 110"/>
                <p:cNvSpPr/>
                <p:nvPr/>
              </p:nvSpPr>
              <p:spPr>
                <a:xfrm>
                  <a:off x="4136065" y="5220586"/>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2" name="Oval 111"/>
                <p:cNvSpPr/>
                <p:nvPr/>
              </p:nvSpPr>
              <p:spPr>
                <a:xfrm>
                  <a:off x="4373525" y="5224130"/>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13" name="Straight Connector 112"/>
                <p:cNvCxnSpPr/>
                <p:nvPr/>
              </p:nvCxnSpPr>
              <p:spPr>
                <a:xfrm rot="16200000" flipH="1">
                  <a:off x="4332767" y="5103628"/>
                  <a:ext cx="3544" cy="237460"/>
                </a:xfrm>
                <a:prstGeom prst="line">
                  <a:avLst/>
                </a:prstGeom>
                <a:grpFill/>
                <a:ln>
                  <a:solidFill>
                    <a:srgbClr val="FFFF00"/>
                  </a:solidFill>
                </a:ln>
              </p:spPr>
              <p:style>
                <a:lnRef idx="1">
                  <a:schemeClr val="accent2"/>
                </a:lnRef>
                <a:fillRef idx="0">
                  <a:schemeClr val="accent2"/>
                </a:fillRef>
                <a:effectRef idx="0">
                  <a:schemeClr val="accent2"/>
                </a:effectRef>
                <a:fontRef idx="minor">
                  <a:schemeClr val="tx1"/>
                </a:fontRef>
              </p:style>
            </p:cxnSp>
          </p:grpSp>
          <p:grpSp>
            <p:nvGrpSpPr>
              <p:cNvPr id="11" name="Group 119"/>
              <p:cNvGrpSpPr/>
              <p:nvPr/>
            </p:nvGrpSpPr>
            <p:grpSpPr>
              <a:xfrm>
                <a:off x="4316818" y="5443875"/>
                <a:ext cx="606055" cy="372140"/>
                <a:chOff x="4061637" y="5124893"/>
                <a:chExt cx="531628" cy="372140"/>
              </a:xfrm>
              <a:solidFill>
                <a:srgbClr val="FFFF00"/>
              </a:solidFill>
            </p:grpSpPr>
            <p:sp>
              <p:nvSpPr>
                <p:cNvPr id="106" name="Rectangle 105"/>
                <p:cNvSpPr/>
                <p:nvPr/>
              </p:nvSpPr>
              <p:spPr>
                <a:xfrm>
                  <a:off x="4061637" y="5124893"/>
                  <a:ext cx="531628" cy="372140"/>
                </a:xfrm>
                <a:prstGeom prst="rect">
                  <a:avLst/>
                </a:prstGeom>
                <a:grpFill/>
                <a:ln w="9525">
                  <a:solidFill>
                    <a:srgbClr val="FF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7" name="Oval 106"/>
                <p:cNvSpPr/>
                <p:nvPr/>
              </p:nvSpPr>
              <p:spPr>
                <a:xfrm>
                  <a:off x="4136065" y="5220586"/>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8" name="Oval 107"/>
                <p:cNvSpPr/>
                <p:nvPr/>
              </p:nvSpPr>
              <p:spPr>
                <a:xfrm>
                  <a:off x="4373525" y="5224130"/>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09" name="Straight Connector 108"/>
                <p:cNvCxnSpPr/>
                <p:nvPr/>
              </p:nvCxnSpPr>
              <p:spPr>
                <a:xfrm rot="16200000" flipH="1">
                  <a:off x="4332767" y="5103628"/>
                  <a:ext cx="3544" cy="237460"/>
                </a:xfrm>
                <a:prstGeom prst="line">
                  <a:avLst/>
                </a:prstGeom>
                <a:grpFill/>
                <a:ln>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102" name="Rectangle 101"/>
              <p:cNvSpPr/>
              <p:nvPr/>
            </p:nvSpPr>
            <p:spPr>
              <a:xfrm>
                <a:off x="4395365" y="5543878"/>
                <a:ext cx="605480" cy="371374"/>
              </a:xfrm>
              <a:prstGeom prst="rect">
                <a:avLst/>
              </a:prstGeom>
              <a:solidFill>
                <a:srgbClr val="FFC000"/>
              </a:solidFill>
              <a:ln w="9525">
                <a:solidFill>
                  <a:srgbClr val="C0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3" name="Oval 102"/>
              <p:cNvSpPr/>
              <p:nvPr/>
            </p:nvSpPr>
            <p:spPr>
              <a:xfrm>
                <a:off x="4479592" y="5639102"/>
                <a:ext cx="18116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4" name="Oval 103"/>
              <p:cNvSpPr/>
              <p:nvPr/>
            </p:nvSpPr>
            <p:spPr>
              <a:xfrm>
                <a:off x="4749753" y="5642277"/>
                <a:ext cx="18275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05" name="Straight Connector 104"/>
              <p:cNvCxnSpPr/>
              <p:nvPr/>
            </p:nvCxnSpPr>
            <p:spPr>
              <a:xfrm rot="16200000" flipH="1">
                <a:off x="4704464" y="5504815"/>
                <a:ext cx="3174" cy="271750"/>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cxnSp>
        </p:grpSp>
      </p:grpSp>
      <p:grpSp>
        <p:nvGrpSpPr>
          <p:cNvPr id="12" name="Group 81"/>
          <p:cNvGrpSpPr/>
          <p:nvPr/>
        </p:nvGrpSpPr>
        <p:grpSpPr>
          <a:xfrm>
            <a:off x="1421476" y="817099"/>
            <a:ext cx="7768824" cy="5825873"/>
            <a:chOff x="1421476" y="817099"/>
            <a:chExt cx="7768824" cy="5825873"/>
          </a:xfrm>
        </p:grpSpPr>
        <p:grpSp>
          <p:nvGrpSpPr>
            <p:cNvPr id="13" name="Group 79"/>
            <p:cNvGrpSpPr/>
            <p:nvPr/>
          </p:nvGrpSpPr>
          <p:grpSpPr>
            <a:xfrm>
              <a:off x="2407032" y="3341788"/>
              <a:ext cx="1128712" cy="1000125"/>
              <a:chOff x="2407032" y="3341788"/>
              <a:chExt cx="1128712" cy="1000125"/>
            </a:xfrm>
          </p:grpSpPr>
          <p:pic>
            <p:nvPicPr>
              <p:cNvPr id="127" name="Picture 51"/>
              <p:cNvPicPr>
                <a:picLocks noChangeAspect="1" noChangeArrowheads="1"/>
              </p:cNvPicPr>
              <p:nvPr/>
            </p:nvPicPr>
            <p:blipFill>
              <a:blip r:embed="rId6"/>
              <a:srcRect/>
              <a:stretch>
                <a:fillRect/>
              </a:stretch>
            </p:blipFill>
            <p:spPr bwMode="auto">
              <a:xfrm>
                <a:off x="2616582" y="3591026"/>
                <a:ext cx="581025" cy="368300"/>
              </a:xfrm>
              <a:prstGeom prst="rect">
                <a:avLst/>
              </a:prstGeom>
              <a:noFill/>
              <a:ln w="9525">
                <a:noFill/>
                <a:miter lim="800000"/>
                <a:headEnd/>
                <a:tailEnd/>
              </a:ln>
            </p:spPr>
          </p:pic>
          <p:pic>
            <p:nvPicPr>
              <p:cNvPr id="128" name="Picture 52"/>
              <p:cNvPicPr>
                <a:picLocks noChangeAspect="1" noChangeArrowheads="1"/>
              </p:cNvPicPr>
              <p:nvPr/>
            </p:nvPicPr>
            <p:blipFill>
              <a:blip r:embed="rId7"/>
              <a:srcRect/>
              <a:stretch>
                <a:fillRect/>
              </a:stretch>
            </p:blipFill>
            <p:spPr bwMode="auto">
              <a:xfrm>
                <a:off x="2700719" y="3686276"/>
                <a:ext cx="582613" cy="368300"/>
              </a:xfrm>
              <a:prstGeom prst="rect">
                <a:avLst/>
              </a:prstGeom>
              <a:noFill/>
              <a:ln w="9525">
                <a:noFill/>
                <a:miter lim="800000"/>
                <a:headEnd/>
                <a:tailEnd/>
              </a:ln>
            </p:spPr>
          </p:pic>
          <p:pic>
            <p:nvPicPr>
              <p:cNvPr id="129" name="Picture 53"/>
              <p:cNvPicPr>
                <a:picLocks noChangeAspect="1" noChangeArrowheads="1"/>
              </p:cNvPicPr>
              <p:nvPr/>
            </p:nvPicPr>
            <p:blipFill>
              <a:blip r:embed="rId8"/>
              <a:srcRect/>
              <a:stretch>
                <a:fillRect/>
              </a:stretch>
            </p:blipFill>
            <p:spPr bwMode="auto">
              <a:xfrm>
                <a:off x="2784857" y="3781526"/>
                <a:ext cx="582612" cy="369887"/>
              </a:xfrm>
              <a:prstGeom prst="rect">
                <a:avLst/>
              </a:prstGeom>
              <a:noFill/>
              <a:ln w="9525">
                <a:noFill/>
                <a:miter lim="800000"/>
                <a:headEnd/>
                <a:tailEnd/>
              </a:ln>
            </p:spPr>
          </p:pic>
          <p:pic>
            <p:nvPicPr>
              <p:cNvPr id="130" name="Picture 54"/>
              <p:cNvPicPr>
                <a:picLocks noChangeAspect="1" noChangeArrowheads="1"/>
              </p:cNvPicPr>
              <p:nvPr/>
            </p:nvPicPr>
            <p:blipFill>
              <a:blip r:embed="rId9"/>
              <a:srcRect/>
              <a:stretch>
                <a:fillRect/>
              </a:stretch>
            </p:blipFill>
            <p:spPr bwMode="auto">
              <a:xfrm>
                <a:off x="2868994" y="3878363"/>
                <a:ext cx="582613" cy="368300"/>
              </a:xfrm>
              <a:prstGeom prst="rect">
                <a:avLst/>
              </a:prstGeom>
              <a:noFill/>
              <a:ln w="9525">
                <a:noFill/>
                <a:miter lim="800000"/>
                <a:headEnd/>
                <a:tailEnd/>
              </a:ln>
            </p:spPr>
          </p:pic>
          <p:pic>
            <p:nvPicPr>
              <p:cNvPr id="131" name="Picture 55"/>
              <p:cNvPicPr>
                <a:picLocks noChangeAspect="1" noChangeArrowheads="1"/>
              </p:cNvPicPr>
              <p:nvPr/>
            </p:nvPicPr>
            <p:blipFill>
              <a:blip r:embed="rId10"/>
              <a:srcRect/>
              <a:stretch>
                <a:fillRect/>
              </a:stretch>
            </p:blipFill>
            <p:spPr bwMode="auto">
              <a:xfrm>
                <a:off x="2953132" y="3973613"/>
                <a:ext cx="582612" cy="368300"/>
              </a:xfrm>
              <a:prstGeom prst="rect">
                <a:avLst/>
              </a:prstGeom>
              <a:noFill/>
              <a:ln w="9525">
                <a:noFill/>
                <a:miter lim="800000"/>
                <a:headEnd/>
                <a:tailEnd/>
              </a:ln>
            </p:spPr>
          </p:pic>
          <p:sp>
            <p:nvSpPr>
              <p:cNvPr id="132" name="Text Box 67"/>
              <p:cNvSpPr txBox="1">
                <a:spLocks noChangeArrowheads="1"/>
              </p:cNvSpPr>
              <p:nvPr/>
            </p:nvSpPr>
            <p:spPr bwMode="auto">
              <a:xfrm>
                <a:off x="2407032" y="3341788"/>
                <a:ext cx="995785" cy="258532"/>
              </a:xfrm>
              <a:prstGeom prst="rect">
                <a:avLst/>
              </a:prstGeom>
              <a:noFill/>
              <a:ln w="9525">
                <a:noFill/>
                <a:miter lim="800000"/>
                <a:headEnd/>
                <a:tailEnd/>
              </a:ln>
              <a:effectLst/>
            </p:spPr>
            <p:txBody>
              <a:bodyPr wrap="none">
                <a:spAutoFit/>
              </a:bodyPr>
              <a:lstStyle/>
              <a:p>
                <a:pPr algn="ctr">
                  <a:lnSpc>
                    <a:spcPct val="90000"/>
                  </a:lnSpc>
                  <a:defRPr/>
                </a:pPr>
                <a:r>
                  <a:rPr lang="en-US" sz="1200" dirty="0" smtClean="0">
                    <a:effectLst>
                      <a:outerShdw blurRad="38100" dist="38100" dir="2700000" algn="tl">
                        <a:srgbClr val="C0C0C0"/>
                      </a:outerShdw>
                    </a:effectLst>
                    <a:latin typeface="+mn-lt"/>
                    <a:cs typeface="+mn-cs"/>
                  </a:rPr>
                  <a:t>Disk to Disk</a:t>
                </a:r>
                <a:endParaRPr lang="en-US" sz="1200" dirty="0">
                  <a:effectLst>
                    <a:outerShdw blurRad="38100" dist="38100" dir="2700000" algn="tl">
                      <a:srgbClr val="C0C0C0"/>
                    </a:outerShdw>
                  </a:effectLst>
                  <a:latin typeface="+mn-lt"/>
                  <a:cs typeface="+mn-cs"/>
                </a:endParaRPr>
              </a:p>
            </p:txBody>
          </p:sp>
        </p:grpSp>
        <p:sp>
          <p:nvSpPr>
            <p:cNvPr id="60" name="Rectangle 59"/>
            <p:cNvSpPr/>
            <p:nvPr/>
          </p:nvSpPr>
          <p:spPr bwMode="auto">
            <a:xfrm>
              <a:off x="7269425" y="817099"/>
              <a:ext cx="533400" cy="381000"/>
            </a:xfrm>
            <a:prstGeom prst="rect">
              <a:avLst/>
            </a:prstGeom>
            <a:noFill/>
          </p:spPr>
          <p:txBody>
            <a:bodyPr/>
            <a:lstStyle/>
            <a:p>
              <a:pPr algn="ctr">
                <a:lnSpc>
                  <a:spcPct val="90000"/>
                </a:lnSpc>
                <a:defRPr/>
              </a:pPr>
              <a:endParaRPr lang="en-US" sz="3200">
                <a:effectLst>
                  <a:outerShdw blurRad="38100" dist="38100" dir="2700000" algn="tl">
                    <a:srgbClr val="000000">
                      <a:alpha val="43137"/>
                    </a:srgbClr>
                  </a:outerShdw>
                </a:effectLst>
                <a:latin typeface="+mn-lt"/>
                <a:cs typeface="+mn-cs"/>
              </a:endParaRPr>
            </a:p>
          </p:txBody>
        </p:sp>
        <p:sp>
          <p:nvSpPr>
            <p:cNvPr id="61" name="TextBox 60"/>
            <p:cNvSpPr txBox="1">
              <a:spLocks noChangeArrowheads="1"/>
            </p:cNvSpPr>
            <p:nvPr/>
          </p:nvSpPr>
          <p:spPr bwMode="auto">
            <a:xfrm>
              <a:off x="1421476" y="4657424"/>
              <a:ext cx="4031873" cy="590931"/>
            </a:xfrm>
            <a:prstGeom prst="rect">
              <a:avLst/>
            </a:prstGeom>
            <a:noFill/>
            <a:ln w="9525">
              <a:noFill/>
              <a:miter lim="800000"/>
              <a:headEnd/>
              <a:tailEnd/>
            </a:ln>
          </p:spPr>
          <p:txBody>
            <a:bodyPr wrap="none">
              <a:spAutoFit/>
            </a:bodyPr>
            <a:lstStyle/>
            <a:p>
              <a:pPr>
                <a:lnSpc>
                  <a:spcPct val="90000"/>
                </a:lnSpc>
              </a:pPr>
              <a:r>
                <a:rPr lang="en-US" sz="1800" dirty="0" smtClean="0">
                  <a:latin typeface="+mn-lt"/>
                </a:rPr>
                <a:t>Better Backups</a:t>
              </a:r>
            </a:p>
            <a:p>
              <a:pPr>
                <a:lnSpc>
                  <a:spcPct val="90000"/>
                </a:lnSpc>
              </a:pPr>
              <a:r>
                <a:rPr lang="en-US" sz="1800" dirty="0" smtClean="0">
                  <a:latin typeface="+mn-lt"/>
                </a:rPr>
                <a:t>More Reliable Recovery &amp; $$$ saving</a:t>
              </a:r>
              <a:endParaRPr lang="en-US" sz="1800" dirty="0">
                <a:latin typeface="+mn-lt"/>
              </a:endParaRPr>
            </a:p>
          </p:txBody>
        </p:sp>
        <p:pic>
          <p:nvPicPr>
            <p:cNvPr id="62" name="Picture 11" descr="Supercomputer2"/>
            <p:cNvPicPr>
              <a:picLocks noChangeAspect="1" noChangeArrowheads="1"/>
            </p:cNvPicPr>
            <p:nvPr/>
          </p:nvPicPr>
          <p:blipFill>
            <a:blip r:embed="rId11"/>
            <a:srcRect/>
            <a:stretch>
              <a:fillRect/>
            </a:stretch>
          </p:blipFill>
          <p:spPr bwMode="auto">
            <a:xfrm>
              <a:off x="6133528" y="1551451"/>
              <a:ext cx="947738" cy="1257300"/>
            </a:xfrm>
            <a:prstGeom prst="rect">
              <a:avLst/>
            </a:prstGeom>
            <a:noFill/>
          </p:spPr>
        </p:pic>
        <p:pic>
          <p:nvPicPr>
            <p:cNvPr id="64" name="Picture 11" descr="Supercomputer2"/>
            <p:cNvPicPr>
              <a:picLocks noChangeAspect="1" noChangeArrowheads="1"/>
            </p:cNvPicPr>
            <p:nvPr/>
          </p:nvPicPr>
          <p:blipFill>
            <a:blip r:embed="rId11"/>
            <a:srcRect/>
            <a:stretch>
              <a:fillRect/>
            </a:stretch>
          </p:blipFill>
          <p:spPr bwMode="auto">
            <a:xfrm>
              <a:off x="5050895" y="5064568"/>
              <a:ext cx="947738" cy="1257300"/>
            </a:xfrm>
            <a:prstGeom prst="rect">
              <a:avLst/>
            </a:prstGeom>
            <a:noFill/>
          </p:spPr>
        </p:pic>
        <p:pic>
          <p:nvPicPr>
            <p:cNvPr id="65" name="Picture 11" descr="Supercomputer2"/>
            <p:cNvPicPr>
              <a:picLocks noChangeAspect="1" noChangeArrowheads="1"/>
            </p:cNvPicPr>
            <p:nvPr/>
          </p:nvPicPr>
          <p:blipFill>
            <a:blip r:embed="rId11"/>
            <a:srcRect/>
            <a:stretch>
              <a:fillRect/>
            </a:stretch>
          </p:blipFill>
          <p:spPr bwMode="auto">
            <a:xfrm>
              <a:off x="7815867" y="5062589"/>
              <a:ext cx="947738" cy="1257300"/>
            </a:xfrm>
            <a:prstGeom prst="rect">
              <a:avLst/>
            </a:prstGeom>
            <a:noFill/>
          </p:spPr>
        </p:pic>
        <p:pic>
          <p:nvPicPr>
            <p:cNvPr id="66" name="Picture 11" descr="Supercomputer2"/>
            <p:cNvPicPr>
              <a:picLocks noChangeAspect="1" noChangeArrowheads="1"/>
            </p:cNvPicPr>
            <p:nvPr/>
          </p:nvPicPr>
          <p:blipFill>
            <a:blip r:embed="rId11"/>
            <a:srcRect/>
            <a:stretch>
              <a:fillRect/>
            </a:stretch>
          </p:blipFill>
          <p:spPr bwMode="auto">
            <a:xfrm>
              <a:off x="6436349" y="5108111"/>
              <a:ext cx="947738" cy="1257300"/>
            </a:xfrm>
            <a:prstGeom prst="rect">
              <a:avLst/>
            </a:prstGeom>
            <a:noFill/>
          </p:spPr>
        </p:pic>
        <p:sp>
          <p:nvSpPr>
            <p:cNvPr id="67" name="TextBox 66"/>
            <p:cNvSpPr txBox="1"/>
            <p:nvPr/>
          </p:nvSpPr>
          <p:spPr>
            <a:xfrm>
              <a:off x="4935427" y="6304418"/>
              <a:ext cx="1549080" cy="338554"/>
            </a:xfrm>
            <a:prstGeom prst="rect">
              <a:avLst/>
            </a:prstGeom>
            <a:noFill/>
          </p:spPr>
          <p:txBody>
            <a:bodyPr wrap="square" rtlCol="0">
              <a:spAutoFit/>
            </a:bodyPr>
            <a:lstStyle/>
            <a:p>
              <a:r>
                <a:rPr lang="en-US" sz="1600" dirty="0" smtClean="0">
                  <a:latin typeface="+mn-lt"/>
                </a:rPr>
                <a:t>SAP</a:t>
              </a:r>
              <a:endParaRPr lang="en-US" sz="1600" dirty="0">
                <a:latin typeface="+mn-lt"/>
              </a:endParaRPr>
            </a:p>
          </p:txBody>
        </p:sp>
        <p:sp>
          <p:nvSpPr>
            <p:cNvPr id="68" name="TextBox 67"/>
            <p:cNvSpPr txBox="1"/>
            <p:nvPr/>
          </p:nvSpPr>
          <p:spPr>
            <a:xfrm>
              <a:off x="6197068" y="6292844"/>
              <a:ext cx="1549080" cy="338554"/>
            </a:xfrm>
            <a:prstGeom prst="rect">
              <a:avLst/>
            </a:prstGeom>
            <a:noFill/>
          </p:spPr>
          <p:txBody>
            <a:bodyPr wrap="square" rtlCol="0">
              <a:spAutoFit/>
            </a:bodyPr>
            <a:lstStyle/>
            <a:p>
              <a:r>
                <a:rPr lang="en-US" sz="1600" dirty="0" smtClean="0">
                  <a:latin typeface="+mn-lt"/>
                </a:rPr>
                <a:t>AS/400</a:t>
              </a:r>
              <a:endParaRPr lang="en-US" sz="1600" dirty="0">
                <a:latin typeface="+mn-lt"/>
              </a:endParaRPr>
            </a:p>
          </p:txBody>
        </p:sp>
        <p:sp>
          <p:nvSpPr>
            <p:cNvPr id="69" name="TextBox 68"/>
            <p:cNvSpPr txBox="1"/>
            <p:nvPr/>
          </p:nvSpPr>
          <p:spPr>
            <a:xfrm>
              <a:off x="7701777" y="6292845"/>
              <a:ext cx="1129707" cy="338554"/>
            </a:xfrm>
            <a:prstGeom prst="rect">
              <a:avLst/>
            </a:prstGeom>
            <a:noFill/>
          </p:spPr>
          <p:txBody>
            <a:bodyPr wrap="square" rtlCol="0">
              <a:spAutoFit/>
            </a:bodyPr>
            <a:lstStyle/>
            <a:p>
              <a:r>
                <a:rPr lang="en-US" sz="1600" dirty="0" smtClean="0">
                  <a:latin typeface="+mn-lt"/>
                </a:rPr>
                <a:t>UNIX</a:t>
              </a:r>
              <a:endParaRPr lang="en-US" sz="1600" dirty="0">
                <a:latin typeface="+mn-lt"/>
              </a:endParaRPr>
            </a:p>
          </p:txBody>
        </p:sp>
        <p:cxnSp>
          <p:nvCxnSpPr>
            <p:cNvPr id="70" name="Straight Connector 69"/>
            <p:cNvCxnSpPr>
              <a:stCxn id="62" idx="2"/>
              <a:endCxn id="64" idx="0"/>
            </p:cNvCxnSpPr>
            <p:nvPr/>
          </p:nvCxnSpPr>
          <p:spPr>
            <a:xfrm rot="5400000">
              <a:off x="4938173" y="3395343"/>
              <a:ext cx="2255817" cy="1082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62" idx="2"/>
              <a:endCxn id="66" idx="0"/>
            </p:cNvCxnSpPr>
            <p:nvPr/>
          </p:nvCxnSpPr>
          <p:spPr>
            <a:xfrm rot="16200000" flipH="1">
              <a:off x="5609127" y="3807020"/>
              <a:ext cx="2299360" cy="302821"/>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p:cNvCxnSpPr>
              <a:stCxn id="62" idx="2"/>
              <a:endCxn id="65" idx="0"/>
            </p:cNvCxnSpPr>
            <p:nvPr/>
          </p:nvCxnSpPr>
          <p:spPr>
            <a:xfrm rot="16200000" flipH="1">
              <a:off x="6321647" y="3094500"/>
              <a:ext cx="2253838" cy="1682339"/>
            </a:xfrm>
            <a:prstGeom prst="line">
              <a:avLst/>
            </a:prstGeom>
          </p:spPr>
          <p:style>
            <a:lnRef idx="1">
              <a:schemeClr val="accent1"/>
            </a:lnRef>
            <a:fillRef idx="0">
              <a:schemeClr val="accent1"/>
            </a:fillRef>
            <a:effectRef idx="0">
              <a:schemeClr val="accent1"/>
            </a:effectRef>
            <a:fontRef idx="minor">
              <a:schemeClr val="tx1"/>
            </a:fontRef>
          </p:style>
        </p:cxnSp>
        <p:sp>
          <p:nvSpPr>
            <p:cNvPr id="73" name="TextBox 72"/>
            <p:cNvSpPr txBox="1">
              <a:spLocks noChangeArrowheads="1"/>
            </p:cNvSpPr>
            <p:nvPr/>
          </p:nvSpPr>
          <p:spPr bwMode="auto">
            <a:xfrm>
              <a:off x="7102737" y="1937874"/>
              <a:ext cx="532325" cy="258532"/>
            </a:xfrm>
            <a:prstGeom prst="rect">
              <a:avLst/>
            </a:prstGeom>
            <a:noFill/>
            <a:ln w="9525">
              <a:noFill/>
              <a:miter lim="800000"/>
              <a:headEnd/>
              <a:tailEnd/>
            </a:ln>
            <a:effectLst/>
          </p:spPr>
          <p:txBody>
            <a:bodyPr wrap="none">
              <a:spAutoFit/>
            </a:bodyPr>
            <a:lstStyle/>
            <a:p>
              <a:pPr algn="ctr">
                <a:lnSpc>
                  <a:spcPct val="90000"/>
                </a:lnSpc>
                <a:defRPr/>
              </a:pPr>
              <a:r>
                <a:rPr lang="en-US" sz="1200" dirty="0" smtClean="0">
                  <a:effectLst>
                    <a:outerShdw blurRad="38100" dist="38100" dir="2700000" algn="tl">
                      <a:srgbClr val="C0C0C0"/>
                    </a:outerShdw>
                  </a:effectLst>
                  <a:latin typeface="+mn-lt"/>
                  <a:cs typeface="+mn-cs"/>
                </a:rPr>
                <a:t>Tape</a:t>
              </a:r>
              <a:endParaRPr lang="en-US" sz="1200" dirty="0">
                <a:effectLst>
                  <a:outerShdw blurRad="38100" dist="38100" dir="2700000" algn="tl">
                    <a:srgbClr val="C0C0C0"/>
                  </a:outerShdw>
                </a:effectLst>
                <a:latin typeface="+mn-lt"/>
                <a:cs typeface="+mn-cs"/>
              </a:endParaRPr>
            </a:p>
          </p:txBody>
        </p:sp>
        <p:sp>
          <p:nvSpPr>
            <p:cNvPr id="74" name="TextBox 97"/>
            <p:cNvSpPr txBox="1">
              <a:spLocks noChangeArrowheads="1"/>
            </p:cNvSpPr>
            <p:nvPr/>
          </p:nvSpPr>
          <p:spPr bwMode="auto">
            <a:xfrm>
              <a:off x="7740912" y="1185399"/>
              <a:ext cx="1449388" cy="592138"/>
            </a:xfrm>
            <a:prstGeom prst="rect">
              <a:avLst/>
            </a:prstGeom>
            <a:noFill/>
            <a:ln w="9525">
              <a:noFill/>
              <a:miter lim="800000"/>
              <a:headEnd/>
              <a:tailEnd/>
            </a:ln>
          </p:spPr>
          <p:txBody>
            <a:bodyPr wrap="none">
              <a:spAutoFit/>
            </a:bodyPr>
            <a:lstStyle/>
            <a:p>
              <a:pPr algn="ctr">
                <a:lnSpc>
                  <a:spcPct val="90000"/>
                </a:lnSpc>
              </a:pPr>
              <a:r>
                <a:rPr lang="en-US" sz="1800">
                  <a:latin typeface="+mn-lt"/>
                </a:rPr>
                <a:t>Tape-based </a:t>
              </a:r>
            </a:p>
            <a:p>
              <a:pPr algn="ctr">
                <a:lnSpc>
                  <a:spcPct val="90000"/>
                </a:lnSpc>
              </a:pPr>
              <a:r>
                <a:rPr lang="en-US" sz="1800">
                  <a:latin typeface="+mn-lt"/>
                </a:rPr>
                <a:t>Archive</a:t>
              </a:r>
            </a:p>
          </p:txBody>
        </p:sp>
        <p:grpSp>
          <p:nvGrpSpPr>
            <p:cNvPr id="14" name="Group 129"/>
            <p:cNvGrpSpPr>
              <a:grpSpLocks/>
            </p:cNvGrpSpPr>
            <p:nvPr/>
          </p:nvGrpSpPr>
          <p:grpSpPr bwMode="auto">
            <a:xfrm>
              <a:off x="6955098" y="1147294"/>
              <a:ext cx="938214" cy="790574"/>
              <a:chOff x="4061634" y="5124893"/>
              <a:chExt cx="939211" cy="790359"/>
            </a:xfrm>
          </p:grpSpPr>
          <p:grpSp>
            <p:nvGrpSpPr>
              <p:cNvPr id="15" name="Group 108"/>
              <p:cNvGrpSpPr>
                <a:grpSpLocks/>
              </p:cNvGrpSpPr>
              <p:nvPr/>
            </p:nvGrpSpPr>
            <p:grpSpPr bwMode="auto">
              <a:xfrm>
                <a:off x="4061634" y="5124893"/>
                <a:ext cx="605479" cy="371373"/>
                <a:chOff x="4061637" y="5124893"/>
                <a:chExt cx="531123" cy="371373"/>
              </a:xfrm>
            </p:grpSpPr>
            <p:sp>
              <p:nvSpPr>
                <p:cNvPr id="123" name="Rectangle 122"/>
                <p:cNvSpPr/>
                <p:nvPr/>
              </p:nvSpPr>
              <p:spPr>
                <a:xfrm>
                  <a:off x="4061637" y="5124893"/>
                  <a:ext cx="531123" cy="371373"/>
                </a:xfrm>
                <a:prstGeom prst="rect">
                  <a:avLst/>
                </a:prstGeom>
                <a:solidFill>
                  <a:srgbClr val="0070C0"/>
                </a:solidFill>
                <a:ln w="9525">
                  <a:solidFill>
                    <a:srgbClr val="00B0F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24" name="Oval 123"/>
                <p:cNvSpPr/>
                <p:nvPr/>
              </p:nvSpPr>
              <p:spPr>
                <a:xfrm>
                  <a:off x="4135520" y="5220117"/>
                  <a:ext cx="160313" cy="180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25" name="Oval 124"/>
                <p:cNvSpPr/>
                <p:nvPr/>
              </p:nvSpPr>
              <p:spPr>
                <a:xfrm>
                  <a:off x="4373899" y="5223291"/>
                  <a:ext cx="158919" cy="180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26" name="Straight Connector 125"/>
                <p:cNvCxnSpPr>
                  <a:stCxn id="124" idx="0"/>
                  <a:endCxn id="125" idx="0"/>
                </p:cNvCxnSpPr>
                <p:nvPr/>
              </p:nvCxnSpPr>
              <p:spPr>
                <a:xfrm rot="16200000" flipH="1">
                  <a:off x="4332581" y="5102516"/>
                  <a:ext cx="3174" cy="238378"/>
                </a:xfrm>
                <a:prstGeom prst="line">
                  <a:avLst/>
                </a:prstGeom>
                <a:ln>
                  <a:solidFill>
                    <a:srgbClr val="00B0F0"/>
                  </a:solidFill>
                </a:ln>
              </p:spPr>
              <p:style>
                <a:lnRef idx="1">
                  <a:schemeClr val="accent2"/>
                </a:lnRef>
                <a:fillRef idx="0">
                  <a:schemeClr val="accent2"/>
                </a:fillRef>
                <a:effectRef idx="0">
                  <a:schemeClr val="accent2"/>
                </a:effectRef>
                <a:fontRef idx="minor">
                  <a:schemeClr val="tx1"/>
                </a:fontRef>
              </p:style>
            </p:cxnSp>
          </p:grpSp>
          <p:sp>
            <p:nvSpPr>
              <p:cNvPr id="77" name="Rectangle 76"/>
              <p:cNvSpPr/>
              <p:nvPr/>
            </p:nvSpPr>
            <p:spPr>
              <a:xfrm>
                <a:off x="4160166" y="5234401"/>
                <a:ext cx="607069" cy="372960"/>
              </a:xfrm>
              <a:prstGeom prst="rect">
                <a:avLst/>
              </a:prstGeom>
              <a:solidFill>
                <a:srgbClr val="FF0000"/>
              </a:solidFill>
              <a:ln w="9525">
                <a:solidFill>
                  <a:srgbClr val="FFC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78" name="Oval 77"/>
              <p:cNvSpPr/>
              <p:nvPr/>
            </p:nvSpPr>
            <p:spPr>
              <a:xfrm>
                <a:off x="4245982" y="5331212"/>
                <a:ext cx="181167" cy="179339"/>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79" name="Oval 78"/>
              <p:cNvSpPr/>
              <p:nvPr/>
            </p:nvSpPr>
            <p:spPr>
              <a:xfrm>
                <a:off x="4516143" y="5334386"/>
                <a:ext cx="182756" cy="180926"/>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80" name="Straight Connector 79"/>
              <p:cNvCxnSpPr/>
              <p:nvPr/>
            </p:nvCxnSpPr>
            <p:spPr>
              <a:xfrm rot="16200000" flipH="1">
                <a:off x="4470059" y="5197718"/>
                <a:ext cx="3174" cy="270162"/>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cxnSp>
          <p:grpSp>
            <p:nvGrpSpPr>
              <p:cNvPr id="16" name="Group 114"/>
              <p:cNvGrpSpPr/>
              <p:nvPr/>
            </p:nvGrpSpPr>
            <p:grpSpPr>
              <a:xfrm>
                <a:off x="4238846" y="5334006"/>
                <a:ext cx="606055" cy="372140"/>
                <a:chOff x="4061637" y="5124893"/>
                <a:chExt cx="531628" cy="372140"/>
              </a:xfrm>
              <a:solidFill>
                <a:srgbClr val="00B050"/>
              </a:solidFill>
            </p:grpSpPr>
            <p:sp>
              <p:nvSpPr>
                <p:cNvPr id="119" name="Rectangle 118"/>
                <p:cNvSpPr/>
                <p:nvPr/>
              </p:nvSpPr>
              <p:spPr>
                <a:xfrm>
                  <a:off x="4061637" y="5124893"/>
                  <a:ext cx="531628" cy="372140"/>
                </a:xfrm>
                <a:prstGeom prst="rect">
                  <a:avLst/>
                </a:prstGeom>
                <a:grpFill/>
                <a:ln w="9525">
                  <a:solidFill>
                    <a:srgbClr val="FFFF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20" name="Oval 119"/>
                <p:cNvSpPr/>
                <p:nvPr/>
              </p:nvSpPr>
              <p:spPr>
                <a:xfrm>
                  <a:off x="4136065" y="5220586"/>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21" name="Oval 120"/>
                <p:cNvSpPr/>
                <p:nvPr/>
              </p:nvSpPr>
              <p:spPr>
                <a:xfrm>
                  <a:off x="4373525" y="5224130"/>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22" name="Straight Connector 121"/>
                <p:cNvCxnSpPr/>
                <p:nvPr/>
              </p:nvCxnSpPr>
              <p:spPr>
                <a:xfrm rot="16200000" flipH="1">
                  <a:off x="4332767" y="5103628"/>
                  <a:ext cx="3544" cy="237460"/>
                </a:xfrm>
                <a:prstGeom prst="line">
                  <a:avLst/>
                </a:prstGeom>
                <a:grpFill/>
                <a:ln>
                  <a:solidFill>
                    <a:srgbClr val="FFFF00"/>
                  </a:solidFill>
                </a:ln>
              </p:spPr>
              <p:style>
                <a:lnRef idx="1">
                  <a:schemeClr val="accent2"/>
                </a:lnRef>
                <a:fillRef idx="0">
                  <a:schemeClr val="accent2"/>
                </a:fillRef>
                <a:effectRef idx="0">
                  <a:schemeClr val="accent2"/>
                </a:effectRef>
                <a:fontRef idx="minor">
                  <a:schemeClr val="tx1"/>
                </a:fontRef>
              </p:style>
            </p:cxnSp>
          </p:grpSp>
          <p:grpSp>
            <p:nvGrpSpPr>
              <p:cNvPr id="17" name="Group 119"/>
              <p:cNvGrpSpPr/>
              <p:nvPr/>
            </p:nvGrpSpPr>
            <p:grpSpPr>
              <a:xfrm>
                <a:off x="4316818" y="5443875"/>
                <a:ext cx="606055" cy="372140"/>
                <a:chOff x="4061637" y="5124893"/>
                <a:chExt cx="531628" cy="372140"/>
              </a:xfrm>
              <a:solidFill>
                <a:srgbClr val="FFFF00"/>
              </a:solidFill>
            </p:grpSpPr>
            <p:sp>
              <p:nvSpPr>
                <p:cNvPr id="95" name="Rectangle 94"/>
                <p:cNvSpPr/>
                <p:nvPr/>
              </p:nvSpPr>
              <p:spPr>
                <a:xfrm>
                  <a:off x="4061637" y="5124893"/>
                  <a:ext cx="531628" cy="372140"/>
                </a:xfrm>
                <a:prstGeom prst="rect">
                  <a:avLst/>
                </a:prstGeom>
                <a:grpFill/>
                <a:ln w="9525">
                  <a:solidFill>
                    <a:srgbClr val="FF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0" name="Oval 99"/>
                <p:cNvSpPr/>
                <p:nvPr/>
              </p:nvSpPr>
              <p:spPr>
                <a:xfrm>
                  <a:off x="4136065" y="5220586"/>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1" name="Oval 100"/>
                <p:cNvSpPr/>
                <p:nvPr/>
              </p:nvSpPr>
              <p:spPr>
                <a:xfrm>
                  <a:off x="4373525" y="5224130"/>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18" name="Straight Connector 117"/>
                <p:cNvCxnSpPr/>
                <p:nvPr/>
              </p:nvCxnSpPr>
              <p:spPr>
                <a:xfrm rot="16200000" flipH="1">
                  <a:off x="4332767" y="5103628"/>
                  <a:ext cx="3544" cy="237460"/>
                </a:xfrm>
                <a:prstGeom prst="line">
                  <a:avLst/>
                </a:prstGeom>
                <a:grpFill/>
                <a:ln>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83" name="Rectangle 82"/>
              <p:cNvSpPr/>
              <p:nvPr/>
            </p:nvSpPr>
            <p:spPr>
              <a:xfrm>
                <a:off x="4395365" y="5543878"/>
                <a:ext cx="605480" cy="371374"/>
              </a:xfrm>
              <a:prstGeom prst="rect">
                <a:avLst/>
              </a:prstGeom>
              <a:solidFill>
                <a:srgbClr val="FFC000"/>
              </a:solidFill>
              <a:ln w="9525">
                <a:solidFill>
                  <a:srgbClr val="C0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90" name="Oval 89"/>
              <p:cNvSpPr/>
              <p:nvPr/>
            </p:nvSpPr>
            <p:spPr>
              <a:xfrm>
                <a:off x="4479592" y="5639102"/>
                <a:ext cx="18116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93" name="Oval 92"/>
              <p:cNvSpPr/>
              <p:nvPr/>
            </p:nvSpPr>
            <p:spPr>
              <a:xfrm>
                <a:off x="4749753" y="5642277"/>
                <a:ext cx="18275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94" name="Straight Connector 93"/>
              <p:cNvCxnSpPr/>
              <p:nvPr/>
            </p:nvCxnSpPr>
            <p:spPr>
              <a:xfrm rot="16200000" flipH="1">
                <a:off x="4704464" y="5504815"/>
                <a:ext cx="3174" cy="271750"/>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cxn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800" name="Rectangle 8"/>
          <p:cNvSpPr>
            <a:spLocks noGrp="1" noChangeArrowheads="1"/>
          </p:cNvSpPr>
          <p:nvPr>
            <p:ph type="title"/>
          </p:nvPr>
        </p:nvSpPr>
        <p:spPr/>
        <p:txBody>
          <a:bodyPr>
            <a:normAutofit/>
          </a:bodyPr>
          <a:lstStyle/>
          <a:p>
            <a:pPr>
              <a:defRPr/>
            </a:pPr>
            <a:r>
              <a:rPr sz="4000" smtClean="0"/>
              <a:t>Heterogeneous Deployment</a:t>
            </a:r>
            <a:endParaRPr lang="en-US" dirty="0" smtClean="0">
              <a:latin typeface="+mn-lt"/>
            </a:endParaRPr>
          </a:p>
        </p:txBody>
      </p:sp>
      <p:sp>
        <p:nvSpPr>
          <p:cNvPr id="4" name="Content Placeholder 3"/>
          <p:cNvSpPr>
            <a:spLocks noGrp="1"/>
          </p:cNvSpPr>
          <p:nvPr>
            <p:ph idx="1"/>
          </p:nvPr>
        </p:nvSpPr>
        <p:spPr>
          <a:xfrm>
            <a:off x="228600" y="838200"/>
            <a:ext cx="5639765" cy="443198"/>
          </a:xfrm>
        </p:spPr>
        <p:txBody>
          <a:bodyPr/>
          <a:lstStyle/>
          <a:p>
            <a:pPr>
              <a:buNone/>
            </a:pPr>
            <a:r>
              <a:rPr lang="en-US" dirty="0" smtClean="0"/>
              <a:t>“Enterprise Heterogeneous”</a:t>
            </a:r>
          </a:p>
        </p:txBody>
      </p:sp>
      <p:grpSp>
        <p:nvGrpSpPr>
          <p:cNvPr id="2" name="Group 80"/>
          <p:cNvGrpSpPr/>
          <p:nvPr/>
        </p:nvGrpSpPr>
        <p:grpSpPr>
          <a:xfrm>
            <a:off x="419819" y="3038057"/>
            <a:ext cx="4329108" cy="3371493"/>
            <a:chOff x="419819" y="3038057"/>
            <a:chExt cx="4329108" cy="3371493"/>
          </a:xfrm>
        </p:grpSpPr>
        <p:pic>
          <p:nvPicPr>
            <p:cNvPr id="29" name="Picture 21" descr="Server"/>
            <p:cNvPicPr>
              <a:picLocks noChangeAspect="1" noChangeArrowheads="1"/>
            </p:cNvPicPr>
            <p:nvPr/>
          </p:nvPicPr>
          <p:blipFill>
            <a:blip r:embed="rId3"/>
            <a:srcRect/>
            <a:stretch>
              <a:fillRect/>
            </a:stretch>
          </p:blipFill>
          <p:spPr bwMode="auto">
            <a:xfrm>
              <a:off x="733808" y="4224461"/>
              <a:ext cx="538203" cy="794353"/>
            </a:xfrm>
            <a:prstGeom prst="rect">
              <a:avLst/>
            </a:prstGeom>
            <a:noFill/>
            <a:ln w="9525">
              <a:noFill/>
              <a:miter lim="800000"/>
              <a:headEnd/>
              <a:tailEnd/>
            </a:ln>
          </p:spPr>
        </p:pic>
        <p:pic>
          <p:nvPicPr>
            <p:cNvPr id="30" name="Picture 21" descr="Server"/>
            <p:cNvPicPr>
              <a:picLocks noChangeAspect="1" noChangeArrowheads="1"/>
            </p:cNvPicPr>
            <p:nvPr/>
          </p:nvPicPr>
          <p:blipFill>
            <a:blip r:embed="rId3"/>
            <a:srcRect/>
            <a:stretch>
              <a:fillRect/>
            </a:stretch>
          </p:blipFill>
          <p:spPr bwMode="auto">
            <a:xfrm>
              <a:off x="2241974" y="5298450"/>
              <a:ext cx="538203" cy="794353"/>
            </a:xfrm>
            <a:prstGeom prst="rect">
              <a:avLst/>
            </a:prstGeom>
            <a:noFill/>
            <a:ln w="9525">
              <a:noFill/>
              <a:miter lim="800000"/>
              <a:headEnd/>
              <a:tailEnd/>
            </a:ln>
          </p:spPr>
        </p:pic>
        <p:pic>
          <p:nvPicPr>
            <p:cNvPr id="31" name="Picture 21" descr="Server"/>
            <p:cNvPicPr>
              <a:picLocks noChangeAspect="1" noChangeArrowheads="1"/>
            </p:cNvPicPr>
            <p:nvPr/>
          </p:nvPicPr>
          <p:blipFill>
            <a:blip r:embed="rId3"/>
            <a:srcRect/>
            <a:stretch>
              <a:fillRect/>
            </a:stretch>
          </p:blipFill>
          <p:spPr bwMode="auto">
            <a:xfrm>
              <a:off x="733808" y="3038057"/>
              <a:ext cx="538203" cy="794353"/>
            </a:xfrm>
            <a:prstGeom prst="rect">
              <a:avLst/>
            </a:prstGeom>
            <a:noFill/>
            <a:ln w="9525">
              <a:noFill/>
              <a:miter lim="800000"/>
              <a:headEnd/>
              <a:tailEnd/>
            </a:ln>
          </p:spPr>
        </p:pic>
        <p:pic>
          <p:nvPicPr>
            <p:cNvPr id="32" name="Picture 21" descr="Server"/>
            <p:cNvPicPr>
              <a:picLocks noChangeAspect="1" noChangeArrowheads="1"/>
            </p:cNvPicPr>
            <p:nvPr/>
          </p:nvPicPr>
          <p:blipFill>
            <a:blip r:embed="rId3"/>
            <a:srcRect/>
            <a:stretch>
              <a:fillRect/>
            </a:stretch>
          </p:blipFill>
          <p:spPr bwMode="auto">
            <a:xfrm>
              <a:off x="733808" y="5347206"/>
              <a:ext cx="538203" cy="794353"/>
            </a:xfrm>
            <a:prstGeom prst="rect">
              <a:avLst/>
            </a:prstGeom>
            <a:noFill/>
            <a:ln w="9525">
              <a:noFill/>
              <a:miter lim="800000"/>
              <a:headEnd/>
              <a:tailEnd/>
            </a:ln>
          </p:spPr>
        </p:pic>
        <p:grpSp>
          <p:nvGrpSpPr>
            <p:cNvPr id="3" name="Group 66"/>
            <p:cNvGrpSpPr>
              <a:grpSpLocks/>
            </p:cNvGrpSpPr>
            <p:nvPr/>
          </p:nvGrpSpPr>
          <p:grpSpPr bwMode="auto">
            <a:xfrm>
              <a:off x="3654082" y="3517801"/>
              <a:ext cx="1094845" cy="1071409"/>
              <a:chOff x="-1798" y="2282"/>
              <a:chExt cx="708" cy="661"/>
            </a:xfrm>
          </p:grpSpPr>
          <p:grpSp>
            <p:nvGrpSpPr>
              <p:cNvPr id="5" name="Group 67"/>
              <p:cNvGrpSpPr>
                <a:grpSpLocks/>
              </p:cNvGrpSpPr>
              <p:nvPr/>
            </p:nvGrpSpPr>
            <p:grpSpPr bwMode="auto">
              <a:xfrm>
                <a:off x="-1413" y="2465"/>
                <a:ext cx="323" cy="354"/>
                <a:chOff x="-1218" y="2142"/>
                <a:chExt cx="440" cy="481"/>
              </a:xfrm>
            </p:grpSpPr>
            <p:pic>
              <p:nvPicPr>
                <p:cNvPr id="36"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37"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38"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39"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35"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40" name="Straight Connector 39"/>
            <p:cNvCxnSpPr>
              <a:stCxn id="30" idx="3"/>
              <a:endCxn id="35" idx="1"/>
            </p:cNvCxnSpPr>
            <p:nvPr/>
          </p:nvCxnSpPr>
          <p:spPr>
            <a:xfrm flipV="1">
              <a:off x="2780177" y="4053506"/>
              <a:ext cx="873905" cy="1642121"/>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32" idx="3"/>
              <a:endCxn id="35" idx="1"/>
            </p:cNvCxnSpPr>
            <p:nvPr/>
          </p:nvCxnSpPr>
          <p:spPr>
            <a:xfrm flipV="1">
              <a:off x="1272011" y="4053506"/>
              <a:ext cx="2382071" cy="1690877"/>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a:stCxn id="29" idx="3"/>
              <a:endCxn id="35" idx="1"/>
            </p:cNvCxnSpPr>
            <p:nvPr/>
          </p:nvCxnSpPr>
          <p:spPr>
            <a:xfrm flipV="1">
              <a:off x="1272011" y="4053506"/>
              <a:ext cx="2382071" cy="56813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31" idx="3"/>
              <a:endCxn id="35" idx="1"/>
            </p:cNvCxnSpPr>
            <p:nvPr/>
          </p:nvCxnSpPr>
          <p:spPr>
            <a:xfrm>
              <a:off x="1272011" y="3435234"/>
              <a:ext cx="2382071" cy="618272"/>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1773609" y="6070996"/>
              <a:ext cx="1549080" cy="338554"/>
            </a:xfrm>
            <a:prstGeom prst="rect">
              <a:avLst/>
            </a:prstGeom>
            <a:noFill/>
          </p:spPr>
          <p:txBody>
            <a:bodyPr wrap="square" rtlCol="0">
              <a:spAutoFit/>
            </a:bodyPr>
            <a:lstStyle/>
            <a:p>
              <a:r>
                <a:rPr lang="en-US" sz="1600" dirty="0" smtClean="0">
                  <a:latin typeface="+mn-lt"/>
                </a:rPr>
                <a:t>Windows File</a:t>
              </a:r>
              <a:endParaRPr lang="en-US" sz="1600" dirty="0">
                <a:latin typeface="+mn-lt"/>
              </a:endParaRPr>
            </a:p>
          </p:txBody>
        </p:sp>
        <p:sp>
          <p:nvSpPr>
            <p:cNvPr id="45" name="TextBox 44"/>
            <p:cNvSpPr txBox="1"/>
            <p:nvPr/>
          </p:nvSpPr>
          <p:spPr>
            <a:xfrm>
              <a:off x="419819" y="3740553"/>
              <a:ext cx="1480233" cy="338554"/>
            </a:xfrm>
            <a:prstGeom prst="rect">
              <a:avLst/>
            </a:prstGeom>
            <a:noFill/>
          </p:spPr>
          <p:txBody>
            <a:bodyPr wrap="square" rtlCol="0">
              <a:spAutoFit/>
            </a:bodyPr>
            <a:lstStyle/>
            <a:p>
              <a:r>
                <a:rPr lang="en-US" sz="1600" dirty="0" smtClean="0">
                  <a:latin typeface="+mn-lt"/>
                </a:rPr>
                <a:t>Exchange</a:t>
              </a:r>
              <a:endParaRPr lang="en-US" sz="1600" dirty="0">
                <a:latin typeface="+mn-lt"/>
              </a:endParaRPr>
            </a:p>
          </p:txBody>
        </p:sp>
        <p:sp>
          <p:nvSpPr>
            <p:cNvPr id="46" name="TextBox 45"/>
            <p:cNvSpPr txBox="1"/>
            <p:nvPr/>
          </p:nvSpPr>
          <p:spPr>
            <a:xfrm>
              <a:off x="419819" y="4979043"/>
              <a:ext cx="1213414" cy="338554"/>
            </a:xfrm>
            <a:prstGeom prst="rect">
              <a:avLst/>
            </a:prstGeom>
            <a:noFill/>
          </p:spPr>
          <p:txBody>
            <a:bodyPr wrap="square" rtlCol="0">
              <a:spAutoFit/>
            </a:bodyPr>
            <a:lstStyle/>
            <a:p>
              <a:r>
                <a:rPr lang="en-US" sz="1600" dirty="0" smtClean="0">
                  <a:latin typeface="+mn-lt"/>
                </a:rPr>
                <a:t>SQL</a:t>
              </a:r>
              <a:endParaRPr lang="en-US" sz="1600" dirty="0">
                <a:latin typeface="+mn-lt"/>
              </a:endParaRPr>
            </a:p>
          </p:txBody>
        </p:sp>
        <p:sp>
          <p:nvSpPr>
            <p:cNvPr id="47" name="TextBox 46"/>
            <p:cNvSpPr txBox="1"/>
            <p:nvPr/>
          </p:nvSpPr>
          <p:spPr>
            <a:xfrm>
              <a:off x="419819" y="6043913"/>
              <a:ext cx="1560653" cy="338554"/>
            </a:xfrm>
            <a:prstGeom prst="rect">
              <a:avLst/>
            </a:prstGeom>
            <a:noFill/>
          </p:spPr>
          <p:txBody>
            <a:bodyPr wrap="square" rtlCol="0">
              <a:spAutoFit/>
            </a:bodyPr>
            <a:lstStyle/>
            <a:p>
              <a:r>
                <a:rPr lang="en-US" sz="1600" dirty="0" smtClean="0">
                  <a:latin typeface="+mn-lt"/>
                </a:rPr>
                <a:t>SharePoint</a:t>
              </a:r>
              <a:endParaRPr lang="en-US" sz="1600" dirty="0">
                <a:latin typeface="+mn-lt"/>
              </a:endParaRPr>
            </a:p>
          </p:txBody>
        </p:sp>
      </p:grpSp>
      <p:grpSp>
        <p:nvGrpSpPr>
          <p:cNvPr id="6" name="Group 81"/>
          <p:cNvGrpSpPr/>
          <p:nvPr/>
        </p:nvGrpSpPr>
        <p:grpSpPr>
          <a:xfrm>
            <a:off x="1421476" y="817099"/>
            <a:ext cx="7768824" cy="5825873"/>
            <a:chOff x="1421476" y="817099"/>
            <a:chExt cx="7768824" cy="5825873"/>
          </a:xfrm>
        </p:grpSpPr>
        <p:grpSp>
          <p:nvGrpSpPr>
            <p:cNvPr id="7" name="Group 79"/>
            <p:cNvGrpSpPr/>
            <p:nvPr/>
          </p:nvGrpSpPr>
          <p:grpSpPr>
            <a:xfrm>
              <a:off x="2407032" y="3341788"/>
              <a:ext cx="1128712" cy="1000125"/>
              <a:chOff x="2407032" y="3341788"/>
              <a:chExt cx="1128712" cy="1000125"/>
            </a:xfrm>
          </p:grpSpPr>
          <p:pic>
            <p:nvPicPr>
              <p:cNvPr id="84" name="Picture 51"/>
              <p:cNvPicPr>
                <a:picLocks noChangeAspect="1" noChangeArrowheads="1"/>
              </p:cNvPicPr>
              <p:nvPr/>
            </p:nvPicPr>
            <p:blipFill>
              <a:blip r:embed="rId6"/>
              <a:srcRect/>
              <a:stretch>
                <a:fillRect/>
              </a:stretch>
            </p:blipFill>
            <p:spPr bwMode="auto">
              <a:xfrm>
                <a:off x="2616582" y="3591026"/>
                <a:ext cx="581025" cy="368300"/>
              </a:xfrm>
              <a:prstGeom prst="rect">
                <a:avLst/>
              </a:prstGeom>
              <a:noFill/>
              <a:ln w="9525">
                <a:noFill/>
                <a:miter lim="800000"/>
                <a:headEnd/>
                <a:tailEnd/>
              </a:ln>
            </p:spPr>
          </p:pic>
          <p:pic>
            <p:nvPicPr>
              <p:cNvPr id="85" name="Picture 52"/>
              <p:cNvPicPr>
                <a:picLocks noChangeAspect="1" noChangeArrowheads="1"/>
              </p:cNvPicPr>
              <p:nvPr/>
            </p:nvPicPr>
            <p:blipFill>
              <a:blip r:embed="rId7"/>
              <a:srcRect/>
              <a:stretch>
                <a:fillRect/>
              </a:stretch>
            </p:blipFill>
            <p:spPr bwMode="auto">
              <a:xfrm>
                <a:off x="2700719" y="3686276"/>
                <a:ext cx="582613" cy="368300"/>
              </a:xfrm>
              <a:prstGeom prst="rect">
                <a:avLst/>
              </a:prstGeom>
              <a:noFill/>
              <a:ln w="9525">
                <a:noFill/>
                <a:miter lim="800000"/>
                <a:headEnd/>
                <a:tailEnd/>
              </a:ln>
            </p:spPr>
          </p:pic>
          <p:pic>
            <p:nvPicPr>
              <p:cNvPr id="86" name="Picture 53"/>
              <p:cNvPicPr>
                <a:picLocks noChangeAspect="1" noChangeArrowheads="1"/>
              </p:cNvPicPr>
              <p:nvPr/>
            </p:nvPicPr>
            <p:blipFill>
              <a:blip r:embed="rId8"/>
              <a:srcRect/>
              <a:stretch>
                <a:fillRect/>
              </a:stretch>
            </p:blipFill>
            <p:spPr bwMode="auto">
              <a:xfrm>
                <a:off x="2784857" y="3781526"/>
                <a:ext cx="582612" cy="369887"/>
              </a:xfrm>
              <a:prstGeom prst="rect">
                <a:avLst/>
              </a:prstGeom>
              <a:noFill/>
              <a:ln w="9525">
                <a:noFill/>
                <a:miter lim="800000"/>
                <a:headEnd/>
                <a:tailEnd/>
              </a:ln>
            </p:spPr>
          </p:pic>
          <p:pic>
            <p:nvPicPr>
              <p:cNvPr id="87" name="Picture 54"/>
              <p:cNvPicPr>
                <a:picLocks noChangeAspect="1" noChangeArrowheads="1"/>
              </p:cNvPicPr>
              <p:nvPr/>
            </p:nvPicPr>
            <p:blipFill>
              <a:blip r:embed="rId9"/>
              <a:srcRect/>
              <a:stretch>
                <a:fillRect/>
              </a:stretch>
            </p:blipFill>
            <p:spPr bwMode="auto">
              <a:xfrm>
                <a:off x="2868994" y="3878363"/>
                <a:ext cx="582613" cy="368300"/>
              </a:xfrm>
              <a:prstGeom prst="rect">
                <a:avLst/>
              </a:prstGeom>
              <a:noFill/>
              <a:ln w="9525">
                <a:noFill/>
                <a:miter lim="800000"/>
                <a:headEnd/>
                <a:tailEnd/>
              </a:ln>
            </p:spPr>
          </p:pic>
          <p:pic>
            <p:nvPicPr>
              <p:cNvPr id="88" name="Picture 55"/>
              <p:cNvPicPr>
                <a:picLocks noChangeAspect="1" noChangeArrowheads="1"/>
              </p:cNvPicPr>
              <p:nvPr/>
            </p:nvPicPr>
            <p:blipFill>
              <a:blip r:embed="rId10"/>
              <a:srcRect/>
              <a:stretch>
                <a:fillRect/>
              </a:stretch>
            </p:blipFill>
            <p:spPr bwMode="auto">
              <a:xfrm>
                <a:off x="2953132" y="3973613"/>
                <a:ext cx="582612" cy="368300"/>
              </a:xfrm>
              <a:prstGeom prst="rect">
                <a:avLst/>
              </a:prstGeom>
              <a:noFill/>
              <a:ln w="9525">
                <a:noFill/>
                <a:miter lim="800000"/>
                <a:headEnd/>
                <a:tailEnd/>
              </a:ln>
            </p:spPr>
          </p:pic>
          <p:sp>
            <p:nvSpPr>
              <p:cNvPr id="89" name="Text Box 67"/>
              <p:cNvSpPr txBox="1">
                <a:spLocks noChangeArrowheads="1"/>
              </p:cNvSpPr>
              <p:nvPr/>
            </p:nvSpPr>
            <p:spPr bwMode="auto">
              <a:xfrm>
                <a:off x="2407032" y="3341788"/>
                <a:ext cx="995785" cy="258532"/>
              </a:xfrm>
              <a:prstGeom prst="rect">
                <a:avLst/>
              </a:prstGeom>
              <a:noFill/>
              <a:ln w="9525">
                <a:noFill/>
                <a:miter lim="800000"/>
                <a:headEnd/>
                <a:tailEnd/>
              </a:ln>
              <a:effectLst/>
            </p:spPr>
            <p:txBody>
              <a:bodyPr wrap="none">
                <a:spAutoFit/>
              </a:bodyPr>
              <a:lstStyle/>
              <a:p>
                <a:pPr algn="ctr">
                  <a:lnSpc>
                    <a:spcPct val="90000"/>
                  </a:lnSpc>
                  <a:defRPr/>
                </a:pPr>
                <a:r>
                  <a:rPr lang="en-US" sz="1200" dirty="0" smtClean="0">
                    <a:effectLst>
                      <a:outerShdw blurRad="38100" dist="38100" dir="2700000" algn="tl">
                        <a:srgbClr val="C0C0C0"/>
                      </a:outerShdw>
                    </a:effectLst>
                    <a:latin typeface="+mn-lt"/>
                    <a:cs typeface="+mn-cs"/>
                  </a:rPr>
                  <a:t>Disk to Disk</a:t>
                </a:r>
                <a:endParaRPr lang="en-US" sz="1200" dirty="0">
                  <a:effectLst>
                    <a:outerShdw blurRad="38100" dist="38100" dir="2700000" algn="tl">
                      <a:srgbClr val="C0C0C0"/>
                    </a:outerShdw>
                  </a:effectLst>
                  <a:latin typeface="+mn-lt"/>
                  <a:cs typeface="+mn-cs"/>
                </a:endParaRPr>
              </a:p>
            </p:txBody>
          </p:sp>
        </p:grpSp>
        <p:sp>
          <p:nvSpPr>
            <p:cNvPr id="91" name="Rectangle 90"/>
            <p:cNvSpPr/>
            <p:nvPr/>
          </p:nvSpPr>
          <p:spPr bwMode="auto">
            <a:xfrm>
              <a:off x="7269425" y="817099"/>
              <a:ext cx="533400" cy="381000"/>
            </a:xfrm>
            <a:prstGeom prst="rect">
              <a:avLst/>
            </a:prstGeom>
            <a:noFill/>
          </p:spPr>
          <p:txBody>
            <a:bodyPr/>
            <a:lstStyle/>
            <a:p>
              <a:pPr algn="ctr">
                <a:lnSpc>
                  <a:spcPct val="90000"/>
                </a:lnSpc>
                <a:defRPr/>
              </a:pPr>
              <a:endParaRPr lang="en-US" sz="3200">
                <a:effectLst>
                  <a:outerShdw blurRad="38100" dist="38100" dir="2700000" algn="tl">
                    <a:srgbClr val="000000">
                      <a:alpha val="43137"/>
                    </a:srgbClr>
                  </a:outerShdw>
                </a:effectLst>
                <a:latin typeface="+mn-lt"/>
                <a:cs typeface="+mn-cs"/>
              </a:endParaRPr>
            </a:p>
          </p:txBody>
        </p:sp>
        <p:sp>
          <p:nvSpPr>
            <p:cNvPr id="90" name="TextBox 89"/>
            <p:cNvSpPr txBox="1">
              <a:spLocks noChangeArrowheads="1"/>
            </p:cNvSpPr>
            <p:nvPr/>
          </p:nvSpPr>
          <p:spPr bwMode="auto">
            <a:xfrm>
              <a:off x="1421476" y="4657424"/>
              <a:ext cx="4083169" cy="590931"/>
            </a:xfrm>
            <a:prstGeom prst="rect">
              <a:avLst/>
            </a:prstGeom>
            <a:noFill/>
            <a:ln w="9525">
              <a:noFill/>
              <a:miter lim="800000"/>
              <a:headEnd/>
              <a:tailEnd/>
            </a:ln>
          </p:spPr>
          <p:txBody>
            <a:bodyPr wrap="none">
              <a:spAutoFit/>
            </a:bodyPr>
            <a:lstStyle/>
            <a:p>
              <a:pPr>
                <a:lnSpc>
                  <a:spcPct val="90000"/>
                </a:lnSpc>
              </a:pPr>
              <a:r>
                <a:rPr lang="en-US" sz="1800" dirty="0" smtClean="0">
                  <a:latin typeface="+mn-lt"/>
                </a:rPr>
                <a:t>Better Backups</a:t>
              </a:r>
            </a:p>
            <a:p>
              <a:pPr>
                <a:lnSpc>
                  <a:spcPct val="90000"/>
                </a:lnSpc>
              </a:pPr>
              <a:r>
                <a:rPr lang="en-US" sz="1800" dirty="0" smtClean="0">
                  <a:latin typeface="+mn-lt"/>
                </a:rPr>
                <a:t>More Reliable Recovery &amp; $$$ saving</a:t>
              </a:r>
              <a:endParaRPr lang="en-US" sz="1800" dirty="0">
                <a:latin typeface="+mn-lt"/>
              </a:endParaRPr>
            </a:p>
          </p:txBody>
        </p:sp>
        <p:pic>
          <p:nvPicPr>
            <p:cNvPr id="51" name="Picture 11" descr="Supercomputer2"/>
            <p:cNvPicPr>
              <a:picLocks noChangeAspect="1" noChangeArrowheads="1"/>
            </p:cNvPicPr>
            <p:nvPr/>
          </p:nvPicPr>
          <p:blipFill>
            <a:blip r:embed="rId11"/>
            <a:srcRect/>
            <a:stretch>
              <a:fillRect/>
            </a:stretch>
          </p:blipFill>
          <p:spPr bwMode="auto">
            <a:xfrm>
              <a:off x="6133528" y="1551451"/>
              <a:ext cx="947738" cy="1257300"/>
            </a:xfrm>
            <a:prstGeom prst="rect">
              <a:avLst/>
            </a:prstGeom>
            <a:noFill/>
          </p:spPr>
        </p:pic>
        <p:cxnSp>
          <p:nvCxnSpPr>
            <p:cNvPr id="52" name="Straight Connector 51"/>
            <p:cNvCxnSpPr>
              <a:stCxn id="51" idx="2"/>
              <a:endCxn id="35" idx="3"/>
            </p:cNvCxnSpPr>
            <p:nvPr/>
          </p:nvCxnSpPr>
          <p:spPr>
            <a:xfrm rot="5400000">
              <a:off x="4841610" y="2287718"/>
              <a:ext cx="1244755" cy="2286820"/>
            </a:xfrm>
            <a:prstGeom prst="line">
              <a:avLst/>
            </a:prstGeom>
          </p:spPr>
          <p:style>
            <a:lnRef idx="1">
              <a:schemeClr val="accent1"/>
            </a:lnRef>
            <a:fillRef idx="0">
              <a:schemeClr val="accent1"/>
            </a:fillRef>
            <a:effectRef idx="0">
              <a:schemeClr val="accent1"/>
            </a:effectRef>
            <a:fontRef idx="minor">
              <a:schemeClr val="tx1"/>
            </a:fontRef>
          </p:style>
        </p:cxnSp>
        <p:pic>
          <p:nvPicPr>
            <p:cNvPr id="65" name="Picture 11" descr="Supercomputer2"/>
            <p:cNvPicPr>
              <a:picLocks noChangeAspect="1" noChangeArrowheads="1"/>
            </p:cNvPicPr>
            <p:nvPr/>
          </p:nvPicPr>
          <p:blipFill>
            <a:blip r:embed="rId11"/>
            <a:srcRect/>
            <a:stretch>
              <a:fillRect/>
            </a:stretch>
          </p:blipFill>
          <p:spPr bwMode="auto">
            <a:xfrm>
              <a:off x="5050895" y="5064568"/>
              <a:ext cx="947738" cy="1257300"/>
            </a:xfrm>
            <a:prstGeom prst="rect">
              <a:avLst/>
            </a:prstGeom>
            <a:noFill/>
          </p:spPr>
        </p:pic>
        <p:pic>
          <p:nvPicPr>
            <p:cNvPr id="68" name="Picture 11" descr="Supercomputer2"/>
            <p:cNvPicPr>
              <a:picLocks noChangeAspect="1" noChangeArrowheads="1"/>
            </p:cNvPicPr>
            <p:nvPr/>
          </p:nvPicPr>
          <p:blipFill>
            <a:blip r:embed="rId11"/>
            <a:srcRect/>
            <a:stretch>
              <a:fillRect/>
            </a:stretch>
          </p:blipFill>
          <p:spPr bwMode="auto">
            <a:xfrm>
              <a:off x="7815867" y="5062589"/>
              <a:ext cx="947738" cy="1257300"/>
            </a:xfrm>
            <a:prstGeom prst="rect">
              <a:avLst/>
            </a:prstGeom>
            <a:noFill/>
          </p:spPr>
        </p:pic>
        <p:pic>
          <p:nvPicPr>
            <p:cNvPr id="69" name="Picture 11" descr="Supercomputer2"/>
            <p:cNvPicPr>
              <a:picLocks noChangeAspect="1" noChangeArrowheads="1"/>
            </p:cNvPicPr>
            <p:nvPr/>
          </p:nvPicPr>
          <p:blipFill>
            <a:blip r:embed="rId11"/>
            <a:srcRect/>
            <a:stretch>
              <a:fillRect/>
            </a:stretch>
          </p:blipFill>
          <p:spPr bwMode="auto">
            <a:xfrm>
              <a:off x="6436349" y="5108111"/>
              <a:ext cx="947738" cy="1257300"/>
            </a:xfrm>
            <a:prstGeom prst="rect">
              <a:avLst/>
            </a:prstGeom>
            <a:noFill/>
          </p:spPr>
        </p:pic>
        <p:sp>
          <p:nvSpPr>
            <p:cNvPr id="71" name="TextBox 70"/>
            <p:cNvSpPr txBox="1"/>
            <p:nvPr/>
          </p:nvSpPr>
          <p:spPr>
            <a:xfrm>
              <a:off x="4935427" y="6304418"/>
              <a:ext cx="1549080" cy="338554"/>
            </a:xfrm>
            <a:prstGeom prst="rect">
              <a:avLst/>
            </a:prstGeom>
            <a:noFill/>
          </p:spPr>
          <p:txBody>
            <a:bodyPr wrap="square" rtlCol="0">
              <a:spAutoFit/>
            </a:bodyPr>
            <a:lstStyle/>
            <a:p>
              <a:r>
                <a:rPr lang="en-US" sz="1600" dirty="0" smtClean="0">
                  <a:latin typeface="+mn-lt"/>
                </a:rPr>
                <a:t>SAP</a:t>
              </a:r>
              <a:endParaRPr lang="en-US" sz="1600" dirty="0">
                <a:latin typeface="+mn-lt"/>
              </a:endParaRPr>
            </a:p>
          </p:txBody>
        </p:sp>
        <p:sp>
          <p:nvSpPr>
            <p:cNvPr id="72" name="TextBox 71"/>
            <p:cNvSpPr txBox="1"/>
            <p:nvPr/>
          </p:nvSpPr>
          <p:spPr>
            <a:xfrm>
              <a:off x="6197068" y="6292844"/>
              <a:ext cx="1549080" cy="338554"/>
            </a:xfrm>
            <a:prstGeom prst="rect">
              <a:avLst/>
            </a:prstGeom>
            <a:noFill/>
          </p:spPr>
          <p:txBody>
            <a:bodyPr wrap="square" rtlCol="0">
              <a:spAutoFit/>
            </a:bodyPr>
            <a:lstStyle/>
            <a:p>
              <a:r>
                <a:rPr lang="en-US" sz="1600" dirty="0" smtClean="0">
                  <a:latin typeface="+mn-lt"/>
                </a:rPr>
                <a:t>AS/400</a:t>
              </a:r>
              <a:endParaRPr lang="en-US" sz="1600" dirty="0">
                <a:latin typeface="+mn-lt"/>
              </a:endParaRPr>
            </a:p>
          </p:txBody>
        </p:sp>
        <p:sp>
          <p:nvSpPr>
            <p:cNvPr id="73" name="TextBox 72"/>
            <p:cNvSpPr txBox="1"/>
            <p:nvPr/>
          </p:nvSpPr>
          <p:spPr>
            <a:xfrm>
              <a:off x="7701777" y="6292845"/>
              <a:ext cx="1129707" cy="338554"/>
            </a:xfrm>
            <a:prstGeom prst="rect">
              <a:avLst/>
            </a:prstGeom>
            <a:noFill/>
          </p:spPr>
          <p:txBody>
            <a:bodyPr wrap="square" rtlCol="0">
              <a:spAutoFit/>
            </a:bodyPr>
            <a:lstStyle/>
            <a:p>
              <a:r>
                <a:rPr lang="en-US" sz="1600" dirty="0" smtClean="0">
                  <a:latin typeface="+mn-lt"/>
                </a:rPr>
                <a:t>UNIX</a:t>
              </a:r>
              <a:endParaRPr lang="en-US" sz="1600" dirty="0">
                <a:latin typeface="+mn-lt"/>
              </a:endParaRPr>
            </a:p>
          </p:txBody>
        </p:sp>
        <p:cxnSp>
          <p:nvCxnSpPr>
            <p:cNvPr id="74" name="Straight Connector 73"/>
            <p:cNvCxnSpPr>
              <a:stCxn id="51" idx="2"/>
              <a:endCxn id="65" idx="0"/>
            </p:cNvCxnSpPr>
            <p:nvPr/>
          </p:nvCxnSpPr>
          <p:spPr>
            <a:xfrm rot="5400000">
              <a:off x="4938173" y="3395343"/>
              <a:ext cx="2255817" cy="1082633"/>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a:stCxn id="51" idx="2"/>
              <a:endCxn id="69" idx="0"/>
            </p:cNvCxnSpPr>
            <p:nvPr/>
          </p:nvCxnSpPr>
          <p:spPr>
            <a:xfrm rot="16200000" flipH="1">
              <a:off x="5609127" y="3807020"/>
              <a:ext cx="2299360" cy="302821"/>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a:stCxn id="51" idx="2"/>
              <a:endCxn id="68" idx="0"/>
            </p:cNvCxnSpPr>
            <p:nvPr/>
          </p:nvCxnSpPr>
          <p:spPr>
            <a:xfrm rot="16200000" flipH="1">
              <a:off x="6321647" y="3094500"/>
              <a:ext cx="2253838" cy="1682339"/>
            </a:xfrm>
            <a:prstGeom prst="line">
              <a:avLst/>
            </a:prstGeom>
          </p:spPr>
          <p:style>
            <a:lnRef idx="1">
              <a:schemeClr val="accent1"/>
            </a:lnRef>
            <a:fillRef idx="0">
              <a:schemeClr val="accent1"/>
            </a:fillRef>
            <a:effectRef idx="0">
              <a:schemeClr val="accent1"/>
            </a:effectRef>
            <a:fontRef idx="minor">
              <a:schemeClr val="tx1"/>
            </a:fontRef>
          </p:style>
        </p:cxnSp>
        <p:sp>
          <p:nvSpPr>
            <p:cNvPr id="92" name="TextBox 91"/>
            <p:cNvSpPr txBox="1">
              <a:spLocks noChangeArrowheads="1"/>
            </p:cNvSpPr>
            <p:nvPr/>
          </p:nvSpPr>
          <p:spPr bwMode="auto">
            <a:xfrm>
              <a:off x="7102737" y="1937874"/>
              <a:ext cx="532325" cy="258532"/>
            </a:xfrm>
            <a:prstGeom prst="rect">
              <a:avLst/>
            </a:prstGeom>
            <a:noFill/>
            <a:ln w="9525">
              <a:noFill/>
              <a:miter lim="800000"/>
              <a:headEnd/>
              <a:tailEnd/>
            </a:ln>
            <a:effectLst/>
          </p:spPr>
          <p:txBody>
            <a:bodyPr wrap="none">
              <a:spAutoFit/>
            </a:bodyPr>
            <a:lstStyle/>
            <a:p>
              <a:pPr algn="ctr">
                <a:lnSpc>
                  <a:spcPct val="90000"/>
                </a:lnSpc>
                <a:defRPr/>
              </a:pPr>
              <a:r>
                <a:rPr lang="en-US" sz="1200" dirty="0" smtClean="0">
                  <a:effectLst>
                    <a:outerShdw blurRad="38100" dist="38100" dir="2700000" algn="tl">
                      <a:srgbClr val="C0C0C0"/>
                    </a:outerShdw>
                  </a:effectLst>
                  <a:latin typeface="+mn-lt"/>
                  <a:cs typeface="+mn-cs"/>
                </a:rPr>
                <a:t>Tape</a:t>
              </a:r>
              <a:endParaRPr lang="en-US" sz="1200" dirty="0">
                <a:effectLst>
                  <a:outerShdw blurRad="38100" dist="38100" dir="2700000" algn="tl">
                    <a:srgbClr val="C0C0C0"/>
                  </a:outerShdw>
                </a:effectLst>
                <a:latin typeface="+mn-lt"/>
                <a:cs typeface="+mn-cs"/>
              </a:endParaRPr>
            </a:p>
          </p:txBody>
        </p:sp>
        <p:sp>
          <p:nvSpPr>
            <p:cNvPr id="93" name="TextBox 97"/>
            <p:cNvSpPr txBox="1">
              <a:spLocks noChangeArrowheads="1"/>
            </p:cNvSpPr>
            <p:nvPr/>
          </p:nvSpPr>
          <p:spPr bwMode="auto">
            <a:xfrm>
              <a:off x="7740912" y="1185399"/>
              <a:ext cx="1449388" cy="592138"/>
            </a:xfrm>
            <a:prstGeom prst="rect">
              <a:avLst/>
            </a:prstGeom>
            <a:noFill/>
            <a:ln w="9525">
              <a:noFill/>
              <a:miter lim="800000"/>
              <a:headEnd/>
              <a:tailEnd/>
            </a:ln>
          </p:spPr>
          <p:txBody>
            <a:bodyPr wrap="none">
              <a:spAutoFit/>
            </a:bodyPr>
            <a:lstStyle/>
            <a:p>
              <a:pPr algn="ctr">
                <a:lnSpc>
                  <a:spcPct val="90000"/>
                </a:lnSpc>
              </a:pPr>
              <a:r>
                <a:rPr lang="en-US" sz="1800">
                  <a:latin typeface="+mn-lt"/>
                </a:rPr>
                <a:t>Tape-based </a:t>
              </a:r>
            </a:p>
            <a:p>
              <a:pPr algn="ctr">
                <a:lnSpc>
                  <a:spcPct val="90000"/>
                </a:lnSpc>
              </a:pPr>
              <a:r>
                <a:rPr lang="en-US" sz="1800">
                  <a:latin typeface="+mn-lt"/>
                </a:rPr>
                <a:t>Archive</a:t>
              </a:r>
            </a:p>
          </p:txBody>
        </p:sp>
        <p:grpSp>
          <p:nvGrpSpPr>
            <p:cNvPr id="8" name="Group 129"/>
            <p:cNvGrpSpPr>
              <a:grpSpLocks/>
            </p:cNvGrpSpPr>
            <p:nvPr/>
          </p:nvGrpSpPr>
          <p:grpSpPr bwMode="auto">
            <a:xfrm>
              <a:off x="6955100" y="1147299"/>
              <a:ext cx="938212" cy="790575"/>
              <a:chOff x="4061636" y="5124893"/>
              <a:chExt cx="939209" cy="790359"/>
            </a:xfrm>
          </p:grpSpPr>
          <p:grpSp>
            <p:nvGrpSpPr>
              <p:cNvPr id="9" name="Group 108"/>
              <p:cNvGrpSpPr>
                <a:grpSpLocks/>
              </p:cNvGrpSpPr>
              <p:nvPr/>
            </p:nvGrpSpPr>
            <p:grpSpPr bwMode="auto">
              <a:xfrm>
                <a:off x="4061634" y="5124893"/>
                <a:ext cx="605479" cy="371373"/>
                <a:chOff x="4061637" y="5124893"/>
                <a:chExt cx="531123" cy="371373"/>
              </a:xfrm>
            </p:grpSpPr>
            <p:sp>
              <p:nvSpPr>
                <p:cNvPr id="114" name="Rectangle 113"/>
                <p:cNvSpPr/>
                <p:nvPr/>
              </p:nvSpPr>
              <p:spPr>
                <a:xfrm>
                  <a:off x="4061637" y="5124893"/>
                  <a:ext cx="531123" cy="371373"/>
                </a:xfrm>
                <a:prstGeom prst="rect">
                  <a:avLst/>
                </a:prstGeom>
                <a:solidFill>
                  <a:srgbClr val="0070C0"/>
                </a:solidFill>
                <a:ln w="9525">
                  <a:solidFill>
                    <a:srgbClr val="00B0F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5" name="Oval 114"/>
                <p:cNvSpPr/>
                <p:nvPr/>
              </p:nvSpPr>
              <p:spPr>
                <a:xfrm>
                  <a:off x="4135520" y="5220117"/>
                  <a:ext cx="160313" cy="180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6" name="Oval 115"/>
                <p:cNvSpPr/>
                <p:nvPr/>
              </p:nvSpPr>
              <p:spPr>
                <a:xfrm>
                  <a:off x="4373899" y="5223291"/>
                  <a:ext cx="158919" cy="1809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17" name="Straight Connector 116"/>
                <p:cNvCxnSpPr>
                  <a:stCxn id="115" idx="0"/>
                  <a:endCxn id="116" idx="0"/>
                </p:cNvCxnSpPr>
                <p:nvPr/>
              </p:nvCxnSpPr>
              <p:spPr>
                <a:xfrm rot="16200000" flipH="1">
                  <a:off x="4332581" y="5102516"/>
                  <a:ext cx="3174" cy="238378"/>
                </a:xfrm>
                <a:prstGeom prst="line">
                  <a:avLst/>
                </a:prstGeom>
                <a:ln>
                  <a:solidFill>
                    <a:srgbClr val="00B0F0"/>
                  </a:solidFill>
                </a:ln>
              </p:spPr>
              <p:style>
                <a:lnRef idx="1">
                  <a:schemeClr val="accent2"/>
                </a:lnRef>
                <a:fillRef idx="0">
                  <a:schemeClr val="accent2"/>
                </a:fillRef>
                <a:effectRef idx="0">
                  <a:schemeClr val="accent2"/>
                </a:effectRef>
                <a:fontRef idx="minor">
                  <a:schemeClr val="tx1"/>
                </a:fontRef>
              </p:style>
            </p:cxnSp>
          </p:grpSp>
          <p:sp>
            <p:nvSpPr>
              <p:cNvPr id="96" name="Rectangle 95"/>
              <p:cNvSpPr/>
              <p:nvPr/>
            </p:nvSpPr>
            <p:spPr>
              <a:xfrm>
                <a:off x="4160166" y="5234401"/>
                <a:ext cx="607069" cy="372960"/>
              </a:xfrm>
              <a:prstGeom prst="rect">
                <a:avLst/>
              </a:prstGeom>
              <a:solidFill>
                <a:srgbClr val="FF0000"/>
              </a:solidFill>
              <a:ln w="9525">
                <a:solidFill>
                  <a:srgbClr val="FFC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97" name="Oval 96"/>
              <p:cNvSpPr/>
              <p:nvPr/>
            </p:nvSpPr>
            <p:spPr>
              <a:xfrm>
                <a:off x="4245982" y="5331212"/>
                <a:ext cx="181167" cy="179339"/>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98" name="Oval 97"/>
              <p:cNvSpPr/>
              <p:nvPr/>
            </p:nvSpPr>
            <p:spPr>
              <a:xfrm>
                <a:off x="4516143" y="5334386"/>
                <a:ext cx="182756" cy="180926"/>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99" name="Straight Connector 98"/>
              <p:cNvCxnSpPr/>
              <p:nvPr/>
            </p:nvCxnSpPr>
            <p:spPr>
              <a:xfrm rot="16200000" flipH="1">
                <a:off x="4470059" y="5197718"/>
                <a:ext cx="3174" cy="270162"/>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cxnSp>
          <p:grpSp>
            <p:nvGrpSpPr>
              <p:cNvPr id="10" name="Group 114"/>
              <p:cNvGrpSpPr/>
              <p:nvPr/>
            </p:nvGrpSpPr>
            <p:grpSpPr>
              <a:xfrm>
                <a:off x="4238846" y="5334006"/>
                <a:ext cx="606055" cy="372140"/>
                <a:chOff x="4061637" y="5124893"/>
                <a:chExt cx="531628" cy="372140"/>
              </a:xfrm>
              <a:solidFill>
                <a:srgbClr val="00B050"/>
              </a:solidFill>
            </p:grpSpPr>
            <p:sp>
              <p:nvSpPr>
                <p:cNvPr id="110" name="Rectangle 109"/>
                <p:cNvSpPr/>
                <p:nvPr/>
              </p:nvSpPr>
              <p:spPr>
                <a:xfrm>
                  <a:off x="4061637" y="5124893"/>
                  <a:ext cx="531628" cy="372140"/>
                </a:xfrm>
                <a:prstGeom prst="rect">
                  <a:avLst/>
                </a:prstGeom>
                <a:grpFill/>
                <a:ln w="9525">
                  <a:solidFill>
                    <a:srgbClr val="FFFF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1" name="Oval 110"/>
                <p:cNvSpPr/>
                <p:nvPr/>
              </p:nvSpPr>
              <p:spPr>
                <a:xfrm>
                  <a:off x="4136065" y="5220586"/>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12" name="Oval 111"/>
                <p:cNvSpPr/>
                <p:nvPr/>
              </p:nvSpPr>
              <p:spPr>
                <a:xfrm>
                  <a:off x="4373525" y="5224130"/>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13" name="Straight Connector 112"/>
                <p:cNvCxnSpPr/>
                <p:nvPr/>
              </p:nvCxnSpPr>
              <p:spPr>
                <a:xfrm rot="16200000" flipH="1">
                  <a:off x="4332767" y="5103628"/>
                  <a:ext cx="3544" cy="237460"/>
                </a:xfrm>
                <a:prstGeom prst="line">
                  <a:avLst/>
                </a:prstGeom>
                <a:grpFill/>
                <a:ln>
                  <a:solidFill>
                    <a:srgbClr val="FFFF00"/>
                  </a:solidFill>
                </a:ln>
              </p:spPr>
              <p:style>
                <a:lnRef idx="1">
                  <a:schemeClr val="accent2"/>
                </a:lnRef>
                <a:fillRef idx="0">
                  <a:schemeClr val="accent2"/>
                </a:fillRef>
                <a:effectRef idx="0">
                  <a:schemeClr val="accent2"/>
                </a:effectRef>
                <a:fontRef idx="minor">
                  <a:schemeClr val="tx1"/>
                </a:fontRef>
              </p:style>
            </p:cxnSp>
          </p:grpSp>
          <p:grpSp>
            <p:nvGrpSpPr>
              <p:cNvPr id="11" name="Group 119"/>
              <p:cNvGrpSpPr/>
              <p:nvPr/>
            </p:nvGrpSpPr>
            <p:grpSpPr>
              <a:xfrm>
                <a:off x="4316818" y="5443875"/>
                <a:ext cx="606055" cy="372140"/>
                <a:chOff x="4061637" y="5124893"/>
                <a:chExt cx="531628" cy="372140"/>
              </a:xfrm>
              <a:solidFill>
                <a:srgbClr val="FFFF00"/>
              </a:solidFill>
            </p:grpSpPr>
            <p:sp>
              <p:nvSpPr>
                <p:cNvPr id="106" name="Rectangle 105"/>
                <p:cNvSpPr/>
                <p:nvPr/>
              </p:nvSpPr>
              <p:spPr>
                <a:xfrm>
                  <a:off x="4061637" y="5124893"/>
                  <a:ext cx="531628" cy="372140"/>
                </a:xfrm>
                <a:prstGeom prst="rect">
                  <a:avLst/>
                </a:prstGeom>
                <a:grpFill/>
                <a:ln w="9525">
                  <a:solidFill>
                    <a:srgbClr val="FF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7" name="Oval 106"/>
                <p:cNvSpPr/>
                <p:nvPr/>
              </p:nvSpPr>
              <p:spPr>
                <a:xfrm>
                  <a:off x="4136065" y="5220586"/>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8" name="Oval 107"/>
                <p:cNvSpPr/>
                <p:nvPr/>
              </p:nvSpPr>
              <p:spPr>
                <a:xfrm>
                  <a:off x="4373525" y="5224130"/>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09" name="Straight Connector 108"/>
                <p:cNvCxnSpPr/>
                <p:nvPr/>
              </p:nvCxnSpPr>
              <p:spPr>
                <a:xfrm rot="16200000" flipH="1">
                  <a:off x="4332767" y="5103628"/>
                  <a:ext cx="3544" cy="237460"/>
                </a:xfrm>
                <a:prstGeom prst="line">
                  <a:avLst/>
                </a:prstGeom>
                <a:grpFill/>
                <a:ln>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102" name="Rectangle 101"/>
              <p:cNvSpPr/>
              <p:nvPr/>
            </p:nvSpPr>
            <p:spPr>
              <a:xfrm>
                <a:off x="4395365" y="5543878"/>
                <a:ext cx="605480" cy="371374"/>
              </a:xfrm>
              <a:prstGeom prst="rect">
                <a:avLst/>
              </a:prstGeom>
              <a:solidFill>
                <a:srgbClr val="FFC000"/>
              </a:solidFill>
              <a:ln w="9525">
                <a:solidFill>
                  <a:srgbClr val="C0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3" name="Oval 102"/>
              <p:cNvSpPr/>
              <p:nvPr/>
            </p:nvSpPr>
            <p:spPr>
              <a:xfrm>
                <a:off x="4479592" y="5639102"/>
                <a:ext cx="18116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sp>
            <p:nvSpPr>
              <p:cNvPr id="104" name="Oval 103"/>
              <p:cNvSpPr/>
              <p:nvPr/>
            </p:nvSpPr>
            <p:spPr>
              <a:xfrm>
                <a:off x="4749753" y="5642277"/>
                <a:ext cx="18275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90000"/>
                  </a:lnSpc>
                  <a:defRPr/>
                </a:pPr>
                <a:endParaRPr lang="en-US"/>
              </a:p>
            </p:txBody>
          </p:sp>
          <p:cxnSp>
            <p:nvCxnSpPr>
              <p:cNvPr id="105" name="Straight Connector 104"/>
              <p:cNvCxnSpPr/>
              <p:nvPr/>
            </p:nvCxnSpPr>
            <p:spPr>
              <a:xfrm rot="16200000" flipH="1">
                <a:off x="4704464" y="5504815"/>
                <a:ext cx="3174" cy="271750"/>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cxnSp>
        </p:gr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228600" y="1219200"/>
            <a:ext cx="8335963" cy="5181600"/>
          </a:xfrm>
          <a:prstGeom prst="rect">
            <a:avLst/>
          </a:prstGeom>
          <a:noFill/>
          <a:ln w="9525">
            <a:noFill/>
            <a:miter lim="800000"/>
            <a:headEnd/>
            <a:tailEnd/>
          </a:ln>
        </p:spPr>
        <p:txBody>
          <a:bodyPr lIns="91424" tIns="45713" rIns="91424" bIns="45713"/>
          <a:lstStyle/>
          <a:p>
            <a:pPr marL="377825" indent="-377825" defTabSz="111125" eaLnBrk="0" hangingPunct="0">
              <a:spcBef>
                <a:spcPct val="65000"/>
              </a:spcBef>
              <a:buClr>
                <a:srgbClr val="A42700"/>
              </a:buClr>
              <a:buSzPct val="135000"/>
              <a:buFont typeface="Times" pitchFamily="18" charset="0"/>
              <a:buChar char="•"/>
            </a:pPr>
            <a:endParaRPr lang="en-US" sz="2000"/>
          </a:p>
        </p:txBody>
      </p:sp>
      <p:sp>
        <p:nvSpPr>
          <p:cNvPr id="93187" name="Title 10"/>
          <p:cNvSpPr>
            <a:spLocks noGrp="1"/>
          </p:cNvSpPr>
          <p:nvPr>
            <p:ph type="title"/>
          </p:nvPr>
        </p:nvSpPr>
        <p:spPr/>
        <p:txBody>
          <a:bodyPr/>
          <a:lstStyle/>
          <a:p>
            <a:r>
              <a:rPr lang="en-US" dirty="0" smtClean="0"/>
              <a:t>Deployment </a:t>
            </a:r>
            <a:r>
              <a:rPr smtClean="0"/>
              <a:t>Resources</a:t>
            </a:r>
            <a:endParaRPr lang="en-US" dirty="0" smtClean="0"/>
          </a:p>
        </p:txBody>
      </p:sp>
      <p:sp>
        <p:nvSpPr>
          <p:cNvPr id="93188" name="Content Placeholder 12"/>
          <p:cNvSpPr>
            <a:spLocks noGrp="1"/>
          </p:cNvSpPr>
          <p:nvPr>
            <p:ph idx="1"/>
          </p:nvPr>
        </p:nvSpPr>
        <p:spPr>
          <a:xfrm>
            <a:off x="163557" y="1118688"/>
            <a:ext cx="8761413" cy="6241709"/>
          </a:xfrm>
        </p:spPr>
        <p:txBody>
          <a:bodyPr/>
          <a:lstStyle/>
          <a:p>
            <a:r>
              <a:rPr lang="en-US" altLang="ja-JP" sz="2800" dirty="0" smtClean="0">
                <a:ea typeface="ＭＳ Ｐゴシック" pitchFamily="34" charset="-128"/>
              </a:rPr>
              <a:t>DPM Documentation</a:t>
            </a:r>
          </a:p>
          <a:p>
            <a:pPr lvl="1"/>
            <a:r>
              <a:rPr lang="en-US" altLang="ja-JP" sz="2400" dirty="0" smtClean="0">
                <a:ea typeface="ＭＳ Ｐゴシック" pitchFamily="34" charset="-128"/>
              </a:rPr>
              <a:t>Online: </a:t>
            </a:r>
            <a:r>
              <a:rPr lang="en-US" altLang="ja-JP" sz="2400" dirty="0" smtClean="0">
                <a:ea typeface="ＭＳ Ｐゴシック" pitchFamily="34" charset="-128"/>
                <a:hlinkClick r:id="rId3"/>
              </a:rPr>
              <a:t>http://technet.microsoft.com/en-au/library/bb795539.aspx</a:t>
            </a:r>
            <a:r>
              <a:rPr lang="en-US" altLang="ja-JP" sz="2400" dirty="0" smtClean="0">
                <a:ea typeface="ＭＳ Ｐゴシック" pitchFamily="34" charset="-128"/>
              </a:rPr>
              <a:t> </a:t>
            </a:r>
          </a:p>
          <a:p>
            <a:pPr lvl="1"/>
            <a:r>
              <a:rPr lang="en-US" altLang="ja-JP" sz="2400" dirty="0" smtClean="0">
                <a:ea typeface="ＭＳ Ｐゴシック" pitchFamily="34" charset="-128"/>
              </a:rPr>
              <a:t>Downloadable: </a:t>
            </a:r>
            <a:r>
              <a:rPr lang="en-US" altLang="ja-JP" sz="2400" dirty="0" smtClean="0">
                <a:ea typeface="ＭＳ Ｐゴシック" pitchFamily="34" charset="-128"/>
                <a:hlinkClick r:id="rId4"/>
              </a:rPr>
              <a:t>http://technet.microsoft.com/en-au/dpm/bb847848.aspx</a:t>
            </a:r>
            <a:endParaRPr lang="en-US" altLang="ja-JP" sz="2400" dirty="0" smtClean="0">
              <a:ea typeface="ＭＳ Ｐゴシック" pitchFamily="34" charset="-128"/>
            </a:endParaRPr>
          </a:p>
          <a:p>
            <a:r>
              <a:rPr lang="en-US" altLang="ja-JP" sz="2800" dirty="0" smtClean="0">
                <a:ea typeface="ＭＳ Ｐゴシック" pitchFamily="34" charset="-128"/>
              </a:rPr>
              <a:t>Sizing Guides and Tools</a:t>
            </a:r>
          </a:p>
          <a:p>
            <a:pPr lvl="1"/>
            <a:r>
              <a:rPr lang="en-US" altLang="ja-JP" sz="2400" dirty="0" smtClean="0">
                <a:ea typeface="ＭＳ Ｐゴシック" pitchFamily="34" charset="-128"/>
              </a:rPr>
              <a:t>Volume sizing tool </a:t>
            </a:r>
            <a:r>
              <a:rPr lang="en-US" altLang="ja-JP" sz="2400" dirty="0" smtClean="0">
                <a:ea typeface="ＭＳ Ｐゴシック" pitchFamily="34" charset="-128"/>
                <a:hlinkClick r:id="rId5"/>
              </a:rPr>
              <a:t>HERE</a:t>
            </a:r>
            <a:endParaRPr lang="en-US" altLang="ja-JP" sz="2400" dirty="0" smtClean="0">
              <a:ea typeface="ＭＳ Ｐゴシック" pitchFamily="34" charset="-128"/>
            </a:endParaRPr>
          </a:p>
          <a:p>
            <a:pPr lvl="1"/>
            <a:r>
              <a:rPr lang="en-US" altLang="ja-JP" sz="2400" dirty="0" smtClean="0">
                <a:ea typeface="ＭＳ Ｐゴシック" pitchFamily="34" charset="-128"/>
              </a:rPr>
              <a:t>Specific workloads </a:t>
            </a:r>
            <a:r>
              <a:rPr lang="en-US" altLang="ja-JP" sz="2400" dirty="0" smtClean="0">
                <a:ea typeface="ＭＳ Ｐゴシック" pitchFamily="34" charset="-128"/>
                <a:hlinkClick r:id="rId6"/>
              </a:rPr>
              <a:t>http://technet.microsoft.com/en-us/library/bb795684.aspx</a:t>
            </a:r>
            <a:r>
              <a:rPr lang="en-US" altLang="ja-JP" sz="2400" dirty="0" smtClean="0">
                <a:ea typeface="ＭＳ Ｐゴシック" pitchFamily="34" charset="-128"/>
              </a:rPr>
              <a:t> </a:t>
            </a:r>
          </a:p>
          <a:p>
            <a:r>
              <a:rPr lang="en-US" altLang="ja-JP" sz="2800" dirty="0" smtClean="0">
                <a:ea typeface="ＭＳ Ｐゴシック" pitchFamily="34" charset="-128"/>
              </a:rPr>
              <a:t>Infrastructure Planning and Deployment Guide (IPD) for DPM 2007 SP1</a:t>
            </a:r>
          </a:p>
          <a:p>
            <a:pPr lvl="1"/>
            <a:r>
              <a:rPr lang="en-US" altLang="ja-JP" sz="2400" dirty="0" smtClean="0">
                <a:ea typeface="ＭＳ Ｐゴシック" pitchFamily="34" charset="-128"/>
              </a:rPr>
              <a:t>Published December 2008 </a:t>
            </a:r>
            <a:r>
              <a:rPr lang="en-US" altLang="ja-JP" sz="2400" dirty="0" smtClean="0">
                <a:ea typeface="ＭＳ Ｐゴシック" pitchFamily="34" charset="-128"/>
                <a:hlinkClick r:id="rId7"/>
              </a:rPr>
              <a:t>HERE</a:t>
            </a:r>
            <a:endParaRPr lang="en-US" altLang="ja-JP" sz="2400" dirty="0" smtClean="0">
              <a:ea typeface="ＭＳ Ｐゴシック" pitchFamily="34" charset="-128"/>
            </a:endParaRPr>
          </a:p>
          <a:p>
            <a:endParaRPr lang="en-US" altLang="ja-JP" dirty="0" smtClean="0">
              <a:ea typeface="ＭＳ Ｐゴシック" pitchFamily="34" charset="-128"/>
            </a:endParaRPr>
          </a:p>
          <a:p>
            <a:pPr>
              <a:buNone/>
            </a:pPr>
            <a:endParaRPr lang="en-US" sz="2800" dirty="0" smtClean="0"/>
          </a:p>
          <a:p>
            <a:endParaRPr lang="en-US" sz="2800" dirty="0" smtClean="0"/>
          </a:p>
        </p:txBody>
      </p:sp>
      <p:pic>
        <p:nvPicPr>
          <p:cNvPr id="7" name="Picture 6" descr="SysCnt-DataProMgr07_h_rgb_r.png"/>
          <p:cNvPicPr>
            <a:picLocks noChangeAspect="1"/>
          </p:cNvPicPr>
          <p:nvPr/>
        </p:nvPicPr>
        <p:blipFill>
          <a:blip r:embed="rId8"/>
          <a:stretch>
            <a:fillRect/>
          </a:stretch>
        </p:blipFill>
        <p:spPr>
          <a:xfrm>
            <a:off x="178130" y="6064377"/>
            <a:ext cx="2800201" cy="60841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228600" y="1219200"/>
            <a:ext cx="8335963" cy="5181600"/>
          </a:xfrm>
          <a:prstGeom prst="rect">
            <a:avLst/>
          </a:prstGeom>
          <a:noFill/>
          <a:ln w="9525">
            <a:noFill/>
            <a:miter lim="800000"/>
            <a:headEnd/>
            <a:tailEnd/>
          </a:ln>
        </p:spPr>
        <p:txBody>
          <a:bodyPr lIns="91424" tIns="45713" rIns="91424" bIns="45713"/>
          <a:lstStyle/>
          <a:p>
            <a:pPr marL="377825" indent="-377825" defTabSz="111125" eaLnBrk="0" hangingPunct="0">
              <a:spcBef>
                <a:spcPct val="65000"/>
              </a:spcBef>
              <a:buClr>
                <a:srgbClr val="A42700"/>
              </a:buClr>
              <a:buSzPct val="135000"/>
              <a:buFont typeface="Times" pitchFamily="18" charset="0"/>
              <a:buChar char="•"/>
            </a:pPr>
            <a:endParaRPr lang="en-US" sz="2000"/>
          </a:p>
        </p:txBody>
      </p:sp>
      <p:sp>
        <p:nvSpPr>
          <p:cNvPr id="93187" name="Title 10"/>
          <p:cNvSpPr>
            <a:spLocks noGrp="1"/>
          </p:cNvSpPr>
          <p:nvPr>
            <p:ph type="title"/>
          </p:nvPr>
        </p:nvSpPr>
        <p:spPr/>
        <p:txBody>
          <a:bodyPr/>
          <a:lstStyle/>
          <a:p>
            <a:r>
              <a:rPr lang="en-US" dirty="0" smtClean="0"/>
              <a:t>Deployment Notes</a:t>
            </a:r>
          </a:p>
        </p:txBody>
      </p:sp>
      <p:sp>
        <p:nvSpPr>
          <p:cNvPr id="93188" name="Content Placeholder 12"/>
          <p:cNvSpPr>
            <a:spLocks noGrp="1"/>
          </p:cNvSpPr>
          <p:nvPr>
            <p:ph idx="1"/>
          </p:nvPr>
        </p:nvSpPr>
        <p:spPr>
          <a:xfrm>
            <a:off x="163557" y="1127397"/>
            <a:ext cx="8761413" cy="5047536"/>
          </a:xfrm>
        </p:spPr>
        <p:txBody>
          <a:bodyPr/>
          <a:lstStyle/>
          <a:p>
            <a:r>
              <a:rPr lang="en-US" altLang="ja-JP" sz="2800" dirty="0" smtClean="0">
                <a:ea typeface="ＭＳ Ｐゴシック" pitchFamily="34" charset="-128"/>
              </a:rPr>
              <a:t>Always use a 64bit DPM Server environment</a:t>
            </a:r>
          </a:p>
          <a:p>
            <a:pPr lvl="1"/>
            <a:r>
              <a:rPr lang="en-US" altLang="ja-JP" sz="2400" dirty="0" smtClean="0">
                <a:ea typeface="ＭＳ Ｐゴシック" pitchFamily="34" charset="-128"/>
              </a:rPr>
              <a:t>Nearly 5x disk repository supported on x64 (48TB)</a:t>
            </a:r>
          </a:p>
          <a:p>
            <a:pPr lvl="1"/>
            <a:r>
              <a:rPr lang="en-US" altLang="ja-JP" sz="2400" dirty="0" smtClean="0">
                <a:ea typeface="ＭＳ Ｐゴシック" pitchFamily="34" charset="-128"/>
              </a:rPr>
              <a:t>More than 2x protected element fan in (300 data sources)</a:t>
            </a:r>
          </a:p>
          <a:p>
            <a:r>
              <a:rPr lang="en-US" altLang="ja-JP" sz="2800" dirty="0" err="1" smtClean="0">
                <a:ea typeface="ＭＳ Ｐゴシック" pitchFamily="34" charset="-128"/>
              </a:rPr>
              <a:t>Pagefile</a:t>
            </a:r>
            <a:r>
              <a:rPr lang="en-US" altLang="ja-JP" sz="2800" dirty="0" smtClean="0">
                <a:ea typeface="ＭＳ Ｐゴシック" pitchFamily="34" charset="-128"/>
              </a:rPr>
              <a:t> size </a:t>
            </a:r>
          </a:p>
          <a:p>
            <a:pPr lvl="1"/>
            <a:r>
              <a:rPr lang="en-US" altLang="ja-JP" sz="2400" dirty="0" smtClean="0">
                <a:ea typeface="ＭＳ Ｐゴシック" pitchFamily="34" charset="-128"/>
              </a:rPr>
              <a:t>0.2 % the size of all recovery point volumes combined (</a:t>
            </a:r>
            <a:r>
              <a:rPr lang="en-US" altLang="ja-JP" sz="2400" dirty="0" err="1" smtClean="0">
                <a:ea typeface="ＭＳ Ｐゴシック" pitchFamily="34" charset="-128"/>
              </a:rPr>
              <a:t>eg</a:t>
            </a:r>
            <a:r>
              <a:rPr lang="en-US" altLang="ja-JP" sz="2400" dirty="0" smtClean="0">
                <a:ea typeface="ＭＳ Ｐゴシック" pitchFamily="34" charset="-128"/>
              </a:rPr>
              <a:t> 6GB for 3TB in DPM store)in addition to the recommended memory</a:t>
            </a:r>
          </a:p>
          <a:p>
            <a:r>
              <a:rPr lang="en-US" altLang="ja-JP" sz="2800" dirty="0" smtClean="0">
                <a:ea typeface="ＭＳ Ｐゴシック" pitchFamily="34" charset="-128"/>
              </a:rPr>
              <a:t>Max 9,000 VSS Shadow Copies per server</a:t>
            </a:r>
          </a:p>
          <a:p>
            <a:pPr lvl="1"/>
            <a:r>
              <a:rPr lang="en-US" altLang="ja-JP" sz="2400" dirty="0" smtClean="0">
                <a:ea typeface="ＭＳ Ｐゴシック" pitchFamily="34" charset="-128"/>
              </a:rPr>
              <a:t>But allow 1,000 for </a:t>
            </a:r>
            <a:r>
              <a:rPr lang="en-US" altLang="ja-JP" sz="2400" dirty="0" err="1" smtClean="0">
                <a:ea typeface="ＭＳ Ｐゴシック" pitchFamily="34" charset="-128"/>
              </a:rPr>
              <a:t>adhoc</a:t>
            </a:r>
            <a:r>
              <a:rPr lang="en-US" altLang="ja-JP" sz="2400" dirty="0" smtClean="0">
                <a:ea typeface="ＭＳ Ｐゴシック" pitchFamily="34" charset="-128"/>
              </a:rPr>
              <a:t> </a:t>
            </a:r>
            <a:r>
              <a:rPr lang="en-US" altLang="ja-JP" sz="2400" dirty="0" err="1" smtClean="0">
                <a:ea typeface="ＭＳ Ｐゴシック" pitchFamily="34" charset="-128"/>
              </a:rPr>
              <a:t>activites</a:t>
            </a:r>
            <a:endParaRPr lang="en-US" altLang="ja-JP" sz="2400" dirty="0" smtClean="0">
              <a:ea typeface="ＭＳ Ｐゴシック" pitchFamily="34" charset="-128"/>
            </a:endParaRPr>
          </a:p>
          <a:p>
            <a:r>
              <a:rPr lang="en-US" altLang="ja-JP" sz="2800" dirty="0" smtClean="0">
                <a:ea typeface="ＭＳ Ｐゴシック" pitchFamily="34" charset="-128"/>
              </a:rPr>
              <a:t>Max 100 members in a single Protection Group</a:t>
            </a:r>
            <a:endParaRPr lang="en-US" altLang="ja-JP" dirty="0" smtClean="0">
              <a:ea typeface="ＭＳ Ｐゴシック" pitchFamily="34" charset="-128"/>
            </a:endParaRPr>
          </a:p>
          <a:p>
            <a:pPr>
              <a:buNone/>
            </a:pPr>
            <a:endParaRPr lang="en-US" sz="2800" dirty="0" smtClean="0"/>
          </a:p>
          <a:p>
            <a:endParaRPr lang="en-US" sz="2800" dirty="0" smtClean="0"/>
          </a:p>
        </p:txBody>
      </p:sp>
      <p:pic>
        <p:nvPicPr>
          <p:cNvPr id="7" name="Picture 6" descr="SysCnt-DataProMgr07_h_rgb_r.png"/>
          <p:cNvPicPr>
            <a:picLocks noChangeAspect="1"/>
          </p:cNvPicPr>
          <p:nvPr/>
        </p:nvPicPr>
        <p:blipFill>
          <a:blip r:embed="rId3"/>
          <a:stretch>
            <a:fillRect/>
          </a:stretch>
        </p:blipFill>
        <p:spPr>
          <a:xfrm>
            <a:off x="178130" y="6064377"/>
            <a:ext cx="2800201" cy="60841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228600" y="1219200"/>
            <a:ext cx="8335963" cy="5181600"/>
          </a:xfrm>
          <a:prstGeom prst="rect">
            <a:avLst/>
          </a:prstGeom>
          <a:noFill/>
          <a:ln w="9525">
            <a:noFill/>
            <a:miter lim="800000"/>
            <a:headEnd/>
            <a:tailEnd/>
          </a:ln>
        </p:spPr>
        <p:txBody>
          <a:bodyPr lIns="91424" tIns="45713" rIns="91424" bIns="45713"/>
          <a:lstStyle/>
          <a:p>
            <a:pPr marL="377825" indent="-377825" defTabSz="111125" eaLnBrk="0" hangingPunct="0">
              <a:spcBef>
                <a:spcPct val="65000"/>
              </a:spcBef>
              <a:buClr>
                <a:srgbClr val="A42700"/>
              </a:buClr>
              <a:buSzPct val="135000"/>
              <a:buFont typeface="Times" pitchFamily="18" charset="0"/>
              <a:buChar char="•"/>
            </a:pPr>
            <a:endParaRPr lang="en-US" sz="2000"/>
          </a:p>
        </p:txBody>
      </p:sp>
      <p:sp>
        <p:nvSpPr>
          <p:cNvPr id="93187" name="Title 10"/>
          <p:cNvSpPr>
            <a:spLocks noGrp="1"/>
          </p:cNvSpPr>
          <p:nvPr>
            <p:ph type="title"/>
          </p:nvPr>
        </p:nvSpPr>
        <p:spPr/>
        <p:txBody>
          <a:bodyPr/>
          <a:lstStyle/>
          <a:p>
            <a:r>
              <a:rPr lang="en-US" dirty="0" smtClean="0"/>
              <a:t>Deployment Notes</a:t>
            </a:r>
          </a:p>
        </p:txBody>
      </p:sp>
      <p:sp>
        <p:nvSpPr>
          <p:cNvPr id="93188" name="Content Placeholder 12"/>
          <p:cNvSpPr>
            <a:spLocks noGrp="1"/>
          </p:cNvSpPr>
          <p:nvPr>
            <p:ph idx="1"/>
          </p:nvPr>
        </p:nvSpPr>
        <p:spPr>
          <a:xfrm>
            <a:off x="163557" y="1127397"/>
            <a:ext cx="8761413" cy="4696670"/>
          </a:xfrm>
        </p:spPr>
        <p:txBody>
          <a:bodyPr/>
          <a:lstStyle/>
          <a:p>
            <a:r>
              <a:rPr lang="en-US" altLang="ja-JP" sz="2800" dirty="0" smtClean="0">
                <a:ea typeface="ＭＳ Ｐゴシック" pitchFamily="34" charset="-128"/>
              </a:rPr>
              <a:t>Do not use the MSFT </a:t>
            </a:r>
            <a:r>
              <a:rPr lang="en-US" altLang="ja-JP" sz="2800" dirty="0" err="1" smtClean="0">
                <a:ea typeface="ＭＳ Ｐゴシック" pitchFamily="34" charset="-128"/>
              </a:rPr>
              <a:t>iSCSI</a:t>
            </a:r>
            <a:r>
              <a:rPr lang="en-US" altLang="ja-JP" sz="2800" dirty="0" smtClean="0">
                <a:ea typeface="ＭＳ Ｐゴシック" pitchFamily="34" charset="-128"/>
              </a:rPr>
              <a:t> Initiator for the DPM Repository on Server 2003</a:t>
            </a:r>
          </a:p>
          <a:p>
            <a:pPr lvl="1"/>
            <a:r>
              <a:rPr lang="en-US" altLang="ja-JP" sz="2400" dirty="0" smtClean="0">
                <a:ea typeface="ＭＳ Ｐゴシック" pitchFamily="34" charset="-128"/>
              </a:rPr>
              <a:t>Either use HBA’s </a:t>
            </a:r>
            <a:r>
              <a:rPr lang="en-US" altLang="ja-JP" sz="2400" dirty="0" err="1" smtClean="0">
                <a:ea typeface="ＭＳ Ｐゴシック" pitchFamily="34" charset="-128"/>
              </a:rPr>
              <a:t>iSCSI</a:t>
            </a:r>
            <a:r>
              <a:rPr lang="en-US" altLang="ja-JP" sz="2400" dirty="0" smtClean="0">
                <a:ea typeface="ＭＳ Ｐゴシック" pitchFamily="34" charset="-128"/>
              </a:rPr>
              <a:t> Initiator or</a:t>
            </a:r>
          </a:p>
          <a:p>
            <a:pPr lvl="1"/>
            <a:r>
              <a:rPr lang="en-US" altLang="ja-JP" sz="2400" dirty="0" smtClean="0">
                <a:ea typeface="ＭＳ Ｐゴシック" pitchFamily="34" charset="-128"/>
              </a:rPr>
              <a:t>Windows Server 2008</a:t>
            </a:r>
          </a:p>
          <a:p>
            <a:pPr lvl="1"/>
            <a:r>
              <a:rPr lang="en-US" altLang="ja-JP" sz="2400" dirty="0" smtClean="0">
                <a:ea typeface="ＭＳ Ｐゴシック" pitchFamily="34" charset="-128"/>
              </a:rPr>
              <a:t>This is a Dynamic Disk support limitation in Server 2003</a:t>
            </a:r>
          </a:p>
          <a:p>
            <a:r>
              <a:rPr lang="en-US" altLang="ja-JP" sz="2800" dirty="0" smtClean="0">
                <a:ea typeface="ＭＳ Ｐゴシック" pitchFamily="34" charset="-128"/>
              </a:rPr>
              <a:t>If protecting MOSS</a:t>
            </a:r>
          </a:p>
          <a:p>
            <a:pPr lvl="1"/>
            <a:r>
              <a:rPr lang="en-US" altLang="ja-JP" sz="2400" dirty="0" smtClean="0">
                <a:ea typeface="ＭＳ Ｐゴシック" pitchFamily="34" charset="-128"/>
              </a:rPr>
              <a:t>Use SP1 – HUGE performance improvement on catalogues</a:t>
            </a:r>
          </a:p>
          <a:p>
            <a:endParaRPr lang="en-US" altLang="ja-JP" dirty="0" smtClean="0">
              <a:ea typeface="ＭＳ Ｐゴシック" pitchFamily="34" charset="-128"/>
            </a:endParaRPr>
          </a:p>
          <a:p>
            <a:pPr>
              <a:buNone/>
            </a:pPr>
            <a:endParaRPr lang="en-US" sz="2800" dirty="0" smtClean="0"/>
          </a:p>
          <a:p>
            <a:endParaRPr lang="en-US" sz="2800" dirty="0" smtClean="0"/>
          </a:p>
        </p:txBody>
      </p:sp>
      <p:pic>
        <p:nvPicPr>
          <p:cNvPr id="7" name="Picture 6" descr="SysCnt-DataProMgr07_h_rgb_r.png"/>
          <p:cNvPicPr>
            <a:picLocks noChangeAspect="1"/>
          </p:cNvPicPr>
          <p:nvPr/>
        </p:nvPicPr>
        <p:blipFill>
          <a:blip r:embed="rId3"/>
          <a:stretch>
            <a:fillRect/>
          </a:stretch>
        </p:blipFill>
        <p:spPr>
          <a:xfrm>
            <a:off x="178130" y="6064377"/>
            <a:ext cx="2800201" cy="60841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228600" y="1219200"/>
            <a:ext cx="8335963" cy="5181600"/>
          </a:xfrm>
          <a:prstGeom prst="rect">
            <a:avLst/>
          </a:prstGeom>
          <a:noFill/>
          <a:ln w="9525">
            <a:noFill/>
            <a:miter lim="800000"/>
            <a:headEnd/>
            <a:tailEnd/>
          </a:ln>
        </p:spPr>
        <p:txBody>
          <a:bodyPr lIns="91424" tIns="45713" rIns="91424" bIns="45713"/>
          <a:lstStyle/>
          <a:p>
            <a:pPr marL="377825" indent="-377825" defTabSz="111125" eaLnBrk="0" hangingPunct="0">
              <a:spcBef>
                <a:spcPct val="65000"/>
              </a:spcBef>
              <a:buClr>
                <a:srgbClr val="A42700"/>
              </a:buClr>
              <a:buSzPct val="135000"/>
              <a:buFont typeface="Times" pitchFamily="18" charset="0"/>
              <a:buChar char="•"/>
            </a:pPr>
            <a:endParaRPr lang="en-US" sz="2000"/>
          </a:p>
        </p:txBody>
      </p:sp>
      <p:sp>
        <p:nvSpPr>
          <p:cNvPr id="93187" name="Title 10"/>
          <p:cNvSpPr>
            <a:spLocks noGrp="1"/>
          </p:cNvSpPr>
          <p:nvPr>
            <p:ph type="title"/>
          </p:nvPr>
        </p:nvSpPr>
        <p:spPr/>
        <p:txBody>
          <a:bodyPr/>
          <a:lstStyle/>
          <a:p>
            <a:r>
              <a:rPr lang="en-US" dirty="0" smtClean="0"/>
              <a:t>“Limitations”</a:t>
            </a:r>
          </a:p>
        </p:txBody>
      </p:sp>
      <p:sp>
        <p:nvSpPr>
          <p:cNvPr id="93188" name="Content Placeholder 12"/>
          <p:cNvSpPr>
            <a:spLocks noGrp="1"/>
          </p:cNvSpPr>
          <p:nvPr>
            <p:ph idx="1"/>
          </p:nvPr>
        </p:nvSpPr>
        <p:spPr>
          <a:xfrm>
            <a:off x="172267" y="839992"/>
            <a:ext cx="8761413" cy="6604885"/>
          </a:xfrm>
        </p:spPr>
        <p:txBody>
          <a:bodyPr/>
          <a:lstStyle/>
          <a:p>
            <a:r>
              <a:rPr lang="en-US" altLang="ja-JP" sz="2800" dirty="0" smtClean="0">
                <a:ea typeface="ＭＳ Ｐゴシック" pitchFamily="34" charset="-128"/>
              </a:rPr>
              <a:t>No item level recovery for Exchange</a:t>
            </a:r>
          </a:p>
          <a:p>
            <a:pPr lvl="1"/>
            <a:r>
              <a:rPr lang="en-US" altLang="ja-JP" sz="2400" dirty="0" smtClean="0">
                <a:ea typeface="ＭＳ Ｐゴシック" pitchFamily="34" charset="-128"/>
              </a:rPr>
              <a:t>For good reason: KB 904845</a:t>
            </a:r>
          </a:p>
          <a:p>
            <a:pPr lvl="1"/>
            <a:r>
              <a:rPr lang="en-US" altLang="ja-JP" sz="2400" dirty="0" smtClean="0">
                <a:ea typeface="ＭＳ Ｐゴシック" pitchFamily="34" charset="-128"/>
              </a:rPr>
              <a:t>Not hard to achieve – see video: </a:t>
            </a:r>
            <a:r>
              <a:rPr lang="en-US" altLang="ja-JP" sz="2400" dirty="0" smtClean="0">
                <a:ea typeface="ＭＳ Ｐゴシック" pitchFamily="34" charset="-128"/>
                <a:hlinkClick r:id="rId3"/>
              </a:rPr>
              <a:t>http://edge.technet.com/Media/DPM-2007-how-to-do-individual-item-restore-for-Exchange/</a:t>
            </a:r>
            <a:r>
              <a:rPr lang="en-US" altLang="ja-JP" sz="2400" dirty="0" smtClean="0">
                <a:ea typeface="ＭＳ Ｐゴシック" pitchFamily="34" charset="-128"/>
              </a:rPr>
              <a:t> </a:t>
            </a:r>
          </a:p>
          <a:p>
            <a:pPr lvl="1"/>
            <a:r>
              <a:rPr lang="en-US" altLang="ja-JP" sz="2400" dirty="0" smtClean="0">
                <a:ea typeface="ＭＳ Ｐゴシック" pitchFamily="34" charset="-128"/>
              </a:rPr>
              <a:t>Partner solutions:</a:t>
            </a:r>
          </a:p>
          <a:p>
            <a:pPr lvl="2"/>
            <a:r>
              <a:rPr lang="en-US" altLang="ja-JP" sz="2000" dirty="0" smtClean="0">
                <a:ea typeface="ＭＳ Ｐゴシック" pitchFamily="34" charset="-128"/>
              </a:rPr>
              <a:t>Quest Recovery Manager - $$s</a:t>
            </a:r>
          </a:p>
          <a:p>
            <a:pPr lvl="2"/>
            <a:r>
              <a:rPr lang="en-US" altLang="ja-JP" sz="2000" dirty="0" smtClean="0">
                <a:ea typeface="ＭＳ Ｐゴシック" pitchFamily="34" charset="-128"/>
              </a:rPr>
              <a:t>Mail Retriever </a:t>
            </a:r>
            <a:r>
              <a:rPr lang="en-US" altLang="ja-JP" sz="2000" dirty="0" smtClean="0">
                <a:ea typeface="ＭＳ Ｐゴシック" pitchFamily="34" charset="-128"/>
                <a:hlinkClick r:id="rId4"/>
              </a:rPr>
              <a:t>http://www.mailretriever.net/index.html</a:t>
            </a:r>
            <a:r>
              <a:rPr lang="en-US" altLang="ja-JP" sz="2000" dirty="0" smtClean="0">
                <a:ea typeface="ＭＳ Ｐゴシック" pitchFamily="34" charset="-128"/>
              </a:rPr>
              <a:t> </a:t>
            </a:r>
          </a:p>
          <a:p>
            <a:r>
              <a:rPr lang="en-US" altLang="ja-JP" sz="2800" dirty="0" smtClean="0">
                <a:ea typeface="ＭＳ Ｐゴシック" pitchFamily="34" charset="-128"/>
              </a:rPr>
              <a:t>Granular AD Recovery </a:t>
            </a:r>
          </a:p>
          <a:p>
            <a:pPr lvl="1"/>
            <a:r>
              <a:rPr lang="en-US" altLang="ja-JP" sz="2400" dirty="0" smtClean="0">
                <a:ea typeface="ＭＳ Ｐゴシック" pitchFamily="34" charset="-128"/>
              </a:rPr>
              <a:t>Today 3</a:t>
            </a:r>
            <a:r>
              <a:rPr lang="en-US" altLang="ja-JP" sz="2400" baseline="30000" dirty="0" smtClean="0">
                <a:ea typeface="ＭＳ Ｐゴシック" pitchFamily="34" charset="-128"/>
              </a:rPr>
              <a:t>rd</a:t>
            </a:r>
            <a:r>
              <a:rPr lang="en-US" altLang="ja-JP" sz="2400" dirty="0" smtClean="0">
                <a:ea typeface="ＭＳ Ｐゴシック" pitchFamily="34" charset="-128"/>
              </a:rPr>
              <a:t> party solutions – e.g. Quest</a:t>
            </a:r>
          </a:p>
          <a:p>
            <a:r>
              <a:rPr lang="en-US" altLang="ja-JP" sz="2800" dirty="0" smtClean="0">
                <a:ea typeface="ＭＳ Ｐゴシック" pitchFamily="34" charset="-128"/>
              </a:rPr>
              <a:t>No BMR for Vista or Server 2008</a:t>
            </a:r>
          </a:p>
          <a:p>
            <a:pPr lvl="1"/>
            <a:r>
              <a:rPr lang="en-US" altLang="ja-JP" sz="2400" dirty="0" smtClean="0">
                <a:ea typeface="ＭＳ Ｐゴシック" pitchFamily="34" charset="-128"/>
              </a:rPr>
              <a:t>Planned for “v3”</a:t>
            </a:r>
          </a:p>
          <a:p>
            <a:pPr lvl="1"/>
            <a:r>
              <a:rPr lang="en-US" altLang="ja-JP" sz="2400" dirty="0" smtClean="0">
                <a:ea typeface="ＭＳ Ｐゴシック" pitchFamily="34" charset="-128"/>
              </a:rPr>
              <a:t>Consider your normal provisioning methodology</a:t>
            </a:r>
          </a:p>
          <a:p>
            <a:endParaRPr lang="en-US" altLang="ja-JP" dirty="0" smtClean="0">
              <a:ea typeface="ＭＳ Ｐゴシック" pitchFamily="34" charset="-128"/>
            </a:endParaRPr>
          </a:p>
          <a:p>
            <a:pPr>
              <a:buNone/>
            </a:pPr>
            <a:endParaRPr lang="en-US" sz="2800" dirty="0" smtClean="0"/>
          </a:p>
          <a:p>
            <a:endParaRPr lang="en-US" sz="2800" dirty="0" smtClean="0"/>
          </a:p>
        </p:txBody>
      </p:sp>
      <p:pic>
        <p:nvPicPr>
          <p:cNvPr id="7" name="Picture 6" descr="SysCnt-DataProMgr07_h_rgb_r.png"/>
          <p:cNvPicPr>
            <a:picLocks noChangeAspect="1"/>
          </p:cNvPicPr>
          <p:nvPr/>
        </p:nvPicPr>
        <p:blipFill>
          <a:blip r:embed="rId5"/>
          <a:stretch>
            <a:fillRect/>
          </a:stretch>
        </p:blipFill>
        <p:spPr>
          <a:xfrm>
            <a:off x="178130" y="6064377"/>
            <a:ext cx="2800201" cy="60841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en-US" dirty="0" smtClean="0"/>
              <a:t>SRT Recovery Centre</a:t>
            </a:r>
            <a:endParaRPr lang="en-IN" dirty="0" smtClean="0"/>
          </a:p>
        </p:txBody>
      </p:sp>
      <p:pic>
        <p:nvPicPr>
          <p:cNvPr id="45059" name="Content Placeholder 6" descr="Recovery Center Recovery Points.bmp"/>
          <p:cNvPicPr>
            <a:picLocks noGrp="1"/>
          </p:cNvPicPr>
          <p:nvPr>
            <p:ph idx="1"/>
          </p:nvPr>
        </p:nvPicPr>
        <p:blipFill>
          <a:blip r:embed="rId3"/>
          <a:srcRect/>
          <a:stretch>
            <a:fillRect/>
          </a:stretch>
        </p:blipFill>
        <p:spPr>
          <a:xfrm>
            <a:off x="1338263" y="838200"/>
            <a:ext cx="6467475" cy="5562600"/>
          </a:xfrm>
        </p:spPr>
      </p:pic>
      <p:sp>
        <p:nvSpPr>
          <p:cNvPr id="8" name="Oval 7"/>
          <p:cNvSpPr/>
          <p:nvPr/>
        </p:nvSpPr>
        <p:spPr>
          <a:xfrm>
            <a:off x="6188075" y="1227138"/>
            <a:ext cx="1477963" cy="476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9" name="Oval 8"/>
          <p:cNvSpPr/>
          <p:nvPr/>
        </p:nvSpPr>
        <p:spPr>
          <a:xfrm>
            <a:off x="6102350" y="1781175"/>
            <a:ext cx="1477963" cy="10366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0" name="Oval 9"/>
          <p:cNvSpPr/>
          <p:nvPr/>
        </p:nvSpPr>
        <p:spPr>
          <a:xfrm>
            <a:off x="6115050" y="2844800"/>
            <a:ext cx="1477963" cy="476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
        <p:nvSpPr>
          <p:cNvPr id="11" name="Oval 10"/>
          <p:cNvSpPr/>
          <p:nvPr/>
        </p:nvSpPr>
        <p:spPr>
          <a:xfrm>
            <a:off x="1066800" y="4286250"/>
            <a:ext cx="5121275" cy="14874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IN"/>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ircle(in)">
                                      <p:cBhvr>
                                        <p:cTn id="12" dur="20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hape 1645571"/>
          <p:cNvSpPr>
            <a:spLocks noGrp="1" noChangeArrowheads="1"/>
          </p:cNvSpPr>
          <p:nvPr>
            <p:ph type="title"/>
          </p:nvPr>
        </p:nvSpPr>
        <p:spPr/>
        <p:txBody>
          <a:bodyPr/>
          <a:lstStyle/>
          <a:p>
            <a:r>
              <a:rPr lang="en-US" dirty="0" smtClean="0"/>
              <a:t>DPM 2007 Rollout</a:t>
            </a:r>
          </a:p>
        </p:txBody>
      </p:sp>
      <p:sp>
        <p:nvSpPr>
          <p:cNvPr id="91139" name="Shape 1645572"/>
          <p:cNvSpPr>
            <a:spLocks noGrp="1" noChangeArrowheads="1"/>
          </p:cNvSpPr>
          <p:nvPr>
            <p:ph idx="1"/>
          </p:nvPr>
        </p:nvSpPr>
        <p:spPr>
          <a:xfrm>
            <a:off x="239713" y="1140017"/>
            <a:ext cx="8380412" cy="4801314"/>
          </a:xfrm>
        </p:spPr>
        <p:txBody>
          <a:bodyPr/>
          <a:lstStyle/>
          <a:p>
            <a:r>
              <a:rPr lang="en-US" altLang="ja-JP" sz="2400" u="sng" dirty="0" smtClean="0">
                <a:ea typeface="ＭＳ Ｐゴシック" pitchFamily="34" charset="-128"/>
              </a:rPr>
              <a:t>DPM 2006 </a:t>
            </a:r>
            <a:r>
              <a:rPr lang="en-US" altLang="ja-JP" sz="2400" dirty="0" smtClean="0">
                <a:ea typeface="ＭＳ Ｐゴシック" pitchFamily="34" charset="-128"/>
              </a:rPr>
              <a:t>– General Availability Q3</a:t>
            </a:r>
            <a:r>
              <a:rPr lang="en-US" altLang="ja-JP" sz="2400" i="1" dirty="0" smtClean="0">
                <a:ea typeface="ＭＳ Ｐゴシック" pitchFamily="34" charset="-128"/>
              </a:rPr>
              <a:t> 2005</a:t>
            </a:r>
          </a:p>
          <a:p>
            <a:pPr lvl="1"/>
            <a:r>
              <a:rPr lang="en-US" altLang="ja-JP" sz="1600" dirty="0" smtClean="0">
                <a:ea typeface="ＭＳ Ｐゴシック" pitchFamily="34" charset="-128"/>
              </a:rPr>
              <a:t>Initial DPM release, support for File Servers – Windows 2000 onwards</a:t>
            </a:r>
          </a:p>
          <a:p>
            <a:pPr lvl="1">
              <a:buNone/>
            </a:pPr>
            <a:endParaRPr lang="en-US" altLang="ja-JP" sz="1600" dirty="0" smtClean="0">
              <a:ea typeface="ＭＳ Ｐゴシック" pitchFamily="34" charset="-128"/>
            </a:endParaRPr>
          </a:p>
          <a:p>
            <a:r>
              <a:rPr lang="en-US" altLang="ja-JP" sz="2400" u="sng" dirty="0" smtClean="0">
                <a:ea typeface="ＭＳ Ｐゴシック" pitchFamily="34" charset="-128"/>
              </a:rPr>
              <a:t>DPM 2006 SP1</a:t>
            </a:r>
            <a:r>
              <a:rPr lang="en-US" altLang="ja-JP" sz="2400" dirty="0" smtClean="0">
                <a:ea typeface="ＭＳ Ｐゴシック" pitchFamily="34" charset="-128"/>
              </a:rPr>
              <a:t> – </a:t>
            </a:r>
            <a:r>
              <a:rPr lang="en-US" altLang="ja-JP" sz="2400" i="1" dirty="0" smtClean="0">
                <a:ea typeface="ＭＳ Ｐゴシック" pitchFamily="34" charset="-128"/>
              </a:rPr>
              <a:t>October 2006</a:t>
            </a:r>
          </a:p>
          <a:p>
            <a:pPr lvl="1"/>
            <a:r>
              <a:rPr lang="en-US" altLang="ja-JP" sz="1600" dirty="0" smtClean="0">
                <a:ea typeface="ＭＳ Ｐゴシック" pitchFamily="34" charset="-128"/>
              </a:rPr>
              <a:t>Add support for clustered servers</a:t>
            </a:r>
          </a:p>
          <a:p>
            <a:pPr lvl="1"/>
            <a:r>
              <a:rPr lang="en-US" altLang="ja-JP" sz="1600" dirty="0" smtClean="0">
                <a:ea typeface="ＭＳ Ｐゴシック" pitchFamily="34" charset="-128"/>
              </a:rPr>
              <a:t>Add protection for x64 and </a:t>
            </a:r>
            <a:r>
              <a:rPr lang="en-US" altLang="ja-JP" sz="1600" dirty="0" err="1" smtClean="0">
                <a:ea typeface="ＭＳ Ｐゴシック" pitchFamily="34" charset="-128"/>
              </a:rPr>
              <a:t>SiS</a:t>
            </a:r>
            <a:r>
              <a:rPr lang="en-US" altLang="ja-JP" sz="1600" dirty="0" smtClean="0">
                <a:ea typeface="ＭＳ Ｐゴシック" pitchFamily="34" charset="-128"/>
              </a:rPr>
              <a:t> Systems</a:t>
            </a:r>
          </a:p>
          <a:p>
            <a:pPr lvl="1"/>
            <a:endParaRPr lang="en-US" altLang="ja-JP" sz="1600" dirty="0" smtClean="0">
              <a:ea typeface="ＭＳ Ｐゴシック" pitchFamily="34" charset="-128"/>
            </a:endParaRPr>
          </a:p>
          <a:p>
            <a:r>
              <a:rPr lang="en-US" altLang="ja-JP" sz="2400" u="sng" dirty="0" smtClean="0">
                <a:ea typeface="ＭＳ Ｐゴシック" pitchFamily="34" charset="-128"/>
              </a:rPr>
              <a:t>DPM 2007 General Availability</a:t>
            </a:r>
            <a:r>
              <a:rPr lang="en-US" altLang="ja-JP" sz="2400" dirty="0" smtClean="0">
                <a:ea typeface="ＭＳ Ｐゴシック" pitchFamily="34" charset="-128"/>
              </a:rPr>
              <a:t> – </a:t>
            </a:r>
            <a:r>
              <a:rPr lang="en-US" altLang="ja-JP" sz="2400" i="1" dirty="0" smtClean="0">
                <a:ea typeface="ＭＳ Ｐゴシック" pitchFamily="34" charset="-128"/>
              </a:rPr>
              <a:t>November 2007 </a:t>
            </a:r>
          </a:p>
          <a:p>
            <a:pPr lvl="1"/>
            <a:r>
              <a:rPr lang="en-US" altLang="ja-JP" sz="1600" dirty="0" smtClean="0">
                <a:ea typeface="ＭＳ Ｐゴシック" pitchFamily="34" charset="-128"/>
              </a:rPr>
              <a:t>Broad Microsoft Application Support</a:t>
            </a:r>
          </a:p>
          <a:p>
            <a:pPr lvl="1"/>
            <a:r>
              <a:rPr lang="en-US" altLang="ja-JP" sz="1600" dirty="0" smtClean="0">
                <a:ea typeface="ＭＳ Ｐゴシック" pitchFamily="34" charset="-128"/>
              </a:rPr>
              <a:t>Major functional improvements</a:t>
            </a:r>
          </a:p>
          <a:p>
            <a:pPr lvl="1"/>
            <a:r>
              <a:rPr lang="en-US" altLang="ja-JP" sz="1600" dirty="0" err="1" smtClean="0">
                <a:ea typeface="ＭＳ Ｐゴシック" pitchFamily="34" charset="-128"/>
              </a:rPr>
              <a:t>PowerShell</a:t>
            </a:r>
            <a:r>
              <a:rPr lang="en-US" altLang="ja-JP" sz="1600" dirty="0" smtClean="0">
                <a:ea typeface="ＭＳ Ｐゴシック" pitchFamily="34" charset="-128"/>
              </a:rPr>
              <a:t> Support…..etc</a:t>
            </a:r>
          </a:p>
          <a:p>
            <a:pPr lvl="1"/>
            <a:endParaRPr lang="en-US" altLang="ja-JP" sz="1600" dirty="0" smtClean="0">
              <a:ea typeface="ＭＳ Ｐゴシック" pitchFamily="34" charset="-128"/>
            </a:endParaRPr>
          </a:p>
          <a:p>
            <a:r>
              <a:rPr lang="en-US" altLang="ja-JP" sz="2400" u="sng" dirty="0" smtClean="0">
                <a:ea typeface="ＭＳ Ｐゴシック" pitchFamily="34" charset="-128"/>
              </a:rPr>
              <a:t>DPM 2007 Rollup Update </a:t>
            </a:r>
            <a:r>
              <a:rPr lang="en-US" altLang="ja-JP" sz="2400" i="1" dirty="0" smtClean="0">
                <a:ea typeface="ＭＳ Ｐゴシック" pitchFamily="34" charset="-128"/>
              </a:rPr>
              <a:t>– June 2008</a:t>
            </a:r>
          </a:p>
          <a:p>
            <a:endParaRPr lang="en-US" altLang="ja-JP" sz="2400" i="1" dirty="0" smtClean="0">
              <a:ea typeface="ＭＳ Ｐゴシック" pitchFamily="34" charset="-128"/>
            </a:endParaRPr>
          </a:p>
          <a:p>
            <a:r>
              <a:rPr lang="en-US" altLang="ja-JP" sz="2400" u="sng" dirty="0" smtClean="0">
                <a:ea typeface="ＭＳ Ｐゴシック" pitchFamily="34" charset="-128"/>
              </a:rPr>
              <a:t>DPM 2007 SP1 </a:t>
            </a:r>
            <a:r>
              <a:rPr lang="en-US" altLang="ja-JP" sz="2400" dirty="0" smtClean="0">
                <a:ea typeface="ＭＳ Ｐゴシック" pitchFamily="34" charset="-128"/>
              </a:rPr>
              <a:t>– </a:t>
            </a:r>
            <a:r>
              <a:rPr lang="en-US" altLang="ja-JP" sz="2400" i="1" dirty="0" smtClean="0">
                <a:ea typeface="ＭＳ Ｐゴシック" pitchFamily="34" charset="-128"/>
              </a:rPr>
              <a:t>December 2008</a:t>
            </a:r>
          </a:p>
        </p:txBody>
      </p:sp>
    </p:spTree>
  </p:cSld>
  <p:clrMapOvr>
    <a:masterClrMapping/>
  </p:clrMapOvr>
  <p:transition>
    <p:fade/>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5" y="166255"/>
            <a:ext cx="8382000" cy="498598"/>
          </a:xfrm>
        </p:spPr>
        <p:txBody>
          <a:bodyPr/>
          <a:lstStyle/>
          <a:p>
            <a:r>
              <a:rPr lang="en-US" sz="3600" dirty="0" smtClean="0"/>
              <a:t>DPM 2007 Update Rollup – June 2008</a:t>
            </a:r>
            <a:endParaRPr lang="en-US" sz="3600" dirty="0"/>
          </a:p>
        </p:txBody>
      </p:sp>
      <p:sp>
        <p:nvSpPr>
          <p:cNvPr id="3" name="Content Placeholder 2"/>
          <p:cNvSpPr>
            <a:spLocks noGrp="1"/>
          </p:cNvSpPr>
          <p:nvPr>
            <p:ph idx="1"/>
          </p:nvPr>
        </p:nvSpPr>
        <p:spPr>
          <a:xfrm>
            <a:off x="228600" y="942108"/>
            <a:ext cx="8915400" cy="4982903"/>
          </a:xfrm>
        </p:spPr>
        <p:txBody>
          <a:bodyPr/>
          <a:lstStyle/>
          <a:p>
            <a:r>
              <a:rPr lang="en-US" sz="2000" dirty="0" smtClean="0"/>
              <a:t>Windows Server 2008</a:t>
            </a:r>
          </a:p>
          <a:p>
            <a:pPr lvl="1"/>
            <a:r>
              <a:rPr lang="en-US" sz="1400" dirty="0" smtClean="0"/>
              <a:t>Protection for Windows Server 2008</a:t>
            </a:r>
          </a:p>
          <a:p>
            <a:pPr lvl="1"/>
            <a:r>
              <a:rPr lang="en-US" sz="1400" dirty="0" smtClean="0"/>
              <a:t>Protection for Windows Server 2008 core</a:t>
            </a:r>
          </a:p>
          <a:p>
            <a:pPr lvl="1"/>
            <a:r>
              <a:rPr lang="en-US" sz="1400" dirty="0" smtClean="0"/>
              <a:t>Protection for Windows Server 2008 system state</a:t>
            </a:r>
          </a:p>
          <a:p>
            <a:pPr lvl="1"/>
            <a:r>
              <a:rPr lang="en-US" sz="1400" dirty="0" smtClean="0"/>
              <a:t>Protection for </a:t>
            </a:r>
            <a:r>
              <a:rPr lang="en-US" sz="1400" dirty="0" err="1" smtClean="0"/>
              <a:t>Bitlocker</a:t>
            </a:r>
            <a:r>
              <a:rPr lang="en-US" sz="1400" dirty="0" smtClean="0"/>
              <a:t>–secured systems</a:t>
            </a:r>
          </a:p>
          <a:p>
            <a:pPr lvl="1"/>
            <a:r>
              <a:rPr lang="en-US" sz="1400" dirty="0" smtClean="0"/>
              <a:t>Ability to run DPM 2007 Server on Windows Server 2008 platform</a:t>
            </a:r>
          </a:p>
          <a:p>
            <a:pPr lvl="1">
              <a:buNone/>
            </a:pPr>
            <a:r>
              <a:rPr lang="en-US" sz="1200" i="1" dirty="0" smtClean="0"/>
              <a:t>	DPM 2007 has been backing up Longhorn since Beta 3 -- rollup makes it official</a:t>
            </a:r>
          </a:p>
          <a:p>
            <a:pPr lvl="1"/>
            <a:endParaRPr lang="en-US" sz="1800" dirty="0" smtClean="0"/>
          </a:p>
          <a:p>
            <a:r>
              <a:rPr lang="en-US" sz="2000" dirty="0" smtClean="0"/>
              <a:t>SQL Server 2008</a:t>
            </a:r>
          </a:p>
          <a:p>
            <a:pPr lvl="1"/>
            <a:r>
              <a:rPr lang="en-US" sz="1400" dirty="0" smtClean="0"/>
              <a:t>Protection for SQL Server 2008</a:t>
            </a:r>
          </a:p>
          <a:p>
            <a:pPr lvl="1"/>
            <a:r>
              <a:rPr lang="en-US" sz="1400" dirty="0" smtClean="0"/>
              <a:t>Includes capability to recover SQL 2005 databases to SQL 2008 for test migrations</a:t>
            </a:r>
          </a:p>
          <a:p>
            <a:pPr lvl="1"/>
            <a:r>
              <a:rPr lang="en-US" sz="1200" i="1" dirty="0" smtClean="0"/>
              <a:t>DPM 2007 has been backing up SQL Server 2008 since CTP-4 -- rollup makes it official</a:t>
            </a:r>
            <a:endParaRPr lang="en-US" sz="1400" i="1" dirty="0" smtClean="0"/>
          </a:p>
          <a:p>
            <a:pPr lvl="1"/>
            <a:endParaRPr lang="en-US" sz="1800" dirty="0" smtClean="0"/>
          </a:p>
          <a:p>
            <a:r>
              <a:rPr lang="en-US" sz="2000" dirty="0" smtClean="0"/>
              <a:t>Protection for Virtual Server 2005 R2 clusters</a:t>
            </a:r>
          </a:p>
          <a:p>
            <a:pPr lvl="1"/>
            <a:r>
              <a:rPr lang="en-US" sz="1400" dirty="0" smtClean="0"/>
              <a:t>DPM 2007 already protects clustered Exchange, SQL Server and SharePoint</a:t>
            </a:r>
          </a:p>
          <a:p>
            <a:pPr lvl="1"/>
            <a:endParaRPr lang="en-US" sz="1800" dirty="0" smtClean="0"/>
          </a:p>
          <a:p>
            <a:r>
              <a:rPr lang="en-US" sz="2000" dirty="0" smtClean="0"/>
              <a:t>DPM Media Enhancements</a:t>
            </a:r>
            <a:endParaRPr lang="en-US" sz="600" dirty="0" smtClean="0"/>
          </a:p>
          <a:p>
            <a:pPr lvl="1"/>
            <a:r>
              <a:rPr lang="en-US" sz="1400" dirty="0" smtClean="0"/>
              <a:t>Tape Library sharing between DPM servers – already in use at MSIT</a:t>
            </a:r>
          </a:p>
          <a:p>
            <a:pPr lvl="1"/>
            <a:r>
              <a:rPr lang="en-US" sz="1400" dirty="0" smtClean="0"/>
              <a:t>Ability to co-locate multiple Protection Groups on one tape</a:t>
            </a:r>
            <a:endParaRPr lang="en-US" sz="2800" dirty="0" smtClean="0"/>
          </a:p>
        </p:txBody>
      </p:sp>
      <p:pic>
        <p:nvPicPr>
          <p:cNvPr id="8" name="Picture 7" descr="SysCnt-DataProMgr07_h_rgb_r.png"/>
          <p:cNvPicPr>
            <a:picLocks noChangeAspect="1"/>
          </p:cNvPicPr>
          <p:nvPr/>
        </p:nvPicPr>
        <p:blipFill>
          <a:blip r:embed="rId3"/>
          <a:stretch>
            <a:fillRect/>
          </a:stretch>
        </p:blipFill>
        <p:spPr>
          <a:xfrm>
            <a:off x="5925787" y="5995484"/>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4" y="156203"/>
            <a:ext cx="8763989" cy="997196"/>
          </a:xfrm>
        </p:spPr>
        <p:txBody>
          <a:bodyPr/>
          <a:lstStyle/>
          <a:p>
            <a:r>
              <a:rPr lang="en-US" sz="3600" dirty="0" smtClean="0"/>
              <a:t>DPM 2007 Service Pack 1 – December  2008</a:t>
            </a:r>
            <a:endParaRPr lang="en-US" sz="3600" dirty="0"/>
          </a:p>
        </p:txBody>
      </p:sp>
      <p:sp>
        <p:nvSpPr>
          <p:cNvPr id="3" name="Content Placeholder 2"/>
          <p:cNvSpPr>
            <a:spLocks noGrp="1"/>
          </p:cNvSpPr>
          <p:nvPr>
            <p:ph idx="1"/>
          </p:nvPr>
        </p:nvSpPr>
        <p:spPr>
          <a:xfrm>
            <a:off x="228600" y="895927"/>
            <a:ext cx="8915400" cy="6203237"/>
          </a:xfrm>
        </p:spPr>
        <p:txBody>
          <a:bodyPr/>
          <a:lstStyle/>
          <a:p>
            <a:pPr>
              <a:buNone/>
            </a:pPr>
            <a:r>
              <a:rPr lang="en-US" sz="1400" dirty="0" smtClean="0"/>
              <a:t>Includes Roll-Up plus the following features:</a:t>
            </a:r>
          </a:p>
          <a:p>
            <a:pPr lvl="1"/>
            <a:endParaRPr lang="en-US" sz="1100" dirty="0" smtClean="0"/>
          </a:p>
          <a:p>
            <a:r>
              <a:rPr lang="en-US" sz="1800" dirty="0" smtClean="0"/>
              <a:t>SQL Server protection</a:t>
            </a:r>
          </a:p>
          <a:p>
            <a:pPr lvl="1"/>
            <a:r>
              <a:rPr lang="en-US" sz="1400" dirty="0" smtClean="0"/>
              <a:t>Protection for mirrored databases now includes failover</a:t>
            </a:r>
          </a:p>
          <a:p>
            <a:pPr lvl="1"/>
            <a:r>
              <a:rPr lang="en-US" sz="1400" dirty="0" smtClean="0"/>
              <a:t>Ability to protect databases in parallel within same instance</a:t>
            </a:r>
          </a:p>
          <a:p>
            <a:endParaRPr lang="en-US" sz="1800" dirty="0" smtClean="0"/>
          </a:p>
          <a:p>
            <a:r>
              <a:rPr lang="en-US" sz="1800" dirty="0" smtClean="0"/>
              <a:t>SharePoint protection</a:t>
            </a:r>
          </a:p>
          <a:p>
            <a:pPr lvl="1"/>
            <a:r>
              <a:rPr lang="en-US" sz="1400" dirty="0" smtClean="0"/>
              <a:t>Index and catalog protection within SharePoint setup, </a:t>
            </a:r>
            <a:r>
              <a:rPr lang="en-US" sz="1200" dirty="0" smtClean="0"/>
              <a:t>instead of manual inclusion</a:t>
            </a:r>
            <a:endParaRPr lang="en-US" sz="1400" dirty="0" smtClean="0"/>
          </a:p>
          <a:p>
            <a:pPr lvl="1"/>
            <a:r>
              <a:rPr lang="en-US" sz="1400" dirty="0" smtClean="0"/>
              <a:t>Unified protection of mirrored SQL databases within SharePoint farm</a:t>
            </a:r>
          </a:p>
          <a:p>
            <a:pPr lvl="1"/>
            <a:endParaRPr lang="en-US" sz="1600" dirty="0" smtClean="0"/>
          </a:p>
          <a:p>
            <a:r>
              <a:rPr lang="en-US" sz="1800" dirty="0" smtClean="0"/>
              <a:t>Hyper-V protection</a:t>
            </a:r>
          </a:p>
          <a:p>
            <a:pPr lvl="1"/>
            <a:r>
              <a:rPr lang="en-US" sz="1400" dirty="0" smtClean="0"/>
              <a:t>Now including Virtual Server 2005 R2, Hyper-V™ Server and WS08 with Hyper-V</a:t>
            </a:r>
          </a:p>
          <a:p>
            <a:pPr lvl="1"/>
            <a:r>
              <a:rPr lang="en-US" sz="1400" dirty="0" smtClean="0"/>
              <a:t>Provides “online” backups without agents inside of guests</a:t>
            </a:r>
          </a:p>
          <a:p>
            <a:pPr lvl="1"/>
            <a:r>
              <a:rPr lang="en-US" sz="1400" dirty="0" smtClean="0"/>
              <a:t>Enables protection of virtualized servers not natively protected by DPM 2007 (e.g. Linux &amp; NT4)</a:t>
            </a:r>
          </a:p>
          <a:p>
            <a:pPr lvl="1"/>
            <a:r>
              <a:rPr lang="en-US" sz="1400" dirty="0" smtClean="0"/>
              <a:t>Differentiator versus other hypervisors within MS virtualization story</a:t>
            </a:r>
          </a:p>
          <a:p>
            <a:pPr lvl="1"/>
            <a:endParaRPr lang="en-US" sz="1600" dirty="0" smtClean="0"/>
          </a:p>
          <a:p>
            <a:r>
              <a:rPr lang="en-US" sz="1800" dirty="0" smtClean="0"/>
              <a:t>Local Data Source protection</a:t>
            </a:r>
          </a:p>
          <a:p>
            <a:pPr lvl="1"/>
            <a:r>
              <a:rPr lang="en-US" sz="1400" dirty="0" smtClean="0"/>
              <a:t>DPM server can now protect its own file shares and virtualization guests for branch office solutions </a:t>
            </a:r>
          </a:p>
          <a:p>
            <a:endParaRPr lang="en-US" sz="1800" dirty="0" smtClean="0"/>
          </a:p>
          <a:p>
            <a:r>
              <a:rPr lang="en-US" sz="1800" dirty="0" smtClean="0"/>
              <a:t>General Enhancements</a:t>
            </a:r>
          </a:p>
          <a:p>
            <a:pPr lvl="1"/>
            <a:r>
              <a:rPr lang="en-US" sz="1400" dirty="0" smtClean="0"/>
              <a:t>Support for Cross-Forest protection</a:t>
            </a:r>
          </a:p>
          <a:p>
            <a:pPr lvl="1"/>
            <a:r>
              <a:rPr lang="en-US" sz="1400" dirty="0" smtClean="0"/>
              <a:t>Scale and Performance Enhancement</a:t>
            </a:r>
          </a:p>
          <a:p>
            <a:endParaRPr lang="en-US" sz="1800" dirty="0" smtClean="0"/>
          </a:p>
        </p:txBody>
      </p:sp>
      <p:pic>
        <p:nvPicPr>
          <p:cNvPr id="8" name="Picture 7" descr="SysCnt-DataProMgr07_h_rgb_r.png"/>
          <p:cNvPicPr>
            <a:picLocks noChangeAspect="1"/>
          </p:cNvPicPr>
          <p:nvPr/>
        </p:nvPicPr>
        <p:blipFill>
          <a:blip r:embed="rId3"/>
          <a:stretch>
            <a:fillRect/>
          </a:stretch>
        </p:blipFill>
        <p:spPr>
          <a:xfrm>
            <a:off x="5925787" y="5995484"/>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p:cNvSpPr/>
          <p:nvPr/>
        </p:nvSpPr>
        <p:spPr>
          <a:xfrm>
            <a:off x="4071938" y="1214438"/>
            <a:ext cx="4643437" cy="285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grpSp>
        <p:nvGrpSpPr>
          <p:cNvPr id="2" name="Group 68"/>
          <p:cNvGrpSpPr>
            <a:grpSpLocks/>
          </p:cNvGrpSpPr>
          <p:nvPr/>
        </p:nvGrpSpPr>
        <p:grpSpPr bwMode="auto">
          <a:xfrm>
            <a:off x="55563" y="177800"/>
            <a:ext cx="8564562" cy="5926138"/>
            <a:chOff x="55564" y="177800"/>
            <a:chExt cx="8564561" cy="5926117"/>
          </a:xfrm>
        </p:grpSpPr>
        <p:sp>
          <p:nvSpPr>
            <p:cNvPr id="63" name="Flowchart: Stored Data 62"/>
            <p:cNvSpPr/>
            <p:nvPr/>
          </p:nvSpPr>
          <p:spPr bwMode="auto">
            <a:xfrm rot="2451104">
              <a:off x="3503614" y="744536"/>
              <a:ext cx="1049337" cy="736597"/>
            </a:xfrm>
            <a:prstGeom prst="flowChartOnlineStorag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050" dirty="0" err="1">
                <a:solidFill>
                  <a:schemeClr val="bg1"/>
                </a:solidFill>
              </a:endParaRPr>
            </a:p>
          </p:txBody>
        </p:sp>
        <p:sp>
          <p:nvSpPr>
            <p:cNvPr id="64" name="Rounded Rectangle 63"/>
            <p:cNvSpPr/>
            <p:nvPr/>
          </p:nvSpPr>
          <p:spPr>
            <a:xfrm>
              <a:off x="55564" y="177800"/>
              <a:ext cx="4148137" cy="5926117"/>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050" dirty="0">
                <a:solidFill>
                  <a:schemeClr val="bg1"/>
                </a:solidFill>
              </a:endParaRPr>
            </a:p>
            <a:p>
              <a:pPr>
                <a:defRPr/>
              </a:pPr>
              <a:endParaRPr lang="en-US" sz="1600" dirty="0">
                <a:solidFill>
                  <a:schemeClr val="bg1"/>
                </a:solidFill>
              </a:endParaRPr>
            </a:p>
          </p:txBody>
        </p:sp>
        <p:sp>
          <p:nvSpPr>
            <p:cNvPr id="65" name="Rounded Rectangle 64"/>
            <p:cNvSpPr/>
            <p:nvPr/>
          </p:nvSpPr>
          <p:spPr>
            <a:xfrm>
              <a:off x="374651" y="185738"/>
              <a:ext cx="8245474" cy="1008058"/>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600" u="sng" dirty="0"/>
                <a:t>Enterprise DPML </a:t>
              </a:r>
              <a:r>
                <a:rPr lang="en-US" sz="1600" dirty="0"/>
                <a:t>– “</a:t>
              </a:r>
              <a:r>
                <a:rPr lang="en-US" sz="1600" i="1" dirty="0"/>
                <a:t>Application Agent</a:t>
              </a:r>
              <a:r>
                <a:rPr lang="en-US" sz="1600" dirty="0"/>
                <a:t>” – </a:t>
              </a:r>
              <a:r>
                <a:rPr lang="en-US" sz="1050" dirty="0"/>
                <a:t>per protected server</a:t>
              </a:r>
              <a:endParaRPr lang="en-US" sz="1600" dirty="0"/>
            </a:p>
            <a:p>
              <a:pPr>
                <a:defRPr/>
              </a:pPr>
              <a:r>
                <a:rPr lang="en-US" sz="1400" dirty="0"/>
                <a:t>Unified support of Microsoft applications SQL, Exchange, SharePoint, &amp; Virtualization – and files</a:t>
              </a:r>
            </a:p>
            <a:p>
              <a:pPr>
                <a:defRPr/>
              </a:pPr>
              <a:r>
                <a:rPr lang="en-US" sz="1400" dirty="0"/>
                <a:t>Protect DPM 2 DPM 4 DR – disaster recovery</a:t>
              </a:r>
            </a:p>
            <a:p>
              <a:pPr>
                <a:defRPr/>
              </a:pPr>
              <a:r>
                <a:rPr lang="en-US" sz="1400" dirty="0"/>
                <a:t>Bare Metal Recovery</a:t>
              </a:r>
              <a:endParaRPr lang="en-US" sz="1600" dirty="0"/>
            </a:p>
          </p:txBody>
        </p:sp>
      </p:grpSp>
      <p:grpSp>
        <p:nvGrpSpPr>
          <p:cNvPr id="3" name="Group 62"/>
          <p:cNvGrpSpPr>
            <a:grpSpLocks/>
          </p:cNvGrpSpPr>
          <p:nvPr/>
        </p:nvGrpSpPr>
        <p:grpSpPr bwMode="auto">
          <a:xfrm>
            <a:off x="2473325" y="1520825"/>
            <a:ext cx="3829050" cy="4405313"/>
            <a:chOff x="2473862" y="1520824"/>
            <a:chExt cx="3829050" cy="4404960"/>
          </a:xfrm>
        </p:grpSpPr>
        <p:sp>
          <p:nvSpPr>
            <p:cNvPr id="67" name="Flowchart: Stored Data 66"/>
            <p:cNvSpPr/>
            <p:nvPr/>
          </p:nvSpPr>
          <p:spPr bwMode="auto">
            <a:xfrm rot="19038708">
              <a:off x="3410487" y="4676521"/>
              <a:ext cx="1049338" cy="738129"/>
            </a:xfrm>
            <a:prstGeom prst="flowChartOnlineStorag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err="1">
                <a:solidFill>
                  <a:schemeClr val="bg1"/>
                </a:solidFill>
              </a:endParaRPr>
            </a:p>
          </p:txBody>
        </p:sp>
        <p:sp>
          <p:nvSpPr>
            <p:cNvPr id="68" name="Rounded Rectangle 67"/>
            <p:cNvSpPr/>
            <p:nvPr/>
          </p:nvSpPr>
          <p:spPr bwMode="auto">
            <a:xfrm>
              <a:off x="2475450" y="1520824"/>
              <a:ext cx="1595437" cy="400176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sp>
          <p:nvSpPr>
            <p:cNvPr id="69" name="Rounded Rectangle 68"/>
            <p:cNvSpPr/>
            <p:nvPr/>
          </p:nvSpPr>
          <p:spPr bwMode="auto">
            <a:xfrm>
              <a:off x="2473862" y="4976535"/>
              <a:ext cx="3829050" cy="94924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u="sng" dirty="0">
                  <a:solidFill>
                    <a:schemeClr val="bg1"/>
                  </a:solidFill>
                </a:rPr>
                <a:t>Standard DPML </a:t>
              </a:r>
              <a:r>
                <a:rPr lang="en-US" sz="1600" dirty="0">
                  <a:solidFill>
                    <a:schemeClr val="bg1"/>
                  </a:solidFill>
                </a:rPr>
                <a:t>= “</a:t>
              </a:r>
              <a:r>
                <a:rPr lang="en-US" sz="1600" i="1" dirty="0">
                  <a:solidFill>
                    <a:schemeClr val="bg1"/>
                  </a:solidFill>
                </a:rPr>
                <a:t>File agent</a:t>
              </a:r>
              <a:r>
                <a:rPr lang="en-US" sz="1600" dirty="0">
                  <a:solidFill>
                    <a:schemeClr val="bg1"/>
                  </a:solidFill>
                </a:rPr>
                <a:t>” </a:t>
              </a:r>
            </a:p>
            <a:p>
              <a:pPr algn="ctr">
                <a:defRPr/>
              </a:pPr>
              <a:r>
                <a:rPr lang="en-US" sz="1100" dirty="0">
                  <a:solidFill>
                    <a:schemeClr val="bg1"/>
                  </a:solidFill>
                </a:rPr>
                <a:t>per protected  Windows Server</a:t>
              </a:r>
            </a:p>
            <a:p>
              <a:pPr algn="ctr">
                <a:defRPr/>
              </a:pPr>
              <a:r>
                <a:rPr lang="en-US" sz="1100" dirty="0">
                  <a:solidFill>
                    <a:schemeClr val="bg1"/>
                  </a:solidFill>
                </a:rPr>
                <a:t>No additional “Open File” or add-on modules</a:t>
              </a:r>
            </a:p>
          </p:txBody>
        </p:sp>
      </p:grpSp>
      <p:sp>
        <p:nvSpPr>
          <p:cNvPr id="70" name="Rounded Rectangle 69"/>
          <p:cNvSpPr/>
          <p:nvPr/>
        </p:nvSpPr>
        <p:spPr>
          <a:xfrm>
            <a:off x="4325938" y="2520950"/>
            <a:ext cx="4471987" cy="233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dirty="0">
                <a:solidFill>
                  <a:schemeClr val="tx1"/>
                </a:solidFill>
              </a:rPr>
              <a:t>DPM Server</a:t>
            </a:r>
          </a:p>
          <a:p>
            <a:pPr algn="r">
              <a:defRPr/>
            </a:pPr>
            <a:endParaRPr lang="en-US" dirty="0">
              <a:solidFill>
                <a:schemeClr val="tx1"/>
              </a:solidFill>
            </a:endParaRPr>
          </a:p>
          <a:p>
            <a:pPr algn="r">
              <a:defRPr/>
            </a:pPr>
            <a:endParaRPr lang="en-US"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r>
              <a:rPr lang="en-US" sz="1600" dirty="0">
                <a:solidFill>
                  <a:schemeClr val="tx1"/>
                </a:solidFill>
              </a:rPr>
              <a:t>Also available as a DPM OEM Appliance</a:t>
            </a:r>
          </a:p>
          <a:p>
            <a:pPr algn="r">
              <a:defRPr/>
            </a:pPr>
            <a:r>
              <a:rPr lang="en-US" sz="1600" dirty="0">
                <a:solidFill>
                  <a:schemeClr val="tx1"/>
                </a:solidFill>
              </a:rPr>
              <a:t>running on Windows Storage Server</a:t>
            </a:r>
          </a:p>
        </p:txBody>
      </p:sp>
      <p:sp>
        <p:nvSpPr>
          <p:cNvPr id="71" name="Rounded Rectangle 70"/>
          <p:cNvSpPr/>
          <p:nvPr/>
        </p:nvSpPr>
        <p:spPr bwMode="auto">
          <a:xfrm>
            <a:off x="190500" y="4333875"/>
            <a:ext cx="2192338" cy="1684338"/>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u="sng" dirty="0">
              <a:solidFill>
                <a:schemeClr val="bg1"/>
              </a:solidFill>
            </a:endParaRPr>
          </a:p>
          <a:p>
            <a:pPr algn="ctr">
              <a:defRPr/>
            </a:pPr>
            <a:endParaRPr lang="en-US" sz="1600" u="sng" dirty="0">
              <a:solidFill>
                <a:schemeClr val="bg1"/>
              </a:solidFill>
            </a:endParaRPr>
          </a:p>
          <a:p>
            <a:pPr algn="ctr">
              <a:defRPr/>
            </a:pPr>
            <a:endParaRPr lang="en-US" sz="1600" u="sng" dirty="0">
              <a:solidFill>
                <a:schemeClr val="bg1"/>
              </a:solidFill>
            </a:endParaRPr>
          </a:p>
          <a:p>
            <a:pPr algn="ctr">
              <a:defRPr/>
            </a:pPr>
            <a:r>
              <a:rPr lang="en-US" sz="1600" u="sng" dirty="0">
                <a:solidFill>
                  <a:schemeClr val="bg1"/>
                </a:solidFill>
              </a:rPr>
              <a:t>Client DPML</a:t>
            </a:r>
          </a:p>
          <a:p>
            <a:pPr algn="ctr">
              <a:defRPr/>
            </a:pPr>
            <a:r>
              <a:rPr lang="en-US" sz="1600" dirty="0">
                <a:solidFill>
                  <a:schemeClr val="bg1"/>
                </a:solidFill>
              </a:rPr>
              <a:t>“</a:t>
            </a:r>
            <a:r>
              <a:rPr lang="en-US" sz="1600" i="1" dirty="0">
                <a:solidFill>
                  <a:schemeClr val="bg1"/>
                </a:solidFill>
              </a:rPr>
              <a:t>Desktop agent</a:t>
            </a:r>
            <a:r>
              <a:rPr lang="en-US" sz="1600" dirty="0">
                <a:solidFill>
                  <a:schemeClr val="bg1"/>
                </a:solidFill>
              </a:rPr>
              <a:t>” </a:t>
            </a:r>
          </a:p>
          <a:p>
            <a:pPr algn="ctr">
              <a:defRPr/>
            </a:pPr>
            <a:r>
              <a:rPr lang="en-US" sz="1100" dirty="0">
                <a:solidFill>
                  <a:schemeClr val="bg1"/>
                </a:solidFill>
              </a:rPr>
              <a:t>XP Pro &amp; Vista business</a:t>
            </a:r>
          </a:p>
          <a:p>
            <a:pPr algn="ctr">
              <a:defRPr/>
            </a:pPr>
            <a:r>
              <a:rPr lang="en-US" sz="1100" dirty="0">
                <a:solidFill>
                  <a:schemeClr val="bg1"/>
                </a:solidFill>
              </a:rPr>
              <a:t>NEW in February Price List</a:t>
            </a:r>
          </a:p>
        </p:txBody>
      </p:sp>
      <p:pic>
        <p:nvPicPr>
          <p:cNvPr id="32775" name="Picture 10" descr="Server"/>
          <p:cNvPicPr>
            <a:picLocks noChangeAspect="1" noChangeArrowheads="1"/>
          </p:cNvPicPr>
          <p:nvPr/>
        </p:nvPicPr>
        <p:blipFill>
          <a:blip r:embed="rId3"/>
          <a:srcRect/>
          <a:stretch>
            <a:fillRect/>
          </a:stretch>
        </p:blipFill>
        <p:spPr bwMode="auto">
          <a:xfrm>
            <a:off x="1690688" y="1412875"/>
            <a:ext cx="355600" cy="534988"/>
          </a:xfrm>
          <a:prstGeom prst="rect">
            <a:avLst/>
          </a:prstGeom>
          <a:noFill/>
          <a:ln w="9525">
            <a:noFill/>
            <a:miter lim="800000"/>
            <a:headEnd/>
            <a:tailEnd/>
          </a:ln>
        </p:spPr>
      </p:pic>
      <p:pic>
        <p:nvPicPr>
          <p:cNvPr id="32776" name="Picture 10" descr="envelope email"/>
          <p:cNvPicPr>
            <a:picLocks noChangeAspect="1" noChangeArrowheads="1"/>
          </p:cNvPicPr>
          <p:nvPr/>
        </p:nvPicPr>
        <p:blipFill>
          <a:blip r:embed="rId4"/>
          <a:srcRect/>
          <a:stretch>
            <a:fillRect/>
          </a:stretch>
        </p:blipFill>
        <p:spPr bwMode="auto">
          <a:xfrm>
            <a:off x="1924050" y="1674813"/>
            <a:ext cx="223838" cy="287337"/>
          </a:xfrm>
          <a:prstGeom prst="rect">
            <a:avLst/>
          </a:prstGeom>
          <a:noFill/>
          <a:ln w="9525">
            <a:noFill/>
            <a:miter lim="800000"/>
            <a:headEnd/>
            <a:tailEnd/>
          </a:ln>
        </p:spPr>
      </p:pic>
      <p:pic>
        <p:nvPicPr>
          <p:cNvPr id="32777" name="Picture 2" descr="D:\MyPictures\MediaBank\DPM v2 protected workload logos (Exchange, SQL, SharePoint, Virtual Server)\ExchSvr_bL.png"/>
          <p:cNvPicPr>
            <a:picLocks noChangeAspect="1" noChangeArrowheads="1"/>
          </p:cNvPicPr>
          <p:nvPr/>
        </p:nvPicPr>
        <p:blipFill>
          <a:blip r:embed="rId5">
            <a:lum bright="100000" contrast="50000"/>
          </a:blip>
          <a:srcRect/>
          <a:stretch>
            <a:fillRect/>
          </a:stretch>
        </p:blipFill>
        <p:spPr bwMode="auto">
          <a:xfrm>
            <a:off x="485775" y="1609725"/>
            <a:ext cx="1127125" cy="223838"/>
          </a:xfrm>
          <a:prstGeom prst="rect">
            <a:avLst/>
          </a:prstGeom>
          <a:noFill/>
          <a:ln w="9525">
            <a:noFill/>
            <a:miter lim="800000"/>
            <a:headEnd/>
            <a:tailEnd/>
          </a:ln>
        </p:spPr>
      </p:pic>
      <p:grpSp>
        <p:nvGrpSpPr>
          <p:cNvPr id="4" name="Group 49"/>
          <p:cNvGrpSpPr>
            <a:grpSpLocks noChangeAspect="1"/>
          </p:cNvGrpSpPr>
          <p:nvPr/>
        </p:nvGrpSpPr>
        <p:grpSpPr bwMode="auto">
          <a:xfrm>
            <a:off x="1714500" y="2152650"/>
            <a:ext cx="457200" cy="549275"/>
            <a:chOff x="4506568" y="4752401"/>
            <a:chExt cx="762118" cy="946055"/>
          </a:xfrm>
        </p:grpSpPr>
        <p:pic>
          <p:nvPicPr>
            <p:cNvPr id="32830" name="Picture 21" descr="Server"/>
            <p:cNvPicPr>
              <a:picLocks noChangeAspect="1" noChangeArrowheads="1"/>
            </p:cNvPicPr>
            <p:nvPr/>
          </p:nvPicPr>
          <p:blipFill>
            <a:blip r:embed="rId6"/>
            <a:srcRect/>
            <a:stretch>
              <a:fillRect/>
            </a:stretch>
          </p:blipFill>
          <p:spPr bwMode="auto">
            <a:xfrm>
              <a:off x="4506568" y="4752401"/>
              <a:ext cx="631490" cy="932343"/>
            </a:xfrm>
            <a:prstGeom prst="rect">
              <a:avLst/>
            </a:prstGeom>
            <a:noFill/>
            <a:ln w="9525">
              <a:noFill/>
              <a:miter lim="800000"/>
              <a:headEnd/>
              <a:tailEnd/>
            </a:ln>
          </p:spPr>
        </p:pic>
        <p:pic>
          <p:nvPicPr>
            <p:cNvPr id="32831" name="Picture 6" descr="Database blue"/>
            <p:cNvPicPr>
              <a:picLocks noChangeAspect="1" noChangeArrowheads="1"/>
            </p:cNvPicPr>
            <p:nvPr/>
          </p:nvPicPr>
          <p:blipFill>
            <a:blip r:embed="rId7"/>
            <a:srcRect/>
            <a:stretch>
              <a:fillRect/>
            </a:stretch>
          </p:blipFill>
          <p:spPr bwMode="auto">
            <a:xfrm>
              <a:off x="4948917" y="5312910"/>
              <a:ext cx="319769" cy="385546"/>
            </a:xfrm>
            <a:prstGeom prst="rect">
              <a:avLst/>
            </a:prstGeom>
            <a:noFill/>
            <a:ln w="9525">
              <a:noFill/>
              <a:miter lim="800000"/>
              <a:headEnd/>
              <a:tailEnd/>
            </a:ln>
          </p:spPr>
        </p:pic>
      </p:grpSp>
      <p:pic>
        <p:nvPicPr>
          <p:cNvPr id="32779" name="Picture 3" descr="D:\MyPictures\MediaBank\DPM v2 protected workload logos (Exchange, SQL, SharePoint, Virtual Server)\SQL_bL.png"/>
          <p:cNvPicPr>
            <a:picLocks noChangeAspect="1" noChangeArrowheads="1"/>
          </p:cNvPicPr>
          <p:nvPr/>
        </p:nvPicPr>
        <p:blipFill>
          <a:blip r:embed="rId8">
            <a:lum bright="100000"/>
          </a:blip>
          <a:srcRect/>
          <a:stretch>
            <a:fillRect/>
          </a:stretch>
        </p:blipFill>
        <p:spPr bwMode="auto">
          <a:xfrm>
            <a:off x="908050" y="2330450"/>
            <a:ext cx="720725" cy="200025"/>
          </a:xfrm>
          <a:prstGeom prst="rect">
            <a:avLst/>
          </a:prstGeom>
          <a:noFill/>
          <a:ln w="9525">
            <a:noFill/>
            <a:miter lim="800000"/>
            <a:headEnd/>
            <a:tailEnd/>
          </a:ln>
        </p:spPr>
      </p:pic>
      <p:pic>
        <p:nvPicPr>
          <p:cNvPr id="32780" name="Picture 21" descr="Server"/>
          <p:cNvPicPr>
            <a:picLocks noChangeAspect="1" noChangeArrowheads="1"/>
          </p:cNvPicPr>
          <p:nvPr/>
        </p:nvPicPr>
        <p:blipFill>
          <a:blip r:embed="rId6"/>
          <a:srcRect/>
          <a:stretch>
            <a:fillRect/>
          </a:stretch>
        </p:blipFill>
        <p:spPr bwMode="auto">
          <a:xfrm>
            <a:off x="1725613" y="3649663"/>
            <a:ext cx="385762" cy="541337"/>
          </a:xfrm>
          <a:prstGeom prst="rect">
            <a:avLst/>
          </a:prstGeom>
          <a:noFill/>
          <a:ln w="9525">
            <a:noFill/>
            <a:miter lim="800000"/>
            <a:headEnd/>
            <a:tailEnd/>
          </a:ln>
        </p:spPr>
      </p:pic>
      <p:pic>
        <p:nvPicPr>
          <p:cNvPr id="32781" name="Picture 7" descr="D:\MyPictures\MediaBank\DPM v2 protected workload logos (Exchange, SQL, SharePoint, Virtual Server)\Virtual_05-R2_bL.png"/>
          <p:cNvPicPr>
            <a:picLocks noChangeAspect="1" noChangeArrowheads="1"/>
          </p:cNvPicPr>
          <p:nvPr/>
        </p:nvPicPr>
        <p:blipFill>
          <a:blip r:embed="rId9">
            <a:lum bright="100000"/>
          </a:blip>
          <a:srcRect/>
          <a:stretch>
            <a:fillRect/>
          </a:stretch>
        </p:blipFill>
        <p:spPr bwMode="auto">
          <a:xfrm>
            <a:off x="381000" y="3876675"/>
            <a:ext cx="1312863" cy="182563"/>
          </a:xfrm>
          <a:prstGeom prst="rect">
            <a:avLst/>
          </a:prstGeom>
          <a:noFill/>
          <a:ln w="9525">
            <a:noFill/>
            <a:miter lim="800000"/>
            <a:headEnd/>
            <a:tailEnd/>
          </a:ln>
        </p:spPr>
      </p:pic>
      <p:grpSp>
        <p:nvGrpSpPr>
          <p:cNvPr id="5" name="Group 100"/>
          <p:cNvGrpSpPr>
            <a:grpSpLocks/>
          </p:cNvGrpSpPr>
          <p:nvPr/>
        </p:nvGrpSpPr>
        <p:grpSpPr bwMode="auto">
          <a:xfrm>
            <a:off x="2430463" y="1711325"/>
            <a:ext cx="1666875" cy="974725"/>
            <a:chOff x="2430463" y="1711870"/>
            <a:chExt cx="1666875" cy="974630"/>
          </a:xfrm>
        </p:grpSpPr>
        <p:pic>
          <p:nvPicPr>
            <p:cNvPr id="32827" name="Picture 9"/>
            <p:cNvPicPr>
              <a:picLocks noChangeAspect="1" noChangeArrowheads="1"/>
            </p:cNvPicPr>
            <p:nvPr/>
          </p:nvPicPr>
          <p:blipFill>
            <a:blip r:embed="rId10"/>
            <a:srcRect/>
            <a:stretch>
              <a:fillRect/>
            </a:stretch>
          </p:blipFill>
          <p:spPr bwMode="auto">
            <a:xfrm>
              <a:off x="2742932" y="1711870"/>
              <a:ext cx="357196" cy="559806"/>
            </a:xfrm>
            <a:prstGeom prst="rect">
              <a:avLst/>
            </a:prstGeom>
            <a:noFill/>
            <a:ln w="9525">
              <a:noFill/>
              <a:miter lim="800000"/>
              <a:headEnd/>
              <a:tailEnd/>
            </a:ln>
          </p:spPr>
        </p:pic>
        <p:pic>
          <p:nvPicPr>
            <p:cNvPr id="32828" name="Picture 10"/>
            <p:cNvPicPr>
              <a:picLocks noChangeAspect="1" noChangeArrowheads="1"/>
            </p:cNvPicPr>
            <p:nvPr/>
          </p:nvPicPr>
          <p:blipFill>
            <a:blip r:embed="rId11"/>
            <a:srcRect/>
            <a:stretch>
              <a:fillRect/>
            </a:stretch>
          </p:blipFill>
          <p:spPr bwMode="auto">
            <a:xfrm>
              <a:off x="2944322" y="2003846"/>
              <a:ext cx="298416" cy="308555"/>
            </a:xfrm>
            <a:prstGeom prst="rect">
              <a:avLst/>
            </a:prstGeom>
            <a:noFill/>
            <a:ln w="9525">
              <a:noFill/>
              <a:miter lim="800000"/>
              <a:headEnd/>
              <a:tailEnd/>
            </a:ln>
          </p:spPr>
        </p:pic>
        <p:sp>
          <p:nvSpPr>
            <p:cNvPr id="84" name="Text Box 61"/>
            <p:cNvSpPr txBox="1">
              <a:spLocks noChangeArrowheads="1"/>
            </p:cNvSpPr>
            <p:nvPr/>
          </p:nvSpPr>
          <p:spPr bwMode="auto">
            <a:xfrm>
              <a:off x="2430463" y="2256330"/>
              <a:ext cx="1666875" cy="430170"/>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solidFill>
                    <a:schemeClr val="bg1"/>
                  </a:solidFill>
                  <a:latin typeface="+mj-lt"/>
                  <a:cs typeface="+mn-cs"/>
                </a:rPr>
                <a:t>Active Directory®</a:t>
              </a:r>
            </a:p>
            <a:p>
              <a:pPr eaLnBrk="0" hangingPunct="0">
                <a:defRPr/>
              </a:pPr>
              <a:r>
                <a:rPr lang="en-US" sz="1100" dirty="0">
                  <a:solidFill>
                    <a:schemeClr val="bg1"/>
                  </a:solidFill>
                  <a:latin typeface="+mj-lt"/>
                  <a:cs typeface="+mn-cs"/>
                </a:rPr>
                <a:t>System State</a:t>
              </a:r>
            </a:p>
          </p:txBody>
        </p:sp>
      </p:grpSp>
      <p:pic>
        <p:nvPicPr>
          <p:cNvPr id="32783" name="Picture 10"/>
          <p:cNvPicPr>
            <a:picLocks noChangeAspect="1" noChangeArrowheads="1"/>
          </p:cNvPicPr>
          <p:nvPr/>
        </p:nvPicPr>
        <p:blipFill>
          <a:blip r:embed="rId11"/>
          <a:srcRect/>
          <a:stretch>
            <a:fillRect/>
          </a:stretch>
        </p:blipFill>
        <p:spPr bwMode="auto">
          <a:xfrm>
            <a:off x="1947863" y="3973513"/>
            <a:ext cx="317500" cy="293687"/>
          </a:xfrm>
          <a:prstGeom prst="rect">
            <a:avLst/>
          </a:prstGeom>
          <a:noFill/>
          <a:ln w="9525">
            <a:noFill/>
            <a:miter lim="800000"/>
            <a:headEnd/>
            <a:tailEnd/>
          </a:ln>
        </p:spPr>
      </p:pic>
      <p:grpSp>
        <p:nvGrpSpPr>
          <p:cNvPr id="6" name="Group 130"/>
          <p:cNvGrpSpPr>
            <a:grpSpLocks/>
          </p:cNvGrpSpPr>
          <p:nvPr/>
        </p:nvGrpSpPr>
        <p:grpSpPr bwMode="auto">
          <a:xfrm>
            <a:off x="381000" y="4398963"/>
            <a:ext cx="1847850" cy="538162"/>
            <a:chOff x="460031" y="4320056"/>
            <a:chExt cx="1847741" cy="538397"/>
          </a:xfrm>
        </p:grpSpPr>
        <p:sp>
          <p:nvSpPr>
            <p:cNvPr id="87" name="Text Box 61"/>
            <p:cNvSpPr txBox="1">
              <a:spLocks noChangeArrowheads="1"/>
            </p:cNvSpPr>
            <p:nvPr/>
          </p:nvSpPr>
          <p:spPr bwMode="auto">
            <a:xfrm>
              <a:off x="460031" y="4394701"/>
              <a:ext cx="1238177" cy="430401"/>
            </a:xfrm>
            <a:prstGeom prst="rect">
              <a:avLst/>
            </a:prstGeom>
            <a:noFill/>
            <a:ln w="9525">
              <a:noFill/>
              <a:miter lim="800000"/>
              <a:headEnd/>
              <a:tailEnd/>
            </a:ln>
            <a:effectLst/>
          </p:spPr>
          <p:txBody>
            <a:bodyPr lIns="91435" tIns="45717" rIns="91435" bIns="45717">
              <a:spAutoFit/>
            </a:bodyPr>
            <a:lstStyle/>
            <a:p>
              <a:pPr algn="r" eaLnBrk="0" hangingPunct="0">
                <a:defRPr/>
              </a:pPr>
              <a:r>
                <a:rPr lang="en-US" sz="1100" dirty="0">
                  <a:solidFill>
                    <a:schemeClr val="bg1"/>
                  </a:solidFill>
                  <a:latin typeface="+mj-lt"/>
                  <a:cs typeface="+mn-cs"/>
                </a:rPr>
                <a:t>Windows XP</a:t>
              </a:r>
            </a:p>
            <a:p>
              <a:pPr algn="r" eaLnBrk="0" hangingPunct="0">
                <a:defRPr/>
              </a:pPr>
              <a:r>
                <a:rPr lang="en-US" sz="1100" dirty="0">
                  <a:solidFill>
                    <a:schemeClr val="bg1"/>
                  </a:solidFill>
                  <a:latin typeface="+mj-lt"/>
                  <a:cs typeface="+mn-cs"/>
                </a:rPr>
                <a:t>Windows Vista</a:t>
              </a:r>
            </a:p>
          </p:txBody>
        </p:sp>
        <p:grpSp>
          <p:nvGrpSpPr>
            <p:cNvPr id="7" name="Group 129"/>
            <p:cNvGrpSpPr>
              <a:grpSpLocks/>
            </p:cNvGrpSpPr>
            <p:nvPr/>
          </p:nvGrpSpPr>
          <p:grpSpPr bwMode="auto">
            <a:xfrm>
              <a:off x="1690485" y="4320056"/>
              <a:ext cx="617287" cy="538397"/>
              <a:chOff x="1634499" y="4767944"/>
              <a:chExt cx="617287" cy="538397"/>
            </a:xfrm>
          </p:grpSpPr>
          <p:pic>
            <p:nvPicPr>
              <p:cNvPr id="32825" name="Picture 48"/>
              <p:cNvPicPr>
                <a:picLocks noChangeAspect="1" noChangeArrowheads="1"/>
              </p:cNvPicPr>
              <p:nvPr/>
            </p:nvPicPr>
            <p:blipFill>
              <a:blip r:embed="rId12"/>
              <a:srcRect/>
              <a:stretch>
                <a:fillRect/>
              </a:stretch>
            </p:blipFill>
            <p:spPr bwMode="auto">
              <a:xfrm>
                <a:off x="1634499" y="4767944"/>
                <a:ext cx="486651" cy="521675"/>
              </a:xfrm>
              <a:prstGeom prst="rect">
                <a:avLst/>
              </a:prstGeom>
              <a:noFill/>
              <a:ln w="9525">
                <a:noFill/>
                <a:miter lim="800000"/>
                <a:headEnd/>
                <a:tailEnd/>
              </a:ln>
            </p:spPr>
          </p:pic>
          <p:pic>
            <p:nvPicPr>
              <p:cNvPr id="32826" name="Picture 10"/>
              <p:cNvPicPr>
                <a:picLocks noChangeAspect="1" noChangeArrowheads="1"/>
              </p:cNvPicPr>
              <p:nvPr/>
            </p:nvPicPr>
            <p:blipFill>
              <a:blip r:embed="rId11"/>
              <a:srcRect/>
              <a:stretch>
                <a:fillRect/>
              </a:stretch>
            </p:blipFill>
            <p:spPr bwMode="auto">
              <a:xfrm>
                <a:off x="1953377" y="4997749"/>
                <a:ext cx="298409" cy="308592"/>
              </a:xfrm>
              <a:prstGeom prst="rect">
                <a:avLst/>
              </a:prstGeom>
              <a:noFill/>
              <a:ln w="9525">
                <a:noFill/>
                <a:miter lim="800000"/>
                <a:headEnd/>
                <a:tailEnd/>
              </a:ln>
            </p:spPr>
          </p:pic>
        </p:grpSp>
      </p:grpSp>
      <p:pic>
        <p:nvPicPr>
          <p:cNvPr id="32785" name="Picture 21" descr="Server"/>
          <p:cNvPicPr>
            <a:picLocks noChangeAspect="1" noChangeArrowheads="1"/>
          </p:cNvPicPr>
          <p:nvPr/>
        </p:nvPicPr>
        <p:blipFill>
          <a:blip r:embed="rId6"/>
          <a:srcRect/>
          <a:stretch>
            <a:fillRect/>
          </a:stretch>
        </p:blipFill>
        <p:spPr bwMode="auto">
          <a:xfrm>
            <a:off x="1736725" y="2901950"/>
            <a:ext cx="354013" cy="547688"/>
          </a:xfrm>
          <a:prstGeom prst="rect">
            <a:avLst/>
          </a:prstGeom>
          <a:noFill/>
          <a:ln w="9525">
            <a:noFill/>
            <a:miter lim="800000"/>
            <a:headEnd/>
            <a:tailEnd/>
          </a:ln>
        </p:spPr>
      </p:pic>
      <p:pic>
        <p:nvPicPr>
          <p:cNvPr id="32786" name="Picture 8" descr="database purple"/>
          <p:cNvPicPr>
            <a:picLocks noChangeAspect="1" noChangeArrowheads="1"/>
          </p:cNvPicPr>
          <p:nvPr/>
        </p:nvPicPr>
        <p:blipFill>
          <a:blip r:embed="rId13"/>
          <a:srcRect/>
          <a:stretch>
            <a:fillRect/>
          </a:stretch>
        </p:blipFill>
        <p:spPr bwMode="auto">
          <a:xfrm>
            <a:off x="2016125" y="3216275"/>
            <a:ext cx="177800" cy="231775"/>
          </a:xfrm>
          <a:prstGeom prst="rect">
            <a:avLst/>
          </a:prstGeom>
          <a:noFill/>
          <a:ln w="9525">
            <a:noFill/>
            <a:miter lim="800000"/>
            <a:headEnd/>
            <a:tailEnd/>
          </a:ln>
        </p:spPr>
      </p:pic>
      <p:pic>
        <p:nvPicPr>
          <p:cNvPr id="32787" name="Picture 92" descr="SharePoint_Prod_Tech_bw.png"/>
          <p:cNvPicPr>
            <a:picLocks noChangeAspect="1"/>
          </p:cNvPicPr>
          <p:nvPr/>
        </p:nvPicPr>
        <p:blipFill>
          <a:blip r:embed="rId14">
            <a:lum bright="100000"/>
          </a:blip>
          <a:srcRect/>
          <a:stretch>
            <a:fillRect/>
          </a:stretch>
        </p:blipFill>
        <p:spPr bwMode="auto">
          <a:xfrm>
            <a:off x="609600" y="3055938"/>
            <a:ext cx="1195388" cy="360362"/>
          </a:xfrm>
          <a:prstGeom prst="rect">
            <a:avLst/>
          </a:prstGeom>
          <a:noFill/>
          <a:ln w="9525">
            <a:noFill/>
            <a:miter lim="800000"/>
            <a:headEnd/>
            <a:tailEnd/>
          </a:ln>
        </p:spPr>
      </p:pic>
      <p:pic>
        <p:nvPicPr>
          <p:cNvPr id="32788" name="Picture 93" descr="HyperV-Svr-1_bL.png"/>
          <p:cNvPicPr>
            <a:picLocks noChangeAspect="1"/>
          </p:cNvPicPr>
          <p:nvPr/>
        </p:nvPicPr>
        <p:blipFill>
          <a:blip r:embed="rId15">
            <a:lum bright="100000"/>
          </a:blip>
          <a:srcRect/>
          <a:stretch>
            <a:fillRect/>
          </a:stretch>
        </p:blipFill>
        <p:spPr bwMode="auto">
          <a:xfrm>
            <a:off x="180975" y="4083050"/>
            <a:ext cx="1517650" cy="144463"/>
          </a:xfrm>
          <a:prstGeom prst="rect">
            <a:avLst/>
          </a:prstGeom>
          <a:noFill/>
          <a:ln w="9525">
            <a:noFill/>
            <a:miter lim="800000"/>
            <a:headEnd/>
            <a:tailEnd/>
          </a:ln>
        </p:spPr>
      </p:pic>
      <p:grpSp>
        <p:nvGrpSpPr>
          <p:cNvPr id="8" name="Group 116"/>
          <p:cNvGrpSpPr>
            <a:grpSpLocks/>
          </p:cNvGrpSpPr>
          <p:nvPr/>
        </p:nvGrpSpPr>
        <p:grpSpPr bwMode="auto">
          <a:xfrm>
            <a:off x="2468563" y="3784600"/>
            <a:ext cx="2024062" cy="1216025"/>
            <a:chOff x="2468563" y="3783839"/>
            <a:chExt cx="2024062" cy="1217236"/>
          </a:xfrm>
        </p:grpSpPr>
        <p:sp>
          <p:nvSpPr>
            <p:cNvPr id="96" name="Text Box 61"/>
            <p:cNvSpPr txBox="1">
              <a:spLocks noChangeArrowheads="1"/>
            </p:cNvSpPr>
            <p:nvPr/>
          </p:nvSpPr>
          <p:spPr bwMode="auto">
            <a:xfrm>
              <a:off x="2468563" y="4400402"/>
              <a:ext cx="2024062" cy="600673"/>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solidFill>
                    <a:schemeClr val="bg1"/>
                  </a:solidFill>
                  <a:latin typeface="+mj-lt"/>
                  <a:cs typeface="+mn-cs"/>
                </a:rPr>
                <a:t>Windows Server 2003</a:t>
              </a:r>
            </a:p>
            <a:p>
              <a:pPr eaLnBrk="0" hangingPunct="0">
                <a:defRPr/>
              </a:pPr>
              <a:r>
                <a:rPr lang="en-US" sz="1100" dirty="0">
                  <a:solidFill>
                    <a:schemeClr val="bg1"/>
                  </a:solidFill>
                  <a:latin typeface="+mj-lt"/>
                  <a:cs typeface="+mn-cs"/>
                </a:rPr>
                <a:t>Windows Server 2008</a:t>
              </a:r>
            </a:p>
            <a:p>
              <a:pPr eaLnBrk="0" hangingPunct="0">
                <a:defRPr/>
              </a:pPr>
              <a:r>
                <a:rPr lang="en-US" sz="1100" dirty="0">
                  <a:solidFill>
                    <a:schemeClr val="bg1"/>
                  </a:solidFill>
                  <a:latin typeface="+mj-lt"/>
                  <a:cs typeface="+mn-cs"/>
                </a:rPr>
                <a:t>     </a:t>
              </a:r>
              <a:r>
                <a:rPr lang="en-US" sz="1000" i="1" dirty="0">
                  <a:solidFill>
                    <a:schemeClr val="bg1"/>
                  </a:solidFill>
                  <a:latin typeface="+mj-lt"/>
                  <a:cs typeface="+mn-cs"/>
                </a:rPr>
                <a:t>file shares and directories</a:t>
              </a:r>
              <a:endParaRPr lang="en-US" sz="1100" i="1" dirty="0">
                <a:solidFill>
                  <a:schemeClr val="bg1"/>
                </a:solidFill>
                <a:latin typeface="+mj-lt"/>
                <a:cs typeface="+mn-cs"/>
              </a:endParaRPr>
            </a:p>
          </p:txBody>
        </p:sp>
        <p:pic>
          <p:nvPicPr>
            <p:cNvPr id="32821" name="Picture 9"/>
            <p:cNvPicPr>
              <a:picLocks noChangeAspect="1" noChangeArrowheads="1"/>
            </p:cNvPicPr>
            <p:nvPr/>
          </p:nvPicPr>
          <p:blipFill>
            <a:blip r:embed="rId16"/>
            <a:srcRect/>
            <a:stretch>
              <a:fillRect/>
            </a:stretch>
          </p:blipFill>
          <p:spPr bwMode="auto">
            <a:xfrm>
              <a:off x="2588821" y="3783839"/>
              <a:ext cx="403761" cy="622807"/>
            </a:xfrm>
            <a:prstGeom prst="rect">
              <a:avLst/>
            </a:prstGeom>
            <a:noFill/>
            <a:ln w="9525">
              <a:noFill/>
              <a:miter lim="800000"/>
              <a:headEnd/>
              <a:tailEnd/>
            </a:ln>
          </p:spPr>
        </p:pic>
        <p:pic>
          <p:nvPicPr>
            <p:cNvPr id="32822" name="Picture 10" descr="Folder"/>
            <p:cNvPicPr>
              <a:picLocks noChangeAspect="1" noChangeArrowheads="1"/>
            </p:cNvPicPr>
            <p:nvPr/>
          </p:nvPicPr>
          <p:blipFill>
            <a:blip r:embed="rId17"/>
            <a:srcRect/>
            <a:stretch>
              <a:fillRect/>
            </a:stretch>
          </p:blipFill>
          <p:spPr bwMode="auto">
            <a:xfrm>
              <a:off x="2925152" y="4088289"/>
              <a:ext cx="245559" cy="312228"/>
            </a:xfrm>
            <a:prstGeom prst="rect">
              <a:avLst/>
            </a:prstGeom>
            <a:noFill/>
            <a:ln w="9525">
              <a:noFill/>
              <a:miter lim="800000"/>
              <a:headEnd/>
              <a:tailEnd/>
            </a:ln>
          </p:spPr>
        </p:pic>
      </p:grpSp>
      <p:grpSp>
        <p:nvGrpSpPr>
          <p:cNvPr id="9" name="Group 124"/>
          <p:cNvGrpSpPr>
            <a:grpSpLocks/>
          </p:cNvGrpSpPr>
          <p:nvPr/>
        </p:nvGrpSpPr>
        <p:grpSpPr bwMode="auto">
          <a:xfrm>
            <a:off x="4087813" y="2763838"/>
            <a:ext cx="2108200" cy="1419225"/>
            <a:chOff x="4087813" y="2763838"/>
            <a:chExt cx="2108200" cy="1419225"/>
          </a:xfrm>
        </p:grpSpPr>
        <p:sp>
          <p:nvSpPr>
            <p:cNvPr id="100" name="Text Box 50"/>
            <p:cNvSpPr txBox="1">
              <a:spLocks noChangeArrowheads="1"/>
            </p:cNvSpPr>
            <p:nvPr/>
          </p:nvSpPr>
          <p:spPr bwMode="auto">
            <a:xfrm>
              <a:off x="4287838" y="3922713"/>
              <a:ext cx="1908175" cy="260350"/>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Disk &amp; Tape</a:t>
              </a:r>
            </a:p>
          </p:txBody>
        </p:sp>
        <p:pic>
          <p:nvPicPr>
            <p:cNvPr id="32797" name="Picture 57"/>
            <p:cNvPicPr>
              <a:picLocks noChangeAspect="1" noChangeArrowheads="1"/>
            </p:cNvPicPr>
            <p:nvPr/>
          </p:nvPicPr>
          <p:blipFill>
            <a:blip r:embed="rId18"/>
            <a:srcRect/>
            <a:stretch>
              <a:fillRect/>
            </a:stretch>
          </p:blipFill>
          <p:spPr bwMode="auto">
            <a:xfrm>
              <a:off x="4087813" y="3055938"/>
              <a:ext cx="1973262" cy="736600"/>
            </a:xfrm>
            <a:prstGeom prst="rect">
              <a:avLst/>
            </a:prstGeom>
            <a:noFill/>
            <a:ln w="9525">
              <a:noFill/>
              <a:miter lim="800000"/>
              <a:headEnd/>
              <a:tailEnd/>
            </a:ln>
          </p:spPr>
        </p:pic>
        <p:sp>
          <p:nvSpPr>
            <p:cNvPr id="102" name="Text Box 66"/>
            <p:cNvSpPr txBox="1">
              <a:spLocks noChangeArrowheads="1"/>
            </p:cNvSpPr>
            <p:nvPr/>
          </p:nvSpPr>
          <p:spPr bwMode="auto">
            <a:xfrm>
              <a:off x="4273550" y="3740150"/>
              <a:ext cx="1612900" cy="2921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nvGrpSpPr>
            <p:cNvPr id="10" name="Group 73"/>
            <p:cNvGrpSpPr>
              <a:grpSpLocks/>
            </p:cNvGrpSpPr>
            <p:nvPr/>
          </p:nvGrpSpPr>
          <p:grpSpPr bwMode="auto">
            <a:xfrm>
              <a:off x="5410200" y="3173413"/>
              <a:ext cx="173038" cy="261937"/>
              <a:chOff x="-593" y="1751"/>
              <a:chExt cx="122" cy="186"/>
            </a:xfrm>
          </p:grpSpPr>
          <p:sp>
            <p:nvSpPr>
              <p:cNvPr id="118" name="Rectangle 74"/>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119" name="Line 75"/>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20" name="Line 76"/>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21" name="Line 77"/>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22" name="Line 7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23" name="Line 79"/>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1" name="Group 80"/>
            <p:cNvGrpSpPr>
              <a:grpSpLocks/>
            </p:cNvGrpSpPr>
            <p:nvPr/>
          </p:nvGrpSpPr>
          <p:grpSpPr bwMode="auto">
            <a:xfrm>
              <a:off x="5634038" y="3171825"/>
              <a:ext cx="173037" cy="261938"/>
              <a:chOff x="-593" y="1751"/>
              <a:chExt cx="122" cy="186"/>
            </a:xfrm>
          </p:grpSpPr>
          <p:sp>
            <p:nvSpPr>
              <p:cNvPr id="112" name="Rectangle 81"/>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113" name="Line 82"/>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14" name="Line 83"/>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15" name="Line 84"/>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16" name="Line 85"/>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117" name="Line 86"/>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2" name="Group 71"/>
            <p:cNvGrpSpPr>
              <a:grpSpLocks/>
            </p:cNvGrpSpPr>
            <p:nvPr/>
          </p:nvGrpSpPr>
          <p:grpSpPr bwMode="auto">
            <a:xfrm>
              <a:off x="4371976" y="2763835"/>
              <a:ext cx="820739" cy="733424"/>
              <a:chOff x="-1798" y="2282"/>
              <a:chExt cx="708" cy="661"/>
            </a:xfrm>
          </p:grpSpPr>
          <p:grpSp>
            <p:nvGrpSpPr>
              <p:cNvPr id="13" name="Group 72"/>
              <p:cNvGrpSpPr>
                <a:grpSpLocks/>
              </p:cNvGrpSpPr>
              <p:nvPr/>
            </p:nvGrpSpPr>
            <p:grpSpPr bwMode="auto">
              <a:xfrm>
                <a:off x="-1413" y="2473"/>
                <a:ext cx="323" cy="354"/>
                <a:chOff x="-1218" y="2142"/>
                <a:chExt cx="440" cy="481"/>
              </a:xfrm>
            </p:grpSpPr>
            <p:pic>
              <p:nvPicPr>
                <p:cNvPr id="32804" name="Picture 73"/>
                <p:cNvPicPr>
                  <a:picLocks noChangeAspect="1" noChangeArrowheads="1"/>
                </p:cNvPicPr>
                <p:nvPr/>
              </p:nvPicPr>
              <p:blipFill>
                <a:blip r:embed="rId19"/>
                <a:srcRect/>
                <a:stretch>
                  <a:fillRect/>
                </a:stretch>
              </p:blipFill>
              <p:spPr bwMode="auto">
                <a:xfrm>
                  <a:off x="-1148" y="2142"/>
                  <a:ext cx="219" cy="264"/>
                </a:xfrm>
                <a:prstGeom prst="rect">
                  <a:avLst/>
                </a:prstGeom>
                <a:noFill/>
                <a:ln w="9525">
                  <a:noFill/>
                  <a:miter lim="800000"/>
                  <a:headEnd/>
                  <a:tailEnd/>
                </a:ln>
              </p:spPr>
            </p:pic>
            <p:pic>
              <p:nvPicPr>
                <p:cNvPr id="32805" name="Picture 74"/>
                <p:cNvPicPr>
                  <a:picLocks noChangeAspect="1" noChangeArrowheads="1"/>
                </p:cNvPicPr>
                <p:nvPr/>
              </p:nvPicPr>
              <p:blipFill>
                <a:blip r:embed="rId19"/>
                <a:srcRect/>
                <a:stretch>
                  <a:fillRect/>
                </a:stretch>
              </p:blipFill>
              <p:spPr bwMode="auto">
                <a:xfrm>
                  <a:off x="-997" y="2219"/>
                  <a:ext cx="219" cy="264"/>
                </a:xfrm>
                <a:prstGeom prst="rect">
                  <a:avLst/>
                </a:prstGeom>
                <a:noFill/>
                <a:ln w="9525">
                  <a:noFill/>
                  <a:miter lim="800000"/>
                  <a:headEnd/>
                  <a:tailEnd/>
                </a:ln>
              </p:spPr>
            </p:pic>
            <p:pic>
              <p:nvPicPr>
                <p:cNvPr id="32806" name="Picture 75"/>
                <p:cNvPicPr>
                  <a:picLocks noChangeAspect="1" noChangeArrowheads="1"/>
                </p:cNvPicPr>
                <p:nvPr/>
              </p:nvPicPr>
              <p:blipFill>
                <a:blip r:embed="rId19"/>
                <a:srcRect/>
                <a:stretch>
                  <a:fillRect/>
                </a:stretch>
              </p:blipFill>
              <p:spPr bwMode="auto">
                <a:xfrm>
                  <a:off x="-1218" y="2282"/>
                  <a:ext cx="219" cy="264"/>
                </a:xfrm>
                <a:prstGeom prst="rect">
                  <a:avLst/>
                </a:prstGeom>
                <a:noFill/>
                <a:ln w="9525">
                  <a:noFill/>
                  <a:miter lim="800000"/>
                  <a:headEnd/>
                  <a:tailEnd/>
                </a:ln>
              </p:spPr>
            </p:pic>
            <p:pic>
              <p:nvPicPr>
                <p:cNvPr id="32807" name="Picture 76"/>
                <p:cNvPicPr>
                  <a:picLocks noChangeAspect="1" noChangeArrowheads="1"/>
                </p:cNvPicPr>
                <p:nvPr/>
              </p:nvPicPr>
              <p:blipFill>
                <a:blip r:embed="rId19"/>
                <a:srcRect/>
                <a:stretch>
                  <a:fillRect/>
                </a:stretch>
              </p:blipFill>
              <p:spPr bwMode="auto">
                <a:xfrm>
                  <a:off x="-1067" y="2359"/>
                  <a:ext cx="219" cy="264"/>
                </a:xfrm>
                <a:prstGeom prst="rect">
                  <a:avLst/>
                </a:prstGeom>
                <a:noFill/>
                <a:ln w="9525">
                  <a:noFill/>
                  <a:miter lim="800000"/>
                  <a:headEnd/>
                  <a:tailEnd/>
                </a:ln>
              </p:spPr>
            </p:pic>
          </p:grpSp>
          <p:pic>
            <p:nvPicPr>
              <p:cNvPr id="32803" name="Picture 77"/>
              <p:cNvPicPr>
                <a:picLocks noChangeAspect="1" noChangeArrowheads="1"/>
              </p:cNvPicPr>
              <p:nvPr/>
            </p:nvPicPr>
            <p:blipFill>
              <a:blip r:embed="rId20"/>
              <a:srcRect/>
              <a:stretch>
                <a:fillRect/>
              </a:stretch>
            </p:blipFill>
            <p:spPr bwMode="auto">
              <a:xfrm>
                <a:off x="-1798" y="2282"/>
                <a:ext cx="431" cy="661"/>
              </a:xfrm>
              <a:prstGeom prst="rect">
                <a:avLst/>
              </a:prstGeom>
              <a:noFill/>
              <a:ln w="9525">
                <a:noFill/>
                <a:miter lim="800000"/>
                <a:headEnd/>
                <a:tailEnd/>
              </a:ln>
            </p:spPr>
          </p:pic>
        </p:grpSp>
      </p:grpSp>
      <p:sp>
        <p:nvSpPr>
          <p:cNvPr id="32791" name="TextBox 123"/>
          <p:cNvSpPr txBox="1">
            <a:spLocks noChangeArrowheads="1"/>
          </p:cNvSpPr>
          <p:nvPr/>
        </p:nvSpPr>
        <p:spPr bwMode="auto">
          <a:xfrm>
            <a:off x="7572375" y="2071688"/>
            <a:ext cx="1082675" cy="369887"/>
          </a:xfrm>
          <a:prstGeom prst="rect">
            <a:avLst/>
          </a:prstGeom>
          <a:noFill/>
          <a:ln w="9525">
            <a:solidFill>
              <a:schemeClr val="tx1"/>
            </a:solidFill>
            <a:miter lim="800000"/>
            <a:headEnd/>
            <a:tailEnd/>
          </a:ln>
        </p:spPr>
        <p:txBody>
          <a:bodyPr wrap="none">
            <a:spAutoFit/>
          </a:bodyPr>
          <a:lstStyle/>
          <a:p>
            <a:r>
              <a:rPr lang="en-AU"/>
              <a:t>US $577</a:t>
            </a:r>
          </a:p>
        </p:txBody>
      </p:sp>
      <p:sp>
        <p:nvSpPr>
          <p:cNvPr id="32792" name="TextBox 124"/>
          <p:cNvSpPr txBox="1">
            <a:spLocks noChangeArrowheads="1"/>
          </p:cNvSpPr>
          <p:nvPr/>
        </p:nvSpPr>
        <p:spPr bwMode="auto">
          <a:xfrm>
            <a:off x="4286250" y="6000750"/>
            <a:ext cx="1082675" cy="369888"/>
          </a:xfrm>
          <a:prstGeom prst="rect">
            <a:avLst/>
          </a:prstGeom>
          <a:noFill/>
          <a:ln w="9525">
            <a:solidFill>
              <a:schemeClr val="tx1"/>
            </a:solidFill>
            <a:miter lim="800000"/>
            <a:headEnd/>
            <a:tailEnd/>
          </a:ln>
        </p:spPr>
        <p:txBody>
          <a:bodyPr wrap="none">
            <a:spAutoFit/>
          </a:bodyPr>
          <a:lstStyle/>
          <a:p>
            <a:r>
              <a:rPr lang="en-AU"/>
              <a:t>US $157</a:t>
            </a:r>
          </a:p>
        </p:txBody>
      </p:sp>
      <p:sp>
        <p:nvSpPr>
          <p:cNvPr id="32793" name="TextBox 125"/>
          <p:cNvSpPr txBox="1">
            <a:spLocks noChangeArrowheads="1"/>
          </p:cNvSpPr>
          <p:nvPr/>
        </p:nvSpPr>
        <p:spPr bwMode="auto">
          <a:xfrm>
            <a:off x="2500313" y="6130925"/>
            <a:ext cx="954087" cy="369888"/>
          </a:xfrm>
          <a:prstGeom prst="rect">
            <a:avLst/>
          </a:prstGeom>
          <a:noFill/>
          <a:ln w="9525">
            <a:solidFill>
              <a:schemeClr val="tx1"/>
            </a:solidFill>
            <a:miter lim="800000"/>
            <a:headEnd/>
            <a:tailEnd/>
          </a:ln>
        </p:spPr>
        <p:txBody>
          <a:bodyPr wrap="none">
            <a:spAutoFit/>
          </a:bodyPr>
          <a:lstStyle/>
          <a:p>
            <a:r>
              <a:rPr lang="en-AU"/>
              <a:t>US $27</a:t>
            </a:r>
          </a:p>
        </p:txBody>
      </p:sp>
      <p:cxnSp>
        <p:nvCxnSpPr>
          <p:cNvPr id="127" name="Straight Arrow Connector 126"/>
          <p:cNvCxnSpPr>
            <a:stCxn id="32793" idx="1"/>
          </p:cNvCxnSpPr>
          <p:nvPr/>
        </p:nvCxnSpPr>
        <p:spPr>
          <a:xfrm rot="10800000">
            <a:off x="2214563" y="6130925"/>
            <a:ext cx="285750" cy="18573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TextBox 127"/>
          <p:cNvSpPr txBox="1">
            <a:spLocks noChangeArrowheads="1"/>
          </p:cNvSpPr>
          <p:nvPr/>
        </p:nvSpPr>
        <p:spPr bwMode="auto">
          <a:xfrm>
            <a:off x="4714875" y="1285875"/>
            <a:ext cx="1082675" cy="369888"/>
          </a:xfrm>
          <a:prstGeom prst="rect">
            <a:avLst/>
          </a:prstGeom>
          <a:noFill/>
          <a:ln w="9525">
            <a:solidFill>
              <a:schemeClr val="tx1"/>
            </a:solidFill>
            <a:miter lim="800000"/>
            <a:headEnd/>
            <a:tailEnd/>
          </a:ln>
        </p:spPr>
        <p:txBody>
          <a:bodyPr wrap="none">
            <a:spAutoFit/>
          </a:bodyPr>
          <a:lstStyle/>
          <a:p>
            <a:r>
              <a:rPr lang="en-AU"/>
              <a:t>US $431</a:t>
            </a:r>
          </a:p>
        </p:txBody>
      </p:sp>
      <p:sp>
        <p:nvSpPr>
          <p:cNvPr id="72" name="TextBox 71"/>
          <p:cNvSpPr txBox="1"/>
          <p:nvPr/>
        </p:nvSpPr>
        <p:spPr>
          <a:xfrm>
            <a:off x="3329531" y="6148253"/>
            <a:ext cx="5814469" cy="646327"/>
          </a:xfrm>
          <a:prstGeom prst="rect">
            <a:avLst/>
          </a:prstGeom>
          <a:noFill/>
        </p:spPr>
        <p:txBody>
          <a:bodyPr wrap="none" lIns="91436" tIns="45718" rIns="91436" bIns="45718">
            <a:spAutoFit/>
          </a:bodyPr>
          <a:lstStyle/>
          <a:p>
            <a:pPr algn="r">
              <a:defRPr/>
            </a:pPr>
            <a:r>
              <a:rPr lang="en-US" dirty="0">
                <a:latin typeface="+mn-lt"/>
              </a:rPr>
              <a:t>pricing details are </a:t>
            </a:r>
            <a:r>
              <a:rPr lang="en-US" dirty="0" smtClean="0">
                <a:latin typeface="+mn-lt"/>
              </a:rPr>
              <a:t>at: </a:t>
            </a:r>
            <a:endParaRPr lang="en-US" dirty="0">
              <a:latin typeface="+mn-lt"/>
            </a:endParaRPr>
          </a:p>
          <a:p>
            <a:pPr algn="r">
              <a:defRPr/>
            </a:pPr>
            <a:r>
              <a:rPr lang="en-US" dirty="0">
                <a:solidFill>
                  <a:srgbClr val="FF0000"/>
                </a:solidFill>
                <a:latin typeface="+mn-lt"/>
                <a:hlinkClick r:id="rId21"/>
              </a:rPr>
              <a:t>http://www.microsoft.com/systemcenter/dpm/howtobuy</a:t>
            </a:r>
            <a:r>
              <a:rPr lang="en-US" dirty="0">
                <a:solidFill>
                  <a:srgbClr val="FF0000"/>
                </a:solidFill>
                <a:latin typeface="+mn-lt"/>
              </a:rPr>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254" y="156203"/>
            <a:ext cx="8763989" cy="498598"/>
          </a:xfrm>
        </p:spPr>
        <p:txBody>
          <a:bodyPr/>
          <a:lstStyle/>
          <a:p>
            <a:r>
              <a:rPr lang="en-US" sz="3600" dirty="0" smtClean="0"/>
              <a:t>DPM Roadmap – Where to from Here?</a:t>
            </a:r>
            <a:endParaRPr lang="en-US" sz="3600" dirty="0"/>
          </a:p>
        </p:txBody>
      </p:sp>
      <p:sp>
        <p:nvSpPr>
          <p:cNvPr id="3" name="Content Placeholder 2"/>
          <p:cNvSpPr>
            <a:spLocks noGrp="1"/>
          </p:cNvSpPr>
          <p:nvPr>
            <p:ph idx="1"/>
          </p:nvPr>
        </p:nvSpPr>
        <p:spPr>
          <a:xfrm>
            <a:off x="1874521" y="4213892"/>
            <a:ext cx="5040086" cy="581698"/>
          </a:xfrm>
        </p:spPr>
        <p:txBody>
          <a:bodyPr/>
          <a:lstStyle/>
          <a:p>
            <a:pPr>
              <a:buNone/>
            </a:pPr>
            <a:r>
              <a:rPr lang="en-US" sz="2000" b="1" i="1" dirty="0" smtClean="0"/>
              <a:t>You had to be at the session to hear about this!!</a:t>
            </a:r>
            <a:endParaRPr lang="en-US" sz="1400" dirty="0" smtClean="0"/>
          </a:p>
          <a:p>
            <a:endParaRPr lang="en-US" sz="1800" dirty="0" smtClean="0"/>
          </a:p>
        </p:txBody>
      </p:sp>
      <p:pic>
        <p:nvPicPr>
          <p:cNvPr id="8" name="Picture 7" descr="SysCnt-DataProMgr07_h_rgb_r.png"/>
          <p:cNvPicPr>
            <a:picLocks noChangeAspect="1"/>
          </p:cNvPicPr>
          <p:nvPr/>
        </p:nvPicPr>
        <p:blipFill>
          <a:blip r:embed="rId3"/>
          <a:stretch>
            <a:fillRect/>
          </a:stretch>
        </p:blipFill>
        <p:spPr>
          <a:xfrm>
            <a:off x="5925787" y="5995484"/>
            <a:ext cx="2956956" cy="642469"/>
          </a:xfrm>
          <a:prstGeom prst="rect">
            <a:avLst/>
          </a:prstGeom>
        </p:spPr>
      </p:pic>
      <p:pic>
        <p:nvPicPr>
          <p:cNvPr id="5" name="Picture 2" descr="developer-roadmap-narrower-"/>
          <p:cNvPicPr>
            <a:picLocks noChangeAspect="1" noChangeArrowheads="1"/>
          </p:cNvPicPr>
          <p:nvPr/>
        </p:nvPicPr>
        <p:blipFill>
          <a:blip r:embed="rId4">
            <a:lum bright="50000" contrast="-20000"/>
          </a:blip>
          <a:srcRect/>
          <a:stretch>
            <a:fillRect/>
          </a:stretch>
        </p:blipFill>
        <p:spPr bwMode="auto">
          <a:xfrm>
            <a:off x="5819371" y="888274"/>
            <a:ext cx="2883083" cy="1881051"/>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228600" y="1219200"/>
            <a:ext cx="8335963" cy="5181600"/>
          </a:xfrm>
          <a:prstGeom prst="rect">
            <a:avLst/>
          </a:prstGeom>
          <a:noFill/>
          <a:ln w="9525">
            <a:noFill/>
            <a:miter lim="800000"/>
            <a:headEnd/>
            <a:tailEnd/>
          </a:ln>
        </p:spPr>
        <p:txBody>
          <a:bodyPr lIns="91424" tIns="45713" rIns="91424" bIns="45713"/>
          <a:lstStyle/>
          <a:p>
            <a:pPr marL="377825" indent="-377825" defTabSz="111125" eaLnBrk="0" hangingPunct="0">
              <a:spcBef>
                <a:spcPct val="65000"/>
              </a:spcBef>
              <a:buClr>
                <a:srgbClr val="A42700"/>
              </a:buClr>
              <a:buSzPct val="135000"/>
              <a:buFont typeface="Times" pitchFamily="18" charset="0"/>
              <a:buChar char="•"/>
            </a:pPr>
            <a:endParaRPr lang="en-US" sz="2000"/>
          </a:p>
        </p:txBody>
      </p:sp>
      <p:sp>
        <p:nvSpPr>
          <p:cNvPr id="93187" name="Title 10"/>
          <p:cNvSpPr>
            <a:spLocks noGrp="1"/>
          </p:cNvSpPr>
          <p:nvPr>
            <p:ph type="title"/>
          </p:nvPr>
        </p:nvSpPr>
        <p:spPr/>
        <p:txBody>
          <a:bodyPr/>
          <a:lstStyle/>
          <a:p>
            <a:r>
              <a:rPr lang="en-US" dirty="0" smtClean="0"/>
              <a:t>Recognition</a:t>
            </a:r>
          </a:p>
        </p:txBody>
      </p:sp>
      <p:sp>
        <p:nvSpPr>
          <p:cNvPr id="93188" name="Content Placeholder 12"/>
          <p:cNvSpPr>
            <a:spLocks noGrp="1"/>
          </p:cNvSpPr>
          <p:nvPr>
            <p:ph idx="1"/>
          </p:nvPr>
        </p:nvSpPr>
        <p:spPr>
          <a:xfrm>
            <a:off x="180976" y="1536700"/>
            <a:ext cx="7552236" cy="4499693"/>
          </a:xfrm>
        </p:spPr>
        <p:txBody>
          <a:bodyPr/>
          <a:lstStyle/>
          <a:p>
            <a:r>
              <a:rPr lang="en-US" altLang="ja-JP" sz="2800" dirty="0" smtClean="0">
                <a:ea typeface="ＭＳ Ｐゴシック" pitchFamily="34" charset="-128"/>
              </a:rPr>
              <a:t>Gold Award for protecting virtualized environments</a:t>
            </a:r>
          </a:p>
          <a:p>
            <a:pPr>
              <a:buNone/>
            </a:pPr>
            <a:r>
              <a:rPr lang="en-AU" sz="2800" dirty="0" smtClean="0"/>
              <a:t>	“</a:t>
            </a:r>
            <a:r>
              <a:rPr lang="en-AU" sz="1800" i="1" dirty="0" smtClean="0"/>
              <a:t>Judges selected Data Protection Manager 2007 for the Gold award because it offers a vertical, end-to-end, managed solution for virtualization deployments and because it's the easiest to manage and integrate with existing data </a:t>
            </a:r>
            <a:r>
              <a:rPr lang="en-AU" sz="1800" i="1" dirty="0" err="1" smtClean="0"/>
              <a:t>center</a:t>
            </a:r>
            <a:r>
              <a:rPr lang="en-AU" sz="1800" i="1" dirty="0" smtClean="0"/>
              <a:t> software.”</a:t>
            </a:r>
            <a:endParaRPr lang="en-US" altLang="ja-JP" sz="2800" i="1" dirty="0" smtClean="0">
              <a:ea typeface="ＭＳ Ｐゴシック" pitchFamily="34" charset="-128"/>
            </a:endParaRPr>
          </a:p>
          <a:p>
            <a:r>
              <a:rPr lang="en-US" altLang="ja-JP" sz="2800" dirty="0" err="1" smtClean="0">
                <a:ea typeface="ＭＳ Ｐゴシック" pitchFamily="34" charset="-128"/>
              </a:rPr>
              <a:t>ITPro</a:t>
            </a:r>
            <a:r>
              <a:rPr lang="en-US" altLang="ja-JP" sz="2800" dirty="0" smtClean="0">
                <a:ea typeface="ＭＳ Ｐゴシック" pitchFamily="34" charset="-128"/>
              </a:rPr>
              <a:t> “Microsoft has a winner here..” </a:t>
            </a:r>
            <a:r>
              <a:rPr lang="en-US" altLang="ja-JP" sz="2800" dirty="0" smtClean="0">
                <a:ea typeface="ＭＳ Ｐゴシック" pitchFamily="34" charset="-128"/>
                <a:hlinkClick r:id="rId3"/>
              </a:rPr>
              <a:t>“</a:t>
            </a:r>
            <a:r>
              <a:rPr lang="en-US" altLang="ja-JP" sz="1800" dirty="0" smtClean="0">
                <a:ea typeface="ＭＳ Ｐゴシック" pitchFamily="34" charset="-128"/>
                <a:hlinkClick r:id="rId3"/>
              </a:rPr>
              <a:t>http://windowsitpro.com/Windows/Articles/ArticleID/97601/pg/2/2.html</a:t>
            </a:r>
            <a:endParaRPr lang="en-US" altLang="ja-JP" sz="1800" dirty="0" smtClean="0">
              <a:ea typeface="ＭＳ Ｐゴシック" pitchFamily="34" charset="-128"/>
            </a:endParaRPr>
          </a:p>
          <a:p>
            <a:endParaRPr lang="en-US" altLang="ja-JP" sz="1800" dirty="0" smtClean="0">
              <a:ea typeface="ＭＳ Ｐゴシック" pitchFamily="34" charset="-128"/>
            </a:endParaRPr>
          </a:p>
          <a:p>
            <a:r>
              <a:rPr lang="en-US" altLang="ja-JP" sz="2800" dirty="0" smtClean="0">
                <a:ea typeface="ＭＳ Ｐゴシック" pitchFamily="34" charset="-128"/>
              </a:rPr>
              <a:t>APC Magazine December 2007</a:t>
            </a:r>
          </a:p>
          <a:p>
            <a:pPr>
              <a:buNone/>
            </a:pPr>
            <a:r>
              <a:rPr lang="en-US" altLang="ja-JP" sz="2800" dirty="0" smtClean="0">
                <a:ea typeface="ＭＳ Ｐゴシック" pitchFamily="34" charset="-128"/>
              </a:rPr>
              <a:t>“…..</a:t>
            </a:r>
            <a:r>
              <a:rPr lang="en-AU" sz="2800" dirty="0" smtClean="0"/>
              <a:t> </a:t>
            </a:r>
            <a:r>
              <a:rPr lang="en-AU" sz="1800" i="1" dirty="0" smtClean="0"/>
              <a:t>DPM is simply the best way to back up any of the major Microsoft workloads today in medium-to-large networks. </a:t>
            </a:r>
            <a:r>
              <a:rPr lang="en-AU" sz="2800" dirty="0" smtClean="0"/>
              <a:t>“</a:t>
            </a:r>
            <a:endParaRPr lang="en-US" altLang="ja-JP" sz="2800" dirty="0" smtClean="0">
              <a:ea typeface="ＭＳ Ｐゴシック" pitchFamily="34" charset="-128"/>
            </a:endParaRPr>
          </a:p>
        </p:txBody>
      </p:sp>
      <p:pic>
        <p:nvPicPr>
          <p:cNvPr id="7" name="Picture 6" descr="prodOfYear_Gold_2007.gif"/>
          <p:cNvPicPr>
            <a:picLocks noChangeAspect="1"/>
          </p:cNvPicPr>
          <p:nvPr/>
        </p:nvPicPr>
        <p:blipFill>
          <a:blip r:embed="rId4"/>
          <a:stretch>
            <a:fillRect/>
          </a:stretch>
        </p:blipFill>
        <p:spPr>
          <a:xfrm>
            <a:off x="7736205" y="464412"/>
            <a:ext cx="1285875" cy="2828925"/>
          </a:xfrm>
          <a:prstGeom prst="rect">
            <a:avLst/>
          </a:prstGeom>
        </p:spPr>
      </p:pic>
      <p:pic>
        <p:nvPicPr>
          <p:cNvPr id="8" name="Picture 7" descr="SysCnt-DataProMgr07_h_rgb_r.png"/>
          <p:cNvPicPr>
            <a:picLocks noChangeAspect="1"/>
          </p:cNvPicPr>
          <p:nvPr/>
        </p:nvPicPr>
        <p:blipFill>
          <a:blip r:embed="rId5"/>
          <a:stretch>
            <a:fillRect/>
          </a:stretch>
        </p:blipFill>
        <p:spPr>
          <a:xfrm>
            <a:off x="178130" y="6064377"/>
            <a:ext cx="2800201" cy="60841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2"/>
          <p:cNvSpPr txBox="1">
            <a:spLocks noChangeArrowheads="1"/>
          </p:cNvSpPr>
          <p:nvPr/>
        </p:nvSpPr>
        <p:spPr bwMode="auto">
          <a:xfrm>
            <a:off x="228600" y="1219200"/>
            <a:ext cx="8335963" cy="5181600"/>
          </a:xfrm>
          <a:prstGeom prst="rect">
            <a:avLst/>
          </a:prstGeom>
          <a:noFill/>
          <a:ln w="9525">
            <a:noFill/>
            <a:miter lim="800000"/>
            <a:headEnd/>
            <a:tailEnd/>
          </a:ln>
        </p:spPr>
        <p:txBody>
          <a:bodyPr lIns="91424" tIns="45713" rIns="91424" bIns="45713"/>
          <a:lstStyle/>
          <a:p>
            <a:pPr marL="377825" indent="-377825" defTabSz="111125" eaLnBrk="0" hangingPunct="0">
              <a:spcBef>
                <a:spcPct val="65000"/>
              </a:spcBef>
              <a:buClr>
                <a:srgbClr val="A42700"/>
              </a:buClr>
              <a:buSzPct val="135000"/>
              <a:buFont typeface="Times" pitchFamily="18" charset="0"/>
              <a:buChar char="•"/>
            </a:pPr>
            <a:endParaRPr lang="en-US" sz="2000"/>
          </a:p>
        </p:txBody>
      </p:sp>
      <p:sp>
        <p:nvSpPr>
          <p:cNvPr id="93187" name="Title 10"/>
          <p:cNvSpPr>
            <a:spLocks noGrp="1"/>
          </p:cNvSpPr>
          <p:nvPr>
            <p:ph type="title"/>
          </p:nvPr>
        </p:nvSpPr>
        <p:spPr/>
        <p:txBody>
          <a:bodyPr/>
          <a:lstStyle/>
          <a:p>
            <a:r>
              <a:rPr lang="en-US" smtClean="0"/>
              <a:t>Summary</a:t>
            </a:r>
          </a:p>
        </p:txBody>
      </p:sp>
      <p:sp>
        <p:nvSpPr>
          <p:cNvPr id="93188" name="Content Placeholder 12"/>
          <p:cNvSpPr>
            <a:spLocks noGrp="1"/>
          </p:cNvSpPr>
          <p:nvPr>
            <p:ph idx="1"/>
          </p:nvPr>
        </p:nvSpPr>
        <p:spPr>
          <a:xfrm>
            <a:off x="180975" y="1362520"/>
            <a:ext cx="8761413" cy="4733604"/>
          </a:xfrm>
        </p:spPr>
        <p:txBody>
          <a:bodyPr/>
          <a:lstStyle/>
          <a:p>
            <a:r>
              <a:rPr lang="en-US" altLang="ja-JP" sz="2800" dirty="0" smtClean="0">
                <a:ea typeface="ＭＳ Ｐゴシック" pitchFamily="34" charset="-128"/>
              </a:rPr>
              <a:t>Complete protection and recovery of Microsoft workloads from Microsoft</a:t>
            </a:r>
          </a:p>
          <a:p>
            <a:r>
              <a:rPr lang="en-US" altLang="ja-JP" sz="2800" dirty="0" smtClean="0">
                <a:ea typeface="ＭＳ Ｐゴシック" pitchFamily="34" charset="-128"/>
              </a:rPr>
              <a:t>Integrated continuous data protection to disk and tape backup in a single platform</a:t>
            </a:r>
          </a:p>
          <a:p>
            <a:r>
              <a:rPr lang="en-US" altLang="ja-JP" sz="2800" dirty="0" smtClean="0">
                <a:ea typeface="ＭＳ Ｐゴシック" pitchFamily="34" charset="-128"/>
              </a:rPr>
              <a:t>An integral part of Microsoft System Center™</a:t>
            </a:r>
          </a:p>
          <a:p>
            <a:r>
              <a:rPr lang="en-AU" sz="2800" dirty="0" smtClean="0"/>
              <a:t>No finger pointing!</a:t>
            </a:r>
            <a:endParaRPr lang="en-US" altLang="ja-JP" sz="2800" dirty="0" smtClean="0">
              <a:ea typeface="ＭＳ Ｐゴシック" pitchFamily="34" charset="-128"/>
            </a:endParaRPr>
          </a:p>
          <a:p>
            <a:r>
              <a:rPr lang="en-AU" sz="2800" dirty="0" smtClean="0"/>
              <a:t>Designed to be best of breed for Microsoft applications</a:t>
            </a:r>
            <a:endParaRPr lang="en-US" sz="2800" dirty="0" smtClean="0"/>
          </a:p>
          <a:p>
            <a:endParaRPr lang="en-US" sz="2800" dirty="0" smtClean="0"/>
          </a:p>
          <a:p>
            <a:r>
              <a:rPr lang="en-US" sz="2800" dirty="0" smtClean="0"/>
              <a:t>Visit </a:t>
            </a:r>
            <a:r>
              <a:rPr lang="en-US" sz="2800" dirty="0" smtClean="0">
                <a:hlinkClick r:id="rId3"/>
              </a:rPr>
              <a:t>http://www.microsoft.com/DPM</a:t>
            </a:r>
            <a:r>
              <a:rPr lang="en-US" sz="2800" dirty="0" smtClean="0"/>
              <a:t> </a:t>
            </a:r>
          </a:p>
          <a:p>
            <a:pPr lvl="1"/>
            <a:r>
              <a:rPr lang="en-US" sz="2000" dirty="0" smtClean="0"/>
              <a:t>Download the new DPM 2007 120 </a:t>
            </a:r>
            <a:r>
              <a:rPr lang="en-US" sz="2000" dirty="0" err="1" smtClean="0"/>
              <a:t>Eval</a:t>
            </a:r>
            <a:endParaRPr lang="en-US" sz="2000" dirty="0" smtClean="0"/>
          </a:p>
        </p:txBody>
      </p:sp>
      <p:pic>
        <p:nvPicPr>
          <p:cNvPr id="7" name="Picture 6" descr="swiss knife.jpg"/>
          <p:cNvPicPr>
            <a:picLocks noChangeAspect="1"/>
          </p:cNvPicPr>
          <p:nvPr/>
        </p:nvPicPr>
        <p:blipFill>
          <a:blip r:embed="rId4"/>
          <a:srcRect/>
          <a:stretch>
            <a:fillRect/>
          </a:stretch>
        </p:blipFill>
        <p:spPr bwMode="auto">
          <a:xfrm>
            <a:off x="6645819" y="4734087"/>
            <a:ext cx="1810203" cy="1778000"/>
          </a:xfrm>
          <a:prstGeom prst="rect">
            <a:avLst/>
          </a:prstGeom>
          <a:noFill/>
          <a:ln w="9525">
            <a:noFill/>
            <a:miter lim="800000"/>
            <a:headEnd/>
            <a:tailEnd/>
          </a:ln>
        </p:spPr>
      </p:pic>
      <p:grpSp>
        <p:nvGrpSpPr>
          <p:cNvPr id="8" name="Group 7"/>
          <p:cNvGrpSpPr>
            <a:grpSpLocks/>
          </p:cNvGrpSpPr>
          <p:nvPr/>
        </p:nvGrpSpPr>
        <p:grpSpPr bwMode="auto">
          <a:xfrm>
            <a:off x="6725195" y="4876962"/>
            <a:ext cx="1643063" cy="1500187"/>
            <a:chOff x="5286380" y="4857760"/>
            <a:chExt cx="1643074" cy="1500198"/>
          </a:xfrm>
        </p:grpSpPr>
        <p:sp>
          <p:nvSpPr>
            <p:cNvPr id="9" name="Oval 8"/>
            <p:cNvSpPr/>
            <p:nvPr/>
          </p:nvSpPr>
          <p:spPr>
            <a:xfrm>
              <a:off x="5286380" y="4857760"/>
              <a:ext cx="1643074" cy="1500198"/>
            </a:xfrm>
            <a:prstGeom prst="ellipse">
              <a:avLst/>
            </a:prstGeom>
            <a:noFill/>
            <a:ln w="762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cxnSp>
          <p:nvCxnSpPr>
            <p:cNvPr id="10" name="Straight Connector 9"/>
            <p:cNvCxnSpPr>
              <a:stCxn id="9" idx="1"/>
              <a:endCxn id="9" idx="5"/>
            </p:cNvCxnSpPr>
            <p:nvPr/>
          </p:nvCxnSpPr>
          <p:spPr>
            <a:xfrm rot="16200000" flipH="1">
              <a:off x="5576895" y="5027624"/>
              <a:ext cx="1062045" cy="1160471"/>
            </a:xfrm>
            <a:prstGeom prst="line">
              <a:avLst/>
            </a:prstGeom>
            <a:ln w="76200" cmpd="sng">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1" name="Picture 10" descr="SysCnt-DataProMgr07_h_rgb_r.png"/>
          <p:cNvPicPr>
            <a:picLocks noChangeAspect="1"/>
          </p:cNvPicPr>
          <p:nvPr/>
        </p:nvPicPr>
        <p:blipFill>
          <a:blip r:embed="rId5"/>
          <a:stretch>
            <a:fillRect/>
          </a:stretch>
        </p:blipFill>
        <p:spPr>
          <a:xfrm>
            <a:off x="178130" y="6064377"/>
            <a:ext cx="2800201" cy="60841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nodePh="1">
                                  <p:stCondLst>
                                    <p:cond delay="0"/>
                                  </p:stCondLst>
                                  <p:endCondLst>
                                    <p:cond evt="begin" delay="0">
                                      <p:tn val="5"/>
                                    </p:cond>
                                  </p:end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Resources</a:t>
            </a:r>
            <a:endParaRPr lang="en-US" dirty="0"/>
          </a:p>
        </p:txBody>
      </p:sp>
      <p:sp>
        <p:nvSpPr>
          <p:cNvPr id="3" name="Text Placeholder 2"/>
          <p:cNvSpPr>
            <a:spLocks noGrp="1"/>
          </p:cNvSpPr>
          <p:nvPr>
            <p:ph type="body" sz="quarter" idx="10"/>
          </p:nvPr>
        </p:nvSpPr>
        <p:spPr>
          <a:xfrm>
            <a:off x="381000" y="1133416"/>
            <a:ext cx="8382000" cy="6535635"/>
          </a:xfrm>
        </p:spPr>
        <p:txBody>
          <a:bodyPr/>
          <a:lstStyle/>
          <a:p>
            <a:r>
              <a:rPr lang="en-AU" dirty="0" smtClean="0"/>
              <a:t>Website: </a:t>
            </a:r>
            <a:r>
              <a:rPr lang="en-AU" dirty="0" smtClean="0">
                <a:hlinkClick r:id="rId3"/>
              </a:rPr>
              <a:t>www.microsoft.com/DPM</a:t>
            </a:r>
            <a:endParaRPr lang="en-AU" dirty="0" smtClean="0"/>
          </a:p>
          <a:p>
            <a:pPr lvl="2" indent="0" eaLnBrk="0" hangingPunct="0">
              <a:spcAft>
                <a:spcPts val="213"/>
              </a:spcAft>
              <a:buNone/>
            </a:pPr>
            <a:r>
              <a:rPr lang="en-US" sz="2000" dirty="0" smtClean="0">
                <a:latin typeface="Segoe" pitchFamily="34" charset="0"/>
              </a:rPr>
              <a:t>How to Protect SQL Server with DPM 2007</a:t>
            </a:r>
          </a:p>
          <a:p>
            <a:pPr lvl="2" indent="0" eaLnBrk="0" hangingPunct="0">
              <a:lnSpc>
                <a:spcPts val="975"/>
              </a:lnSpc>
              <a:spcAft>
                <a:spcPts val="213"/>
              </a:spcAft>
              <a:buNone/>
            </a:pPr>
            <a:r>
              <a:rPr lang="en-US" sz="2000" dirty="0" smtClean="0">
                <a:latin typeface="Segoe" pitchFamily="34" charset="0"/>
              </a:rPr>
              <a:t>		</a:t>
            </a:r>
            <a:r>
              <a:rPr lang="en-US" sz="1300" dirty="0" smtClean="0">
                <a:latin typeface="Segoe" pitchFamily="34" charset="0"/>
              </a:rPr>
              <a:t>datasheet &amp; technical whitepaper</a:t>
            </a:r>
            <a:endParaRPr lang="en-US" sz="2000" dirty="0" smtClean="0">
              <a:latin typeface="Segoe" pitchFamily="34" charset="0"/>
            </a:endParaRPr>
          </a:p>
          <a:p>
            <a:pPr lvl="2" indent="0" eaLnBrk="0" hangingPunct="0">
              <a:spcAft>
                <a:spcPts val="213"/>
              </a:spcAft>
              <a:buNone/>
            </a:pPr>
            <a:r>
              <a:rPr lang="en-US" sz="2000" dirty="0" smtClean="0">
                <a:latin typeface="Segoe" pitchFamily="34" charset="0"/>
              </a:rPr>
              <a:t>How to Protect Microsoft Exchange with DPM 2007</a:t>
            </a:r>
            <a:r>
              <a:rPr lang="en-US" sz="1400" dirty="0" smtClean="0">
                <a:latin typeface="Segoe" pitchFamily="34" charset="0"/>
              </a:rPr>
              <a:t> </a:t>
            </a:r>
            <a:endParaRPr lang="en-US" sz="2000" dirty="0" smtClean="0">
              <a:latin typeface="Segoe" pitchFamily="34" charset="0"/>
            </a:endParaRPr>
          </a:p>
          <a:p>
            <a:pPr lvl="2" indent="0" eaLnBrk="0" hangingPunct="0">
              <a:lnSpc>
                <a:spcPts val="975"/>
              </a:lnSpc>
              <a:spcAft>
                <a:spcPts val="213"/>
              </a:spcAft>
              <a:buNone/>
            </a:pPr>
            <a:r>
              <a:rPr lang="en-US" sz="2000" dirty="0" smtClean="0">
                <a:latin typeface="Segoe" pitchFamily="34" charset="0"/>
              </a:rPr>
              <a:t>		</a:t>
            </a:r>
            <a:r>
              <a:rPr lang="en-US" sz="1300" dirty="0" smtClean="0">
                <a:latin typeface="Segoe" pitchFamily="34" charset="0"/>
              </a:rPr>
              <a:t>datasheet &amp; technical whitepaper</a:t>
            </a:r>
            <a:endParaRPr lang="en-US" sz="2000" dirty="0" smtClean="0">
              <a:latin typeface="Segoe" pitchFamily="34" charset="0"/>
            </a:endParaRPr>
          </a:p>
          <a:p>
            <a:pPr lvl="2" indent="0" eaLnBrk="0" hangingPunct="0">
              <a:spcAft>
                <a:spcPts val="213"/>
              </a:spcAft>
              <a:buNone/>
            </a:pPr>
            <a:r>
              <a:rPr lang="en-US" sz="2000" dirty="0" smtClean="0">
                <a:latin typeface="Segoe" pitchFamily="34" charset="0"/>
              </a:rPr>
              <a:t>How to Protect Microsoft SharePoint with DPM 2007</a:t>
            </a:r>
            <a:r>
              <a:rPr lang="en-US" sz="1400" dirty="0" smtClean="0">
                <a:latin typeface="Segoe" pitchFamily="34" charset="0"/>
              </a:rPr>
              <a:t> </a:t>
            </a:r>
            <a:endParaRPr lang="en-US" sz="2000" dirty="0" smtClean="0">
              <a:latin typeface="Segoe" pitchFamily="34" charset="0"/>
            </a:endParaRPr>
          </a:p>
          <a:p>
            <a:pPr lvl="2" indent="0" eaLnBrk="0" hangingPunct="0">
              <a:lnSpc>
                <a:spcPts val="975"/>
              </a:lnSpc>
              <a:spcAft>
                <a:spcPts val="213"/>
              </a:spcAft>
              <a:buNone/>
            </a:pPr>
            <a:r>
              <a:rPr lang="en-US" sz="2000" dirty="0" smtClean="0">
                <a:latin typeface="Segoe" pitchFamily="34" charset="0"/>
              </a:rPr>
              <a:t>		</a:t>
            </a:r>
            <a:r>
              <a:rPr lang="en-US" sz="1300" dirty="0" smtClean="0">
                <a:latin typeface="Segoe" pitchFamily="34" charset="0"/>
              </a:rPr>
              <a:t>datasheet &amp; technical whitepaper</a:t>
            </a:r>
            <a:endParaRPr lang="en-AU" dirty="0" smtClean="0"/>
          </a:p>
          <a:p>
            <a:r>
              <a:rPr lang="en-AU" dirty="0" err="1" smtClean="0"/>
              <a:t>Technet</a:t>
            </a:r>
            <a:r>
              <a:rPr lang="en-AU" dirty="0" smtClean="0"/>
              <a:t>: </a:t>
            </a:r>
            <a:r>
              <a:rPr lang="en-AU" dirty="0" smtClean="0">
                <a:hlinkClick r:id="rId4"/>
              </a:rPr>
              <a:t>http://www.microsoft.com/technet/dpm/</a:t>
            </a:r>
            <a:endParaRPr lang="en-AU" dirty="0" smtClean="0"/>
          </a:p>
          <a:p>
            <a:pPr marL="852210" lvl="1" indent="-334685">
              <a:buNone/>
            </a:pPr>
            <a:r>
              <a:rPr lang="en-US" sz="1900" dirty="0" smtClean="0"/>
              <a:t>Webcasts</a:t>
            </a:r>
          </a:p>
          <a:p>
            <a:pPr marL="1009889" lvl="2" indent="-329393"/>
            <a:r>
              <a:rPr lang="en-US" sz="1500" dirty="0" smtClean="0"/>
              <a:t>TechNet – Technical Overview of DPM 2007</a:t>
            </a:r>
          </a:p>
          <a:p>
            <a:pPr marL="1009889" lvl="2" indent="-329393"/>
            <a:r>
              <a:rPr lang="en-US" sz="1500" dirty="0" smtClean="0"/>
              <a:t>TechNet – How to Protect SQL Server with DPM 2007</a:t>
            </a:r>
          </a:p>
          <a:p>
            <a:pPr marL="1009889" lvl="2" indent="-329393"/>
            <a:r>
              <a:rPr lang="en-US" sz="1500" dirty="0" smtClean="0"/>
              <a:t>TechNet – How to Protect Exchange Server with DPM 2007</a:t>
            </a:r>
          </a:p>
          <a:p>
            <a:pPr marL="1009889" lvl="2" indent="-329393"/>
            <a:r>
              <a:rPr lang="en-US" sz="1500" dirty="0" smtClean="0"/>
              <a:t>NEW Virtual Labs on main DPM site</a:t>
            </a:r>
          </a:p>
          <a:p>
            <a:pPr lvl="1"/>
            <a:endParaRPr lang="en-AU" dirty="0" smtClean="0"/>
          </a:p>
          <a:p>
            <a:r>
              <a:rPr lang="en-AU" dirty="0" smtClean="0"/>
              <a:t>email: </a:t>
            </a:r>
            <a:r>
              <a:rPr lang="en-US" dirty="0" smtClean="0">
                <a:latin typeface="Segoe" pitchFamily="34" charset="0"/>
              </a:rPr>
              <a:t>dpmINFO@microsoft.com</a:t>
            </a:r>
          </a:p>
          <a:p>
            <a:pPr>
              <a:buNone/>
            </a:pPr>
            <a:endParaRPr lang="en-AU" dirty="0" smtClean="0"/>
          </a:p>
          <a:p>
            <a:pPr lvl="1"/>
            <a:endParaRPr lang="en-AU" dirty="0" smtClean="0"/>
          </a:p>
        </p:txBody>
      </p:sp>
    </p:spTree>
  </p:cSld>
  <p:clrMapOvr>
    <a:masterClrMapping/>
  </p:clrMapOvr>
  <p:transition>
    <p:fade/>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Questions?</a:t>
            </a:r>
            <a:endParaRPr lang="en-US" dirty="0"/>
          </a:p>
        </p:txBody>
      </p:sp>
    </p:spTree>
  </p:cSld>
  <p:clrMapOvr>
    <a:masterClrMapping/>
  </p:clrMapOvr>
  <p:transition>
    <p:fade/>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rcRect/>
          <a:stretch>
            <a:fillRect/>
          </a:stretch>
        </p:blipFill>
        <p:spPr bwMode="black">
          <a:xfrm>
            <a:off x="1602053" y="2787386"/>
            <a:ext cx="5939896" cy="1283229"/>
          </a:xfrm>
          <a:prstGeom prst="rect">
            <a:avLst/>
          </a:prstGeom>
          <a:noFill/>
        </p:spPr>
      </p:pic>
      <p:sp>
        <p:nvSpPr>
          <p:cNvPr id="5" name="Text Box 3"/>
          <p:cNvSpPr txBox="1">
            <a:spLocks noChangeArrowheads="1"/>
          </p:cNvSpPr>
          <p:nvPr/>
        </p:nvSpPr>
        <p:spPr bwMode="blackWhite">
          <a:xfrm>
            <a:off x="381000" y="6083573"/>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2007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AU" smtClean="0"/>
              <a:t>Software Cost Comparison</a:t>
            </a:r>
          </a:p>
        </p:txBody>
      </p:sp>
      <p:pic>
        <p:nvPicPr>
          <p:cNvPr id="33795" name="Picture 3" descr="SysCtrDPM_EN_3DS_PPT.png"/>
          <p:cNvPicPr>
            <a:picLocks noChangeAspect="1"/>
          </p:cNvPicPr>
          <p:nvPr/>
        </p:nvPicPr>
        <p:blipFill>
          <a:blip r:embed="rId3"/>
          <a:srcRect/>
          <a:stretch>
            <a:fillRect/>
          </a:stretch>
        </p:blipFill>
        <p:spPr bwMode="auto">
          <a:xfrm>
            <a:off x="7429500" y="4000500"/>
            <a:ext cx="1892300" cy="2043113"/>
          </a:xfrm>
          <a:prstGeom prst="rect">
            <a:avLst/>
          </a:prstGeom>
          <a:noFill/>
          <a:ln w="9525">
            <a:noFill/>
            <a:miter lim="800000"/>
            <a:headEnd/>
            <a:tailEnd/>
          </a:ln>
        </p:spPr>
      </p:pic>
      <p:sp>
        <p:nvSpPr>
          <p:cNvPr id="33796" name="TextBox 4"/>
          <p:cNvSpPr txBox="1">
            <a:spLocks noChangeArrowheads="1"/>
          </p:cNvSpPr>
          <p:nvPr/>
        </p:nvSpPr>
        <p:spPr bwMode="auto">
          <a:xfrm>
            <a:off x="1428750" y="5214938"/>
            <a:ext cx="4954588" cy="646112"/>
          </a:xfrm>
          <a:prstGeom prst="rect">
            <a:avLst/>
          </a:prstGeom>
          <a:noFill/>
          <a:ln w="9525">
            <a:noFill/>
            <a:miter lim="800000"/>
            <a:headEnd/>
            <a:tailEnd/>
          </a:ln>
        </p:spPr>
        <p:txBody>
          <a:bodyPr wrap="none">
            <a:spAutoFit/>
          </a:bodyPr>
          <a:lstStyle/>
          <a:p>
            <a:r>
              <a:rPr lang="en-AU"/>
              <a:t>**Source:IDEAS Whitepaper (December 2008)</a:t>
            </a:r>
          </a:p>
          <a:p>
            <a:r>
              <a:rPr lang="en-AU"/>
              <a:t>Available at: </a:t>
            </a:r>
            <a:r>
              <a:rPr lang="en-AU">
                <a:hlinkClick r:id="rId4"/>
              </a:rPr>
              <a:t>http://www.microsoft.com/DPM</a:t>
            </a:r>
            <a:r>
              <a:rPr lang="en-AU"/>
              <a:t> </a:t>
            </a:r>
          </a:p>
        </p:txBody>
      </p:sp>
      <p:sp>
        <p:nvSpPr>
          <p:cNvPr id="33797" name="TextBox 6"/>
          <p:cNvSpPr txBox="1">
            <a:spLocks noChangeArrowheads="1"/>
          </p:cNvSpPr>
          <p:nvPr/>
        </p:nvSpPr>
        <p:spPr bwMode="auto">
          <a:xfrm>
            <a:off x="714375" y="1500188"/>
            <a:ext cx="7929563" cy="708025"/>
          </a:xfrm>
          <a:prstGeom prst="rect">
            <a:avLst/>
          </a:prstGeom>
          <a:noFill/>
          <a:ln w="9525">
            <a:noFill/>
            <a:miter lim="800000"/>
            <a:headEnd/>
            <a:tailEnd/>
          </a:ln>
        </p:spPr>
        <p:txBody>
          <a:bodyPr>
            <a:spAutoFit/>
          </a:bodyPr>
          <a:lstStyle/>
          <a:p>
            <a:r>
              <a:rPr lang="en-AU" sz="2000"/>
              <a:t>Example Microsoft Environment with up to 10TB of data, 2 Exchange Servers, 2 SQL Servers, SharePoint Farm and offsite data</a:t>
            </a:r>
          </a:p>
        </p:txBody>
      </p:sp>
      <p:graphicFrame>
        <p:nvGraphicFramePr>
          <p:cNvPr id="8" name="Table 7"/>
          <p:cNvGraphicFramePr>
            <a:graphicFrameLocks noGrp="1"/>
          </p:cNvGraphicFramePr>
          <p:nvPr/>
        </p:nvGraphicFramePr>
        <p:xfrm>
          <a:off x="1214438" y="2643188"/>
          <a:ext cx="6096000" cy="1643074"/>
        </p:xfrm>
        <a:graphic>
          <a:graphicData uri="http://schemas.openxmlformats.org/drawingml/2006/table">
            <a:tbl>
              <a:tblPr firstRow="1" bandRow="1">
                <a:tableStyleId>{5C22544A-7EE6-4342-B048-85BDC9FD1C3A}</a:tableStyleId>
              </a:tblPr>
              <a:tblGrid>
                <a:gridCol w="1524000"/>
                <a:gridCol w="1524000"/>
                <a:gridCol w="1524000"/>
                <a:gridCol w="1524000"/>
              </a:tblGrid>
              <a:tr h="821537">
                <a:tc>
                  <a:txBody>
                    <a:bodyPr/>
                    <a:lstStyle/>
                    <a:p>
                      <a:pPr algn="ctr"/>
                      <a:r>
                        <a:rPr lang="en-AU" b="1" dirty="0" smtClean="0"/>
                        <a:t>IBM TSM </a:t>
                      </a:r>
                      <a:endParaRPr lang="en-AU" b="1" dirty="0"/>
                    </a:p>
                  </a:txBody>
                  <a:tcPr/>
                </a:tc>
                <a:tc>
                  <a:txBody>
                    <a:bodyPr/>
                    <a:lstStyle/>
                    <a:p>
                      <a:pPr algn="ctr"/>
                      <a:r>
                        <a:rPr lang="en-AU" b="1" dirty="0" smtClean="0"/>
                        <a:t>EMC Networker</a:t>
                      </a:r>
                      <a:endParaRPr lang="en-AU" b="1" dirty="0"/>
                    </a:p>
                  </a:txBody>
                  <a:tcPr/>
                </a:tc>
                <a:tc>
                  <a:txBody>
                    <a:bodyPr/>
                    <a:lstStyle/>
                    <a:p>
                      <a:pPr algn="ctr"/>
                      <a:r>
                        <a:rPr lang="en-AU" b="1" dirty="0" err="1" smtClean="0"/>
                        <a:t>Veritas</a:t>
                      </a:r>
                      <a:r>
                        <a:rPr lang="en-AU" b="1" dirty="0" smtClean="0"/>
                        <a:t> </a:t>
                      </a:r>
                      <a:r>
                        <a:rPr lang="en-AU" b="1" dirty="0" err="1" smtClean="0"/>
                        <a:t>NetBackup</a:t>
                      </a:r>
                      <a:endParaRPr lang="en-AU" b="1" dirty="0"/>
                    </a:p>
                  </a:txBody>
                  <a:tcPr/>
                </a:tc>
                <a:tc>
                  <a:txBody>
                    <a:bodyPr/>
                    <a:lstStyle/>
                    <a:p>
                      <a:pPr algn="ctr"/>
                      <a:r>
                        <a:rPr lang="en-AU" b="1" dirty="0" smtClean="0"/>
                        <a:t>Microsoft</a:t>
                      </a:r>
                      <a:r>
                        <a:rPr lang="en-AU" b="1" baseline="0" dirty="0" smtClean="0"/>
                        <a:t> DPM 2007</a:t>
                      </a:r>
                      <a:endParaRPr lang="en-AU" b="1" dirty="0"/>
                    </a:p>
                  </a:txBody>
                  <a:tcPr/>
                </a:tc>
              </a:tr>
              <a:tr h="821537">
                <a:tc>
                  <a:txBody>
                    <a:bodyPr/>
                    <a:lstStyle/>
                    <a:p>
                      <a:pPr algn="ctr"/>
                      <a:endParaRPr lang="en-AU" b="1" dirty="0" smtClean="0"/>
                    </a:p>
                    <a:p>
                      <a:pPr algn="ctr"/>
                      <a:r>
                        <a:rPr lang="en-AU" b="1" dirty="0" smtClean="0"/>
                        <a:t>$98,595</a:t>
                      </a:r>
                      <a:endParaRPr lang="en-AU" b="1" dirty="0"/>
                    </a:p>
                  </a:txBody>
                  <a:tcPr/>
                </a:tc>
                <a:tc>
                  <a:txBody>
                    <a:bodyPr/>
                    <a:lstStyle/>
                    <a:p>
                      <a:pPr algn="ctr"/>
                      <a:endParaRPr lang="en-AU" b="1" dirty="0" smtClean="0"/>
                    </a:p>
                    <a:p>
                      <a:pPr algn="ctr"/>
                      <a:r>
                        <a:rPr lang="en-AU" b="1" dirty="0" smtClean="0"/>
                        <a:t>$78,650</a:t>
                      </a:r>
                      <a:endParaRPr lang="en-AU" b="1" dirty="0"/>
                    </a:p>
                  </a:txBody>
                  <a:tcPr/>
                </a:tc>
                <a:tc>
                  <a:txBody>
                    <a:bodyPr/>
                    <a:lstStyle/>
                    <a:p>
                      <a:pPr algn="ctr"/>
                      <a:endParaRPr lang="en-AU" b="1" dirty="0" smtClean="0"/>
                    </a:p>
                    <a:p>
                      <a:pPr algn="ctr"/>
                      <a:r>
                        <a:rPr lang="en-AU" b="1" dirty="0" smtClean="0"/>
                        <a:t>$71,760</a:t>
                      </a:r>
                      <a:endParaRPr lang="en-AU" b="1" dirty="0"/>
                    </a:p>
                  </a:txBody>
                  <a:tcPr/>
                </a:tc>
                <a:tc>
                  <a:txBody>
                    <a:bodyPr/>
                    <a:lstStyle/>
                    <a:p>
                      <a:pPr algn="ctr"/>
                      <a:endParaRPr lang="en-AU" b="1" dirty="0" smtClean="0"/>
                    </a:p>
                  </a:txBody>
                  <a:tcPr/>
                </a:tc>
              </a:tr>
            </a:tbl>
          </a:graphicData>
        </a:graphic>
      </p:graphicFrame>
      <p:sp>
        <p:nvSpPr>
          <p:cNvPr id="9" name="TextBox 8"/>
          <p:cNvSpPr txBox="1">
            <a:spLocks noChangeArrowheads="1"/>
          </p:cNvSpPr>
          <p:nvPr/>
        </p:nvSpPr>
        <p:spPr bwMode="auto">
          <a:xfrm>
            <a:off x="6038850" y="3711575"/>
            <a:ext cx="968375" cy="676275"/>
          </a:xfrm>
          <a:prstGeom prst="rect">
            <a:avLst/>
          </a:prstGeom>
          <a:noFill/>
          <a:ln w="9525">
            <a:noFill/>
            <a:miter lim="800000"/>
            <a:headEnd/>
            <a:tailEnd/>
          </a:ln>
        </p:spPr>
        <p:txBody>
          <a:bodyPr wrap="none">
            <a:spAutoFit/>
          </a:bodyPr>
          <a:lstStyle/>
          <a:p>
            <a:r>
              <a:rPr lang="en-AU" sz="2000" b="1" dirty="0">
                <a:solidFill>
                  <a:schemeClr val="bg1"/>
                </a:solidFill>
              </a:rPr>
              <a:t>$4,686</a:t>
            </a:r>
          </a:p>
          <a:p>
            <a:endParaRPr lang="en-AU" dirty="0"/>
          </a:p>
        </p:txBody>
      </p:sp>
      <p:sp>
        <p:nvSpPr>
          <p:cNvPr id="33816" name="TextBox 10"/>
          <p:cNvSpPr txBox="1">
            <a:spLocks noChangeArrowheads="1"/>
          </p:cNvSpPr>
          <p:nvPr/>
        </p:nvSpPr>
        <p:spPr bwMode="auto">
          <a:xfrm>
            <a:off x="7286625" y="2643188"/>
            <a:ext cx="363538" cy="369887"/>
          </a:xfrm>
          <a:prstGeom prst="rect">
            <a:avLst/>
          </a:prstGeom>
          <a:noFill/>
          <a:ln w="9525">
            <a:noFill/>
            <a:miter lim="800000"/>
            <a:headEnd/>
            <a:tailEnd/>
          </a:ln>
        </p:spPr>
        <p:txBody>
          <a:bodyPr wrap="none">
            <a:spAutoFit/>
          </a:bodyPr>
          <a:lstStyle/>
          <a:p>
            <a:r>
              <a:rPr lang="en-AU"/>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1000" fill="hold"/>
                                        <p:tgtEl>
                                          <p:spTgt spid="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descr="inside glow vertical bar blue two-thirds"/>
          <p:cNvPicPr>
            <a:picLocks noChangeAspect="1" noChangeArrowheads="1"/>
          </p:cNvPicPr>
          <p:nvPr/>
        </p:nvPicPr>
        <p:blipFill>
          <a:blip r:embed="rId3"/>
          <a:srcRect/>
          <a:stretch>
            <a:fillRect/>
          </a:stretch>
        </p:blipFill>
        <p:spPr bwMode="auto">
          <a:xfrm>
            <a:off x="6429388" y="357166"/>
            <a:ext cx="2336787" cy="5775325"/>
          </a:xfrm>
          <a:prstGeom prst="rect">
            <a:avLst/>
          </a:prstGeom>
          <a:noFill/>
          <a:ln w="9525">
            <a:noFill/>
            <a:miter lim="800000"/>
            <a:headEnd/>
            <a:tailEnd/>
          </a:ln>
        </p:spPr>
      </p:pic>
      <p:sp>
        <p:nvSpPr>
          <p:cNvPr id="537615" name="Rectangle 15"/>
          <p:cNvSpPr>
            <a:spLocks noGrp="1" noChangeArrowheads="1"/>
          </p:cNvSpPr>
          <p:nvPr>
            <p:ph idx="4294967295"/>
          </p:nvPr>
        </p:nvSpPr>
        <p:spPr>
          <a:xfrm>
            <a:off x="-104504" y="1537606"/>
            <a:ext cx="5085807" cy="3893374"/>
          </a:xfrm>
        </p:spPr>
        <p:txBody>
          <a:bodyPr wrap="square">
            <a:spAutoFit/>
          </a:bodyPr>
          <a:lstStyle/>
          <a:p>
            <a:pPr>
              <a:buNone/>
            </a:pPr>
            <a:r>
              <a:rPr lang="en-US" sz="1600" dirty="0" smtClean="0"/>
              <a:t>	New comprehensive solution for end-to-end management of both physical and virtual server environments</a:t>
            </a:r>
          </a:p>
          <a:p>
            <a:pPr>
              <a:buNone/>
            </a:pPr>
            <a:r>
              <a:rPr lang="en-US" sz="1600" b="1" dirty="0" smtClean="0">
                <a:solidFill>
                  <a:srgbClr val="FF0000"/>
                </a:solidFill>
              </a:rPr>
              <a:t>	</a:t>
            </a:r>
            <a: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Components:</a:t>
            </a:r>
          </a:p>
          <a:p>
            <a:pPr>
              <a:buNone/>
            </a:pPr>
            <a:r>
              <a:rPr lang="en-US" sz="1600" dirty="0" smtClean="0"/>
              <a:t> 	</a:t>
            </a:r>
            <a:r>
              <a:rPr lang="en-US" sz="1600" b="1" dirty="0" smtClean="0"/>
              <a:t>Enterprise Management Licenses</a:t>
            </a:r>
          </a:p>
          <a:p>
            <a:pPr lvl="1"/>
            <a:r>
              <a:rPr lang="en-US" sz="1600" dirty="0" smtClean="0"/>
              <a:t>System Center Configuration Manager 2007</a:t>
            </a:r>
          </a:p>
          <a:p>
            <a:pPr lvl="1"/>
            <a:r>
              <a:rPr lang="en-US" sz="1600" dirty="0" smtClean="0"/>
              <a:t>System Center Operations Manager 2007</a:t>
            </a:r>
          </a:p>
          <a:p>
            <a:pPr lvl="1"/>
            <a:r>
              <a:rPr lang="en-US" sz="1600" dirty="0" smtClean="0"/>
              <a:t>System Center Data Protection Manager 2007</a:t>
            </a:r>
          </a:p>
          <a:p>
            <a:pPr>
              <a:buNone/>
            </a:pPr>
            <a:r>
              <a:rPr lang="en-US" sz="1800" dirty="0" smtClean="0"/>
              <a:t>	</a:t>
            </a:r>
            <a:r>
              <a:rPr lang="en-US" sz="1800" b="1" dirty="0" smtClean="0"/>
              <a:t>A product</a:t>
            </a:r>
            <a:endParaRPr lang="en-US" sz="2000" b="1"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endParaRPr>
          </a:p>
          <a:p>
            <a:pPr lvl="1">
              <a:buFontTx/>
              <a:buChar char="-"/>
            </a:pPr>
            <a:r>
              <a:rPr lang="en-US" sz="1600" dirty="0" smtClean="0"/>
              <a:t>System Center Virtual Machine Manager 2007</a:t>
            </a:r>
          </a:p>
          <a:p>
            <a:pPr>
              <a:buNone/>
            </a:pPr>
            <a:r>
              <a:rPr lang="en-US" sz="2000" kern="12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Segoe" pitchFamily="34" charset="0"/>
                <a:cs typeface="Arial" charset="0"/>
              </a:rPr>
              <a:t>	</a:t>
            </a:r>
            <a: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Use rights</a:t>
            </a:r>
          </a:p>
          <a:p>
            <a:pPr lvl="2"/>
            <a: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Manage unlimited virtual guest OSEs per physical device </a:t>
            </a:r>
            <a:b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br>
            <a: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(even on </a:t>
            </a:r>
            <a:r>
              <a:rPr lang="en-US" sz="2000" spc="-150" dirty="0" err="1"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Vmware</a:t>
            </a:r>
            <a: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 or </a:t>
            </a:r>
            <a:r>
              <a:rPr lang="en-US" sz="2000" spc="-150" dirty="0" err="1"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Xen</a:t>
            </a:r>
            <a:r>
              <a:rPr lang="en-US" sz="20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a:t>
            </a:r>
          </a:p>
        </p:txBody>
      </p:sp>
      <p:grpSp>
        <p:nvGrpSpPr>
          <p:cNvPr id="2" name="Group 4"/>
          <p:cNvGrpSpPr>
            <a:grpSpLocks/>
          </p:cNvGrpSpPr>
          <p:nvPr/>
        </p:nvGrpSpPr>
        <p:grpSpPr bwMode="auto">
          <a:xfrm>
            <a:off x="5824538" y="1136650"/>
            <a:ext cx="2362200" cy="1144588"/>
            <a:chOff x="-2936" y="360"/>
            <a:chExt cx="3792" cy="680"/>
          </a:xfrm>
        </p:grpSpPr>
        <p:sp>
          <p:nvSpPr>
            <p:cNvPr id="6" name="AutoShape 5"/>
            <p:cNvSpPr>
              <a:spLocks noChangeArrowheads="1"/>
            </p:cNvSpPr>
            <p:nvPr/>
          </p:nvSpPr>
          <p:spPr bwMode="auto">
            <a:xfrm>
              <a:off x="-2928" y="360"/>
              <a:ext cx="3774" cy="680"/>
            </a:xfrm>
            <a:prstGeom prst="roundRect">
              <a:avLst>
                <a:gd name="adj" fmla="val 27454"/>
              </a:avLst>
            </a:prstGeom>
            <a:solidFill>
              <a:schemeClr val="accent1"/>
            </a:solidFill>
            <a:ln w="9525" algn="ctr">
              <a:noFill/>
              <a:round/>
              <a:headEnd/>
              <a:tailEnd/>
            </a:ln>
          </p:spPr>
          <p:txBody>
            <a:bodyPr/>
            <a:lstStyle/>
            <a:p>
              <a:pPr>
                <a:spcBef>
                  <a:spcPct val="20000"/>
                </a:spcBef>
                <a:buClr>
                  <a:srgbClr val="FFCC00"/>
                </a:buClr>
                <a:buFontTx/>
                <a:buChar char="•"/>
                <a:defRPr/>
              </a:pPr>
              <a:endParaRPr lang="en-US" sz="1100">
                <a:effectLst>
                  <a:outerShdw blurRad="38100" dist="38100" dir="2700000" algn="tl">
                    <a:srgbClr val="000000">
                      <a:alpha val="43137"/>
                    </a:srgbClr>
                  </a:outerShdw>
                </a:effectLst>
                <a:latin typeface="+mj-lt"/>
              </a:endParaRPr>
            </a:p>
          </p:txBody>
        </p:sp>
        <p:sp>
          <p:nvSpPr>
            <p:cNvPr id="7" name="Text Box 6"/>
            <p:cNvSpPr txBox="1">
              <a:spLocks noChangeArrowheads="1"/>
            </p:cNvSpPr>
            <p:nvPr/>
          </p:nvSpPr>
          <p:spPr bwMode="auto">
            <a:xfrm>
              <a:off x="-2936" y="364"/>
              <a:ext cx="3792" cy="292"/>
            </a:xfrm>
            <a:prstGeom prst="rect">
              <a:avLst/>
            </a:prstGeom>
            <a:solidFill>
              <a:schemeClr val="accent1"/>
            </a:solidFill>
            <a:ln w="9525" algn="ctr">
              <a:noFill/>
              <a:miter lim="800000"/>
              <a:headEnd/>
              <a:tailEnd/>
            </a:ln>
          </p:spPr>
          <p:txBody>
            <a:bodyPr/>
            <a:lstStyle/>
            <a:p>
              <a:pPr marL="342900" indent="-342900" algn="ctr">
                <a:spcBef>
                  <a:spcPct val="50000"/>
                </a:spcBef>
                <a:buClr>
                  <a:srgbClr val="FFCC00"/>
                </a:buClr>
                <a:buFontTx/>
                <a:buChar char="•"/>
                <a:defRPr/>
              </a:pPr>
              <a:endParaRPr lang="en-US" sz="1600" dirty="0">
                <a:effectLst>
                  <a:outerShdw blurRad="38100" dist="38100" dir="2700000" algn="tl">
                    <a:srgbClr val="000000">
                      <a:alpha val="43137"/>
                    </a:srgbClr>
                  </a:outerShdw>
                </a:effectLst>
                <a:latin typeface="+mj-lt"/>
              </a:endParaRPr>
            </a:p>
          </p:txBody>
        </p:sp>
      </p:grpSp>
      <p:sp>
        <p:nvSpPr>
          <p:cNvPr id="8" name="AutoShape 2"/>
          <p:cNvSpPr>
            <a:spLocks noChangeArrowheads="1"/>
          </p:cNvSpPr>
          <p:nvPr/>
        </p:nvSpPr>
        <p:spPr bwMode="auto">
          <a:xfrm>
            <a:off x="5062538" y="1671638"/>
            <a:ext cx="3949700" cy="4452937"/>
          </a:xfrm>
          <a:prstGeom prst="roundRect">
            <a:avLst>
              <a:gd name="adj" fmla="val 8787"/>
            </a:avLst>
          </a:prstGeom>
          <a:solidFill>
            <a:schemeClr val="bg2">
              <a:alpha val="52940"/>
            </a:schemeClr>
          </a:solidFill>
          <a:ln w="38100">
            <a:solidFill>
              <a:schemeClr val="tx1">
                <a:alpha val="83136"/>
              </a:schemeClr>
            </a:solidFill>
            <a:prstDash val="dash"/>
            <a:round/>
            <a:headEnd/>
            <a:tailEnd/>
          </a:ln>
        </p:spPr>
        <p:txBody>
          <a:bodyPr wrap="none" anchor="ctr"/>
          <a:lstStyle/>
          <a:p>
            <a:pPr>
              <a:spcBef>
                <a:spcPct val="20000"/>
              </a:spcBef>
              <a:buClr>
                <a:srgbClr val="FFCC00"/>
              </a:buClr>
              <a:buFontTx/>
              <a:buChar char="•"/>
              <a:defRPr/>
            </a:pPr>
            <a:endParaRPr lang="en-US" sz="1100" b="1">
              <a:latin typeface="+mj-lt"/>
            </a:endParaRPr>
          </a:p>
        </p:txBody>
      </p:sp>
      <p:sp>
        <p:nvSpPr>
          <p:cNvPr id="9" name="AutoShape 9"/>
          <p:cNvSpPr>
            <a:spLocks noChangeArrowheads="1"/>
          </p:cNvSpPr>
          <p:nvPr/>
        </p:nvSpPr>
        <p:spPr bwMode="auto">
          <a:xfrm>
            <a:off x="5927725" y="1970088"/>
            <a:ext cx="2868613" cy="776287"/>
          </a:xfrm>
          <a:prstGeom prst="roundRect">
            <a:avLst>
              <a:gd name="adj" fmla="val 27454"/>
            </a:avLst>
          </a:prstGeom>
          <a:gradFill rotWithShape="1">
            <a:gsLst>
              <a:gs pos="0">
                <a:srgbClr val="0099FF">
                  <a:alpha val="67000"/>
                </a:srgbClr>
              </a:gs>
              <a:gs pos="100000">
                <a:schemeClr val="bg2">
                  <a:alpha val="70000"/>
                </a:schemeClr>
              </a:gs>
            </a:gsLst>
            <a:lin ang="5400000" scaled="1"/>
          </a:gradFill>
          <a:ln w="9525" algn="ctr">
            <a:noFill/>
            <a:round/>
            <a:headEnd/>
            <a:tailEnd/>
          </a:ln>
        </p:spPr>
        <p:txBody>
          <a:bodyPr/>
          <a:lstStyle/>
          <a:p>
            <a:pPr>
              <a:spcBef>
                <a:spcPct val="20000"/>
              </a:spcBef>
              <a:buClr>
                <a:srgbClr val="FFCC00"/>
              </a:buClr>
              <a:buFontTx/>
              <a:buChar char="•"/>
              <a:defRPr/>
            </a:pPr>
            <a:endParaRPr lang="en-US" sz="1100" b="1">
              <a:latin typeface="+mj-lt"/>
            </a:endParaRPr>
          </a:p>
        </p:txBody>
      </p:sp>
      <p:sp>
        <p:nvSpPr>
          <p:cNvPr id="10" name="AutoShape 10"/>
          <p:cNvSpPr>
            <a:spLocks noChangeArrowheads="1"/>
          </p:cNvSpPr>
          <p:nvPr/>
        </p:nvSpPr>
        <p:spPr bwMode="auto">
          <a:xfrm>
            <a:off x="5900738" y="4017963"/>
            <a:ext cx="2895600" cy="774700"/>
          </a:xfrm>
          <a:prstGeom prst="roundRect">
            <a:avLst>
              <a:gd name="adj" fmla="val 27454"/>
            </a:avLst>
          </a:prstGeom>
          <a:gradFill rotWithShape="1">
            <a:gsLst>
              <a:gs pos="0">
                <a:srgbClr val="0099FF">
                  <a:alpha val="67000"/>
                </a:srgbClr>
              </a:gs>
              <a:gs pos="100000">
                <a:schemeClr val="bg2">
                  <a:alpha val="70000"/>
                </a:schemeClr>
              </a:gs>
            </a:gsLst>
            <a:lin ang="5400000" scaled="1"/>
          </a:gradFill>
          <a:ln w="9525" algn="ctr">
            <a:noFill/>
            <a:round/>
            <a:headEnd/>
            <a:tailEnd/>
          </a:ln>
        </p:spPr>
        <p:txBody>
          <a:bodyPr/>
          <a:lstStyle/>
          <a:p>
            <a:pPr>
              <a:spcBef>
                <a:spcPct val="20000"/>
              </a:spcBef>
              <a:buClr>
                <a:srgbClr val="FFCC00"/>
              </a:buClr>
              <a:buFontTx/>
              <a:buChar char="•"/>
              <a:defRPr/>
            </a:pPr>
            <a:endParaRPr lang="en-US" sz="1100" b="1">
              <a:latin typeface="+mj-lt"/>
            </a:endParaRPr>
          </a:p>
        </p:txBody>
      </p:sp>
      <p:sp>
        <p:nvSpPr>
          <p:cNvPr id="11" name="AutoShape 11"/>
          <p:cNvSpPr>
            <a:spLocks noChangeArrowheads="1"/>
          </p:cNvSpPr>
          <p:nvPr/>
        </p:nvSpPr>
        <p:spPr bwMode="auto">
          <a:xfrm>
            <a:off x="6205538" y="2943225"/>
            <a:ext cx="2609850" cy="774700"/>
          </a:xfrm>
          <a:prstGeom prst="roundRect">
            <a:avLst>
              <a:gd name="adj" fmla="val 27454"/>
            </a:avLst>
          </a:prstGeom>
          <a:gradFill rotWithShape="1">
            <a:gsLst>
              <a:gs pos="0">
                <a:srgbClr val="0099FF">
                  <a:alpha val="67000"/>
                </a:srgbClr>
              </a:gs>
              <a:gs pos="100000">
                <a:schemeClr val="bg2">
                  <a:alpha val="70000"/>
                </a:schemeClr>
              </a:gs>
            </a:gsLst>
            <a:lin ang="5400000" scaled="1"/>
          </a:gradFill>
          <a:ln w="9525" algn="ctr">
            <a:noFill/>
            <a:round/>
            <a:headEnd/>
            <a:tailEnd/>
          </a:ln>
        </p:spPr>
        <p:txBody>
          <a:bodyPr/>
          <a:lstStyle/>
          <a:p>
            <a:pPr>
              <a:spcBef>
                <a:spcPct val="20000"/>
              </a:spcBef>
              <a:buClr>
                <a:srgbClr val="FFCC00"/>
              </a:buClr>
              <a:buFontTx/>
              <a:buChar char="•"/>
              <a:defRPr/>
            </a:pPr>
            <a:endParaRPr lang="en-US" sz="1100" b="1">
              <a:latin typeface="+mj-lt"/>
            </a:endParaRPr>
          </a:p>
        </p:txBody>
      </p:sp>
      <p:pic>
        <p:nvPicPr>
          <p:cNvPr id="38922" name="Picture 12" descr="cooltools-shape"/>
          <p:cNvPicPr>
            <a:picLocks noChangeAspect="1" noChangeArrowheads="1"/>
          </p:cNvPicPr>
          <p:nvPr/>
        </p:nvPicPr>
        <p:blipFill>
          <a:blip r:embed="rId4">
            <a:lum bright="-12000"/>
          </a:blip>
          <a:srcRect/>
          <a:stretch>
            <a:fillRect/>
          </a:stretch>
        </p:blipFill>
        <p:spPr bwMode="auto">
          <a:xfrm>
            <a:off x="5405438" y="2790825"/>
            <a:ext cx="1004887" cy="1004888"/>
          </a:xfrm>
          <a:prstGeom prst="rect">
            <a:avLst/>
          </a:prstGeom>
          <a:noFill/>
          <a:ln w="9525">
            <a:noFill/>
            <a:miter lim="800000"/>
            <a:headEnd/>
            <a:tailEnd/>
          </a:ln>
        </p:spPr>
      </p:pic>
      <p:sp>
        <p:nvSpPr>
          <p:cNvPr id="13" name="Text Box 13"/>
          <p:cNvSpPr txBox="1">
            <a:spLocks noChangeArrowheads="1"/>
          </p:cNvSpPr>
          <p:nvPr/>
        </p:nvSpPr>
        <p:spPr bwMode="auto">
          <a:xfrm>
            <a:off x="6824663" y="3284538"/>
            <a:ext cx="962025" cy="260350"/>
          </a:xfrm>
          <a:prstGeom prst="rect">
            <a:avLst/>
          </a:prstGeom>
          <a:noFill/>
          <a:ln w="9525">
            <a:noFill/>
            <a:miter lim="800000"/>
            <a:headEnd/>
            <a:tailEnd/>
          </a:ln>
        </p:spPr>
        <p:txBody>
          <a:bodyPr>
            <a:spAutoFit/>
          </a:bodyPr>
          <a:lstStyle/>
          <a:p>
            <a:pPr>
              <a:spcBef>
                <a:spcPct val="20000"/>
              </a:spcBef>
              <a:buClr>
                <a:srgbClr val="FFCC00"/>
              </a:buClr>
              <a:buFontTx/>
              <a:buChar char="•"/>
              <a:defRPr/>
            </a:pPr>
            <a:endParaRPr lang="en-US" sz="1100" b="1">
              <a:latin typeface="+mj-lt"/>
            </a:endParaRPr>
          </a:p>
        </p:txBody>
      </p:sp>
      <p:sp>
        <p:nvSpPr>
          <p:cNvPr id="14" name="Text Box 14"/>
          <p:cNvSpPr txBox="1">
            <a:spLocks noChangeArrowheads="1"/>
          </p:cNvSpPr>
          <p:nvPr/>
        </p:nvSpPr>
        <p:spPr bwMode="auto">
          <a:xfrm>
            <a:off x="6486525" y="2470150"/>
            <a:ext cx="2419350" cy="277813"/>
          </a:xfrm>
          <a:prstGeom prst="rect">
            <a:avLst/>
          </a:prstGeom>
          <a:noFill/>
          <a:ln w="9525">
            <a:noFill/>
            <a:miter lim="800000"/>
            <a:headEnd/>
            <a:tailEnd/>
          </a:ln>
        </p:spPr>
        <p:txBody>
          <a:bodyPr>
            <a:spAutoFit/>
          </a:bodyPr>
          <a:lstStyle/>
          <a:p>
            <a:pPr marL="342900" indent="-342900">
              <a:spcBef>
                <a:spcPct val="20000"/>
              </a:spcBef>
              <a:buClr>
                <a:srgbClr val="FFCC00"/>
              </a:buClr>
              <a:defRPr/>
            </a:pPr>
            <a:r>
              <a:rPr lang="en-US" sz="1200" b="1" i="1" dirty="0">
                <a:latin typeface="+mj-lt"/>
              </a:rPr>
              <a:t>Configure and Secure</a:t>
            </a:r>
            <a:endParaRPr lang="en-US" sz="500" b="1" i="1" dirty="0">
              <a:latin typeface="+mj-lt"/>
            </a:endParaRPr>
          </a:p>
        </p:txBody>
      </p:sp>
      <p:sp>
        <p:nvSpPr>
          <p:cNvPr id="15" name="Text Box 15"/>
          <p:cNvSpPr txBox="1">
            <a:spLocks noChangeArrowheads="1"/>
          </p:cNvSpPr>
          <p:nvPr/>
        </p:nvSpPr>
        <p:spPr bwMode="auto">
          <a:xfrm>
            <a:off x="6518275" y="3433763"/>
            <a:ext cx="2354263" cy="277812"/>
          </a:xfrm>
          <a:prstGeom prst="rect">
            <a:avLst/>
          </a:prstGeom>
          <a:noFill/>
          <a:ln w="9525">
            <a:noFill/>
            <a:miter lim="800000"/>
            <a:headEnd/>
            <a:tailEnd/>
          </a:ln>
        </p:spPr>
        <p:txBody>
          <a:bodyPr>
            <a:spAutoFit/>
          </a:bodyPr>
          <a:lstStyle/>
          <a:p>
            <a:pPr marL="342900" indent="-342900">
              <a:spcBef>
                <a:spcPct val="50000"/>
              </a:spcBef>
              <a:buClr>
                <a:srgbClr val="FFCC00"/>
              </a:buClr>
              <a:defRPr/>
            </a:pPr>
            <a:r>
              <a:rPr lang="en-US" sz="1200" b="1" i="1" dirty="0">
                <a:latin typeface="+mj-lt"/>
              </a:rPr>
              <a:t>Monitor and Analyze</a:t>
            </a:r>
            <a:endParaRPr lang="en-US" sz="500" b="1" i="1" dirty="0">
              <a:latin typeface="+mj-lt"/>
            </a:endParaRPr>
          </a:p>
        </p:txBody>
      </p:sp>
      <p:sp>
        <p:nvSpPr>
          <p:cNvPr id="16" name="Text Box 16"/>
          <p:cNvSpPr txBox="1">
            <a:spLocks noChangeArrowheads="1"/>
          </p:cNvSpPr>
          <p:nvPr/>
        </p:nvSpPr>
        <p:spPr bwMode="auto">
          <a:xfrm>
            <a:off x="6521450" y="4524375"/>
            <a:ext cx="2354263" cy="276225"/>
          </a:xfrm>
          <a:prstGeom prst="rect">
            <a:avLst/>
          </a:prstGeom>
          <a:noFill/>
          <a:ln w="9525">
            <a:noFill/>
            <a:miter lim="800000"/>
            <a:headEnd/>
            <a:tailEnd/>
          </a:ln>
        </p:spPr>
        <p:txBody>
          <a:bodyPr>
            <a:spAutoFit/>
          </a:bodyPr>
          <a:lstStyle/>
          <a:p>
            <a:pPr marL="342900" indent="-342900">
              <a:spcBef>
                <a:spcPct val="50000"/>
              </a:spcBef>
              <a:buClr>
                <a:srgbClr val="FFCC00"/>
              </a:buClr>
              <a:defRPr/>
            </a:pPr>
            <a:r>
              <a:rPr lang="en-US" sz="1200" b="1" i="1" dirty="0">
                <a:latin typeface="+mj-lt"/>
              </a:rPr>
              <a:t>Backup and Restore</a:t>
            </a:r>
            <a:endParaRPr lang="en-US" sz="1050" b="1" i="1" dirty="0">
              <a:solidFill>
                <a:schemeClr val="bg1"/>
              </a:solidFill>
              <a:latin typeface="+mj-lt"/>
            </a:endParaRPr>
          </a:p>
        </p:txBody>
      </p:sp>
      <p:sp>
        <p:nvSpPr>
          <p:cNvPr id="17" name="Freeform 19"/>
          <p:cNvSpPr>
            <a:spLocks noChangeAspect="1"/>
          </p:cNvSpPr>
          <p:nvPr/>
        </p:nvSpPr>
        <p:spPr bwMode="gray">
          <a:xfrm>
            <a:off x="5619750" y="3227388"/>
            <a:ext cx="722313" cy="180975"/>
          </a:xfrm>
          <a:custGeom>
            <a:avLst/>
            <a:gdLst/>
            <a:ahLst/>
            <a:cxnLst>
              <a:cxn ang="0">
                <a:pos x="296" y="82"/>
              </a:cxn>
              <a:cxn ang="0">
                <a:pos x="326" y="6"/>
              </a:cxn>
              <a:cxn ang="0">
                <a:pos x="178" y="54"/>
              </a:cxn>
              <a:cxn ang="0">
                <a:pos x="162" y="64"/>
              </a:cxn>
              <a:cxn ang="0">
                <a:pos x="138" y="70"/>
              </a:cxn>
              <a:cxn ang="0">
                <a:pos x="120" y="86"/>
              </a:cxn>
              <a:cxn ang="0">
                <a:pos x="108" y="70"/>
              </a:cxn>
              <a:cxn ang="0">
                <a:pos x="102" y="64"/>
              </a:cxn>
              <a:cxn ang="0">
                <a:pos x="70" y="54"/>
              </a:cxn>
              <a:cxn ang="0">
                <a:pos x="74" y="70"/>
              </a:cxn>
              <a:cxn ang="0">
                <a:pos x="46" y="74"/>
              </a:cxn>
              <a:cxn ang="0">
                <a:pos x="36" y="74"/>
              </a:cxn>
              <a:cxn ang="0">
                <a:pos x="16" y="76"/>
              </a:cxn>
              <a:cxn ang="0">
                <a:pos x="14" y="56"/>
              </a:cxn>
              <a:cxn ang="0">
                <a:pos x="0" y="42"/>
              </a:cxn>
              <a:cxn ang="0">
                <a:pos x="14" y="28"/>
              </a:cxn>
              <a:cxn ang="0">
                <a:pos x="18" y="20"/>
              </a:cxn>
              <a:cxn ang="0">
                <a:pos x="38" y="0"/>
              </a:cxn>
              <a:cxn ang="0">
                <a:pos x="52" y="14"/>
              </a:cxn>
              <a:cxn ang="0">
                <a:pos x="70" y="14"/>
              </a:cxn>
              <a:cxn ang="0">
                <a:pos x="70" y="32"/>
              </a:cxn>
              <a:cxn ang="0">
                <a:pos x="88" y="20"/>
              </a:cxn>
              <a:cxn ang="0">
                <a:pos x="110" y="14"/>
              </a:cxn>
              <a:cxn ang="0">
                <a:pos x="128" y="0"/>
              </a:cxn>
              <a:cxn ang="0">
                <a:pos x="142" y="16"/>
              </a:cxn>
              <a:cxn ang="0">
                <a:pos x="148" y="22"/>
              </a:cxn>
              <a:cxn ang="0">
                <a:pos x="178" y="32"/>
              </a:cxn>
              <a:cxn ang="0">
                <a:pos x="174" y="16"/>
              </a:cxn>
              <a:cxn ang="0">
                <a:pos x="204" y="12"/>
              </a:cxn>
              <a:cxn ang="0">
                <a:pos x="212" y="12"/>
              </a:cxn>
              <a:cxn ang="0">
                <a:pos x="232" y="8"/>
              </a:cxn>
              <a:cxn ang="0">
                <a:pos x="236" y="28"/>
              </a:cxn>
              <a:cxn ang="0">
                <a:pos x="250" y="6"/>
              </a:cxn>
              <a:cxn ang="0">
                <a:pos x="280" y="82"/>
              </a:cxn>
              <a:cxn ang="0">
                <a:pos x="238" y="54"/>
              </a:cxn>
              <a:cxn ang="0">
                <a:pos x="242" y="70"/>
              </a:cxn>
              <a:cxn ang="0">
                <a:pos x="212" y="74"/>
              </a:cxn>
              <a:cxn ang="0">
                <a:pos x="204" y="74"/>
              </a:cxn>
              <a:cxn ang="0">
                <a:pos x="184" y="76"/>
              </a:cxn>
              <a:cxn ang="0">
                <a:pos x="180" y="56"/>
              </a:cxn>
              <a:cxn ang="0">
                <a:pos x="26" y="44"/>
              </a:cxn>
              <a:cxn ang="0">
                <a:pos x="34" y="28"/>
              </a:cxn>
              <a:cxn ang="0">
                <a:pos x="50" y="30"/>
              </a:cxn>
              <a:cxn ang="0">
                <a:pos x="56" y="48"/>
              </a:cxn>
              <a:cxn ang="0">
                <a:pos x="42" y="58"/>
              </a:cxn>
              <a:cxn ang="0">
                <a:pos x="26" y="50"/>
              </a:cxn>
              <a:cxn ang="0">
                <a:pos x="108" y="44"/>
              </a:cxn>
              <a:cxn ang="0">
                <a:pos x="118" y="28"/>
              </a:cxn>
              <a:cxn ang="0">
                <a:pos x="134" y="30"/>
              </a:cxn>
              <a:cxn ang="0">
                <a:pos x="138" y="48"/>
              </a:cxn>
              <a:cxn ang="0">
                <a:pos x="126" y="58"/>
              </a:cxn>
              <a:cxn ang="0">
                <a:pos x="110" y="50"/>
              </a:cxn>
              <a:cxn ang="0">
                <a:pos x="192" y="44"/>
              </a:cxn>
              <a:cxn ang="0">
                <a:pos x="200" y="28"/>
              </a:cxn>
              <a:cxn ang="0">
                <a:pos x="218" y="30"/>
              </a:cxn>
              <a:cxn ang="0">
                <a:pos x="222" y="48"/>
              </a:cxn>
              <a:cxn ang="0">
                <a:pos x="208" y="58"/>
              </a:cxn>
              <a:cxn ang="0">
                <a:pos x="194" y="50"/>
              </a:cxn>
            </a:cxnLst>
            <a:rect l="0" t="0" r="r" b="b"/>
            <a:pathLst>
              <a:path w="364" h="86">
                <a:moveTo>
                  <a:pt x="296" y="6"/>
                </a:moveTo>
                <a:lnTo>
                  <a:pt x="334" y="44"/>
                </a:lnTo>
                <a:lnTo>
                  <a:pt x="296" y="82"/>
                </a:lnTo>
                <a:lnTo>
                  <a:pt x="326" y="82"/>
                </a:lnTo>
                <a:lnTo>
                  <a:pt x="364" y="44"/>
                </a:lnTo>
                <a:lnTo>
                  <a:pt x="326" y="6"/>
                </a:lnTo>
                <a:lnTo>
                  <a:pt x="296" y="6"/>
                </a:lnTo>
                <a:lnTo>
                  <a:pt x="180" y="56"/>
                </a:lnTo>
                <a:lnTo>
                  <a:pt x="178" y="54"/>
                </a:lnTo>
                <a:lnTo>
                  <a:pt x="154" y="54"/>
                </a:lnTo>
                <a:lnTo>
                  <a:pt x="152" y="58"/>
                </a:lnTo>
                <a:lnTo>
                  <a:pt x="162" y="64"/>
                </a:lnTo>
                <a:lnTo>
                  <a:pt x="158" y="70"/>
                </a:lnTo>
                <a:lnTo>
                  <a:pt x="148" y="64"/>
                </a:lnTo>
                <a:lnTo>
                  <a:pt x="138" y="70"/>
                </a:lnTo>
                <a:lnTo>
                  <a:pt x="128" y="74"/>
                </a:lnTo>
                <a:lnTo>
                  <a:pt x="128" y="86"/>
                </a:lnTo>
                <a:lnTo>
                  <a:pt x="120" y="86"/>
                </a:lnTo>
                <a:lnTo>
                  <a:pt x="120" y="74"/>
                </a:lnTo>
                <a:lnTo>
                  <a:pt x="114" y="72"/>
                </a:lnTo>
                <a:lnTo>
                  <a:pt x="108" y="70"/>
                </a:lnTo>
                <a:lnTo>
                  <a:pt x="100" y="76"/>
                </a:lnTo>
                <a:lnTo>
                  <a:pt x="96" y="72"/>
                </a:lnTo>
                <a:lnTo>
                  <a:pt x="102" y="64"/>
                </a:lnTo>
                <a:lnTo>
                  <a:pt x="96" y="56"/>
                </a:lnTo>
                <a:lnTo>
                  <a:pt x="96" y="54"/>
                </a:lnTo>
                <a:lnTo>
                  <a:pt x="70" y="54"/>
                </a:lnTo>
                <a:lnTo>
                  <a:pt x="68" y="58"/>
                </a:lnTo>
                <a:lnTo>
                  <a:pt x="78" y="64"/>
                </a:lnTo>
                <a:lnTo>
                  <a:pt x="74" y="70"/>
                </a:lnTo>
                <a:lnTo>
                  <a:pt x="64" y="64"/>
                </a:lnTo>
                <a:lnTo>
                  <a:pt x="56" y="70"/>
                </a:lnTo>
                <a:lnTo>
                  <a:pt x="46" y="74"/>
                </a:lnTo>
                <a:lnTo>
                  <a:pt x="44" y="86"/>
                </a:lnTo>
                <a:lnTo>
                  <a:pt x="36" y="86"/>
                </a:lnTo>
                <a:lnTo>
                  <a:pt x="36" y="74"/>
                </a:lnTo>
                <a:lnTo>
                  <a:pt x="30" y="72"/>
                </a:lnTo>
                <a:lnTo>
                  <a:pt x="24" y="70"/>
                </a:lnTo>
                <a:lnTo>
                  <a:pt x="16" y="76"/>
                </a:lnTo>
                <a:lnTo>
                  <a:pt x="12" y="72"/>
                </a:lnTo>
                <a:lnTo>
                  <a:pt x="18" y="64"/>
                </a:lnTo>
                <a:lnTo>
                  <a:pt x="14" y="56"/>
                </a:lnTo>
                <a:lnTo>
                  <a:pt x="10" y="50"/>
                </a:lnTo>
                <a:lnTo>
                  <a:pt x="0" y="50"/>
                </a:lnTo>
                <a:lnTo>
                  <a:pt x="0" y="42"/>
                </a:lnTo>
                <a:lnTo>
                  <a:pt x="10" y="40"/>
                </a:lnTo>
                <a:lnTo>
                  <a:pt x="10" y="34"/>
                </a:lnTo>
                <a:lnTo>
                  <a:pt x="14" y="28"/>
                </a:lnTo>
                <a:lnTo>
                  <a:pt x="4" y="20"/>
                </a:lnTo>
                <a:lnTo>
                  <a:pt x="8" y="16"/>
                </a:lnTo>
                <a:lnTo>
                  <a:pt x="18" y="20"/>
                </a:lnTo>
                <a:lnTo>
                  <a:pt x="26" y="14"/>
                </a:lnTo>
                <a:lnTo>
                  <a:pt x="36" y="12"/>
                </a:lnTo>
                <a:lnTo>
                  <a:pt x="38" y="0"/>
                </a:lnTo>
                <a:lnTo>
                  <a:pt x="44" y="0"/>
                </a:lnTo>
                <a:lnTo>
                  <a:pt x="46" y="12"/>
                </a:lnTo>
                <a:lnTo>
                  <a:pt x="52" y="14"/>
                </a:lnTo>
                <a:lnTo>
                  <a:pt x="58" y="16"/>
                </a:lnTo>
                <a:lnTo>
                  <a:pt x="64" y="8"/>
                </a:lnTo>
                <a:lnTo>
                  <a:pt x="70" y="14"/>
                </a:lnTo>
                <a:lnTo>
                  <a:pt x="64" y="22"/>
                </a:lnTo>
                <a:lnTo>
                  <a:pt x="68" y="28"/>
                </a:lnTo>
                <a:lnTo>
                  <a:pt x="70" y="32"/>
                </a:lnTo>
                <a:lnTo>
                  <a:pt x="96" y="32"/>
                </a:lnTo>
                <a:lnTo>
                  <a:pt x="96" y="28"/>
                </a:lnTo>
                <a:lnTo>
                  <a:pt x="88" y="20"/>
                </a:lnTo>
                <a:lnTo>
                  <a:pt x="92" y="16"/>
                </a:lnTo>
                <a:lnTo>
                  <a:pt x="102" y="20"/>
                </a:lnTo>
                <a:lnTo>
                  <a:pt x="110" y="14"/>
                </a:lnTo>
                <a:lnTo>
                  <a:pt x="120" y="12"/>
                </a:lnTo>
                <a:lnTo>
                  <a:pt x="122" y="0"/>
                </a:lnTo>
                <a:lnTo>
                  <a:pt x="128" y="0"/>
                </a:lnTo>
                <a:lnTo>
                  <a:pt x="128" y="12"/>
                </a:lnTo>
                <a:lnTo>
                  <a:pt x="136" y="14"/>
                </a:lnTo>
                <a:lnTo>
                  <a:pt x="142" y="16"/>
                </a:lnTo>
                <a:lnTo>
                  <a:pt x="148" y="8"/>
                </a:lnTo>
                <a:lnTo>
                  <a:pt x="154" y="14"/>
                </a:lnTo>
                <a:lnTo>
                  <a:pt x="148" y="22"/>
                </a:lnTo>
                <a:lnTo>
                  <a:pt x="152" y="28"/>
                </a:lnTo>
                <a:lnTo>
                  <a:pt x="154" y="32"/>
                </a:lnTo>
                <a:lnTo>
                  <a:pt x="178" y="32"/>
                </a:lnTo>
                <a:lnTo>
                  <a:pt x="180" y="28"/>
                </a:lnTo>
                <a:lnTo>
                  <a:pt x="172" y="20"/>
                </a:lnTo>
                <a:lnTo>
                  <a:pt x="174" y="16"/>
                </a:lnTo>
                <a:lnTo>
                  <a:pt x="186" y="20"/>
                </a:lnTo>
                <a:lnTo>
                  <a:pt x="194" y="14"/>
                </a:lnTo>
                <a:lnTo>
                  <a:pt x="204" y="12"/>
                </a:lnTo>
                <a:lnTo>
                  <a:pt x="206" y="0"/>
                </a:lnTo>
                <a:lnTo>
                  <a:pt x="212" y="0"/>
                </a:lnTo>
                <a:lnTo>
                  <a:pt x="212" y="12"/>
                </a:lnTo>
                <a:lnTo>
                  <a:pt x="218" y="14"/>
                </a:lnTo>
                <a:lnTo>
                  <a:pt x="224" y="16"/>
                </a:lnTo>
                <a:lnTo>
                  <a:pt x="232" y="8"/>
                </a:lnTo>
                <a:lnTo>
                  <a:pt x="238" y="14"/>
                </a:lnTo>
                <a:lnTo>
                  <a:pt x="232" y="22"/>
                </a:lnTo>
                <a:lnTo>
                  <a:pt x="236" y="28"/>
                </a:lnTo>
                <a:lnTo>
                  <a:pt x="238" y="32"/>
                </a:lnTo>
                <a:lnTo>
                  <a:pt x="276" y="32"/>
                </a:lnTo>
                <a:lnTo>
                  <a:pt x="250" y="6"/>
                </a:lnTo>
                <a:lnTo>
                  <a:pt x="280" y="6"/>
                </a:lnTo>
                <a:lnTo>
                  <a:pt x="320" y="44"/>
                </a:lnTo>
                <a:lnTo>
                  <a:pt x="280" y="82"/>
                </a:lnTo>
                <a:lnTo>
                  <a:pt x="250" y="82"/>
                </a:lnTo>
                <a:lnTo>
                  <a:pt x="278" y="54"/>
                </a:lnTo>
                <a:lnTo>
                  <a:pt x="238" y="54"/>
                </a:lnTo>
                <a:lnTo>
                  <a:pt x="236" y="58"/>
                </a:lnTo>
                <a:lnTo>
                  <a:pt x="244" y="64"/>
                </a:lnTo>
                <a:lnTo>
                  <a:pt x="242" y="70"/>
                </a:lnTo>
                <a:lnTo>
                  <a:pt x="230" y="64"/>
                </a:lnTo>
                <a:lnTo>
                  <a:pt x="222" y="70"/>
                </a:lnTo>
                <a:lnTo>
                  <a:pt x="212" y="74"/>
                </a:lnTo>
                <a:lnTo>
                  <a:pt x="210" y="86"/>
                </a:lnTo>
                <a:lnTo>
                  <a:pt x="204" y="86"/>
                </a:lnTo>
                <a:lnTo>
                  <a:pt x="204" y="74"/>
                </a:lnTo>
                <a:lnTo>
                  <a:pt x="198" y="72"/>
                </a:lnTo>
                <a:lnTo>
                  <a:pt x="192" y="70"/>
                </a:lnTo>
                <a:lnTo>
                  <a:pt x="184" y="76"/>
                </a:lnTo>
                <a:lnTo>
                  <a:pt x="178" y="72"/>
                </a:lnTo>
                <a:lnTo>
                  <a:pt x="184" y="64"/>
                </a:lnTo>
                <a:lnTo>
                  <a:pt x="180" y="56"/>
                </a:lnTo>
                <a:lnTo>
                  <a:pt x="296" y="6"/>
                </a:lnTo>
                <a:lnTo>
                  <a:pt x="26" y="50"/>
                </a:lnTo>
                <a:lnTo>
                  <a:pt x="26" y="44"/>
                </a:lnTo>
                <a:lnTo>
                  <a:pt x="26" y="38"/>
                </a:lnTo>
                <a:lnTo>
                  <a:pt x="28" y="32"/>
                </a:lnTo>
                <a:lnTo>
                  <a:pt x="34" y="28"/>
                </a:lnTo>
                <a:lnTo>
                  <a:pt x="40" y="28"/>
                </a:lnTo>
                <a:lnTo>
                  <a:pt x="46" y="28"/>
                </a:lnTo>
                <a:lnTo>
                  <a:pt x="50" y="30"/>
                </a:lnTo>
                <a:lnTo>
                  <a:pt x="54" y="36"/>
                </a:lnTo>
                <a:lnTo>
                  <a:pt x="56" y="42"/>
                </a:lnTo>
                <a:lnTo>
                  <a:pt x="56" y="48"/>
                </a:lnTo>
                <a:lnTo>
                  <a:pt x="52" y="52"/>
                </a:lnTo>
                <a:lnTo>
                  <a:pt x="48" y="56"/>
                </a:lnTo>
                <a:lnTo>
                  <a:pt x="42" y="58"/>
                </a:lnTo>
                <a:lnTo>
                  <a:pt x="36" y="58"/>
                </a:lnTo>
                <a:lnTo>
                  <a:pt x="30" y="54"/>
                </a:lnTo>
                <a:lnTo>
                  <a:pt x="26" y="50"/>
                </a:lnTo>
                <a:lnTo>
                  <a:pt x="296" y="6"/>
                </a:lnTo>
                <a:lnTo>
                  <a:pt x="110" y="50"/>
                </a:lnTo>
                <a:lnTo>
                  <a:pt x="108" y="44"/>
                </a:lnTo>
                <a:lnTo>
                  <a:pt x="110" y="38"/>
                </a:lnTo>
                <a:lnTo>
                  <a:pt x="112" y="32"/>
                </a:lnTo>
                <a:lnTo>
                  <a:pt x="118" y="28"/>
                </a:lnTo>
                <a:lnTo>
                  <a:pt x="124" y="28"/>
                </a:lnTo>
                <a:lnTo>
                  <a:pt x="128" y="28"/>
                </a:lnTo>
                <a:lnTo>
                  <a:pt x="134" y="30"/>
                </a:lnTo>
                <a:lnTo>
                  <a:pt x="138" y="36"/>
                </a:lnTo>
                <a:lnTo>
                  <a:pt x="140" y="42"/>
                </a:lnTo>
                <a:lnTo>
                  <a:pt x="138" y="48"/>
                </a:lnTo>
                <a:lnTo>
                  <a:pt x="136" y="52"/>
                </a:lnTo>
                <a:lnTo>
                  <a:pt x="132" y="56"/>
                </a:lnTo>
                <a:lnTo>
                  <a:pt x="126" y="58"/>
                </a:lnTo>
                <a:lnTo>
                  <a:pt x="120" y="58"/>
                </a:lnTo>
                <a:lnTo>
                  <a:pt x="114" y="54"/>
                </a:lnTo>
                <a:lnTo>
                  <a:pt x="110" y="50"/>
                </a:lnTo>
                <a:lnTo>
                  <a:pt x="296" y="6"/>
                </a:lnTo>
                <a:lnTo>
                  <a:pt x="194" y="50"/>
                </a:lnTo>
                <a:lnTo>
                  <a:pt x="192" y="44"/>
                </a:lnTo>
                <a:lnTo>
                  <a:pt x="194" y="38"/>
                </a:lnTo>
                <a:lnTo>
                  <a:pt x="196" y="32"/>
                </a:lnTo>
                <a:lnTo>
                  <a:pt x="200" y="28"/>
                </a:lnTo>
                <a:lnTo>
                  <a:pt x="206" y="28"/>
                </a:lnTo>
                <a:lnTo>
                  <a:pt x="212" y="28"/>
                </a:lnTo>
                <a:lnTo>
                  <a:pt x="218" y="30"/>
                </a:lnTo>
                <a:lnTo>
                  <a:pt x="222" y="36"/>
                </a:lnTo>
                <a:lnTo>
                  <a:pt x="222" y="42"/>
                </a:lnTo>
                <a:lnTo>
                  <a:pt x="222" y="48"/>
                </a:lnTo>
                <a:lnTo>
                  <a:pt x="220" y="52"/>
                </a:lnTo>
                <a:lnTo>
                  <a:pt x="214" y="56"/>
                </a:lnTo>
                <a:lnTo>
                  <a:pt x="208" y="58"/>
                </a:lnTo>
                <a:lnTo>
                  <a:pt x="202" y="58"/>
                </a:lnTo>
                <a:lnTo>
                  <a:pt x="198" y="54"/>
                </a:lnTo>
                <a:lnTo>
                  <a:pt x="194" y="50"/>
                </a:lnTo>
                <a:lnTo>
                  <a:pt x="296" y="6"/>
                </a:lnTo>
                <a:close/>
              </a:path>
            </a:pathLst>
          </a:custGeom>
          <a:solidFill>
            <a:schemeClr val="tx1"/>
          </a:solidFill>
          <a:ln w="9525" cap="flat" cmpd="sng">
            <a:noFill/>
            <a:prstDash val="solid"/>
            <a:round/>
            <a:headEnd type="none" w="med" len="med"/>
            <a:tailEnd type="none" w="med" len="me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pic>
        <p:nvPicPr>
          <p:cNvPr id="38928" name="Picture 21" descr="cooltools-shape"/>
          <p:cNvPicPr>
            <a:picLocks noChangeAspect="1" noChangeArrowheads="1"/>
          </p:cNvPicPr>
          <p:nvPr/>
        </p:nvPicPr>
        <p:blipFill>
          <a:blip r:embed="rId4">
            <a:lum bright="-12000"/>
          </a:blip>
          <a:srcRect/>
          <a:stretch>
            <a:fillRect/>
          </a:stretch>
        </p:blipFill>
        <p:spPr bwMode="auto">
          <a:xfrm>
            <a:off x="5405438" y="1758950"/>
            <a:ext cx="1004887" cy="1006475"/>
          </a:xfrm>
          <a:prstGeom prst="rect">
            <a:avLst/>
          </a:prstGeom>
          <a:noFill/>
          <a:ln w="9525">
            <a:noFill/>
            <a:miter lim="800000"/>
            <a:headEnd/>
            <a:tailEnd/>
          </a:ln>
        </p:spPr>
      </p:pic>
      <p:pic>
        <p:nvPicPr>
          <p:cNvPr id="38929" name="Picture 22" descr="cooltools-shape"/>
          <p:cNvPicPr>
            <a:picLocks noChangeAspect="1" noChangeArrowheads="1"/>
          </p:cNvPicPr>
          <p:nvPr/>
        </p:nvPicPr>
        <p:blipFill>
          <a:blip r:embed="rId4">
            <a:lum bright="-12000"/>
          </a:blip>
          <a:srcRect/>
          <a:stretch>
            <a:fillRect/>
          </a:stretch>
        </p:blipFill>
        <p:spPr bwMode="auto">
          <a:xfrm>
            <a:off x="5405438" y="3865563"/>
            <a:ext cx="1004887" cy="1004887"/>
          </a:xfrm>
          <a:prstGeom prst="rect">
            <a:avLst/>
          </a:prstGeom>
          <a:noFill/>
          <a:ln w="9525">
            <a:noFill/>
            <a:miter lim="800000"/>
            <a:headEnd/>
            <a:tailEnd/>
          </a:ln>
        </p:spPr>
      </p:pic>
      <p:sp>
        <p:nvSpPr>
          <p:cNvPr id="20" name="Freeform 23"/>
          <p:cNvSpPr>
            <a:spLocks/>
          </p:cNvSpPr>
          <p:nvPr/>
        </p:nvSpPr>
        <p:spPr bwMode="gray">
          <a:xfrm>
            <a:off x="5748338" y="4114800"/>
            <a:ext cx="382587" cy="520700"/>
          </a:xfrm>
          <a:custGeom>
            <a:avLst/>
            <a:gdLst/>
            <a:ahLst/>
            <a:cxnLst>
              <a:cxn ang="0">
                <a:pos x="176" y="84"/>
              </a:cxn>
              <a:cxn ang="0">
                <a:pos x="94" y="146"/>
              </a:cxn>
              <a:cxn ang="0">
                <a:pos x="58" y="146"/>
              </a:cxn>
              <a:cxn ang="0">
                <a:pos x="140" y="50"/>
              </a:cxn>
              <a:cxn ang="0">
                <a:pos x="100" y="128"/>
              </a:cxn>
              <a:cxn ang="0">
                <a:pos x="68" y="108"/>
              </a:cxn>
              <a:cxn ang="0">
                <a:pos x="114" y="102"/>
              </a:cxn>
              <a:cxn ang="0">
                <a:pos x="50" y="90"/>
              </a:cxn>
              <a:cxn ang="0">
                <a:pos x="62" y="162"/>
              </a:cxn>
              <a:cxn ang="0">
                <a:pos x="24" y="168"/>
              </a:cxn>
              <a:cxn ang="0">
                <a:pos x="90" y="190"/>
              </a:cxn>
              <a:cxn ang="0">
                <a:pos x="12" y="190"/>
              </a:cxn>
              <a:cxn ang="0">
                <a:pos x="4" y="184"/>
              </a:cxn>
              <a:cxn ang="0">
                <a:pos x="0" y="174"/>
              </a:cxn>
              <a:cxn ang="0">
                <a:pos x="0" y="18"/>
              </a:cxn>
              <a:cxn ang="0">
                <a:pos x="4" y="4"/>
              </a:cxn>
              <a:cxn ang="0">
                <a:pos x="16" y="0"/>
              </a:cxn>
              <a:cxn ang="0">
                <a:pos x="140" y="50"/>
              </a:cxn>
              <a:cxn ang="0">
                <a:pos x="88" y="8"/>
              </a:cxn>
              <a:cxn ang="0">
                <a:pos x="130" y="50"/>
              </a:cxn>
              <a:cxn ang="0">
                <a:pos x="94" y="184"/>
              </a:cxn>
              <a:cxn ang="0">
                <a:pos x="62" y="32"/>
              </a:cxn>
              <a:cxn ang="0">
                <a:pos x="24" y="26"/>
              </a:cxn>
              <a:cxn ang="0">
                <a:pos x="94" y="184"/>
              </a:cxn>
              <a:cxn ang="0">
                <a:pos x="62" y="56"/>
              </a:cxn>
              <a:cxn ang="0">
                <a:pos x="24" y="50"/>
              </a:cxn>
              <a:cxn ang="0">
                <a:pos x="94" y="184"/>
              </a:cxn>
              <a:cxn ang="0">
                <a:pos x="114" y="82"/>
              </a:cxn>
              <a:cxn ang="0">
                <a:pos x="24" y="76"/>
              </a:cxn>
              <a:cxn ang="0">
                <a:pos x="94" y="184"/>
              </a:cxn>
              <a:cxn ang="0">
                <a:pos x="50" y="108"/>
              </a:cxn>
              <a:cxn ang="0">
                <a:pos x="24" y="102"/>
              </a:cxn>
              <a:cxn ang="0">
                <a:pos x="94" y="184"/>
              </a:cxn>
              <a:cxn ang="0">
                <a:pos x="50" y="134"/>
              </a:cxn>
              <a:cxn ang="0">
                <a:pos x="24" y="128"/>
              </a:cxn>
              <a:cxn ang="0">
                <a:pos x="94" y="184"/>
              </a:cxn>
              <a:cxn ang="0">
                <a:pos x="140" y="170"/>
              </a:cxn>
              <a:cxn ang="0">
                <a:pos x="136" y="188"/>
              </a:cxn>
              <a:cxn ang="0">
                <a:pos x="124" y="190"/>
              </a:cxn>
              <a:cxn ang="0">
                <a:pos x="140" y="140"/>
              </a:cxn>
            </a:cxnLst>
            <a:rect l="0" t="0" r="r" b="b"/>
            <a:pathLst>
              <a:path w="176" h="190">
                <a:moveTo>
                  <a:pt x="94" y="184"/>
                </a:moveTo>
                <a:lnTo>
                  <a:pt x="176" y="84"/>
                </a:lnTo>
                <a:lnTo>
                  <a:pt x="176" y="48"/>
                </a:lnTo>
                <a:lnTo>
                  <a:pt x="94" y="146"/>
                </a:lnTo>
                <a:lnTo>
                  <a:pt x="58" y="108"/>
                </a:lnTo>
                <a:lnTo>
                  <a:pt x="58" y="146"/>
                </a:lnTo>
                <a:lnTo>
                  <a:pt x="94" y="184"/>
                </a:lnTo>
                <a:lnTo>
                  <a:pt x="140" y="50"/>
                </a:lnTo>
                <a:lnTo>
                  <a:pt x="140" y="80"/>
                </a:lnTo>
                <a:lnTo>
                  <a:pt x="100" y="128"/>
                </a:lnTo>
                <a:lnTo>
                  <a:pt x="86" y="128"/>
                </a:lnTo>
                <a:lnTo>
                  <a:pt x="68" y="108"/>
                </a:lnTo>
                <a:lnTo>
                  <a:pt x="114" y="108"/>
                </a:lnTo>
                <a:lnTo>
                  <a:pt x="114" y="102"/>
                </a:lnTo>
                <a:lnTo>
                  <a:pt x="62" y="102"/>
                </a:lnTo>
                <a:lnTo>
                  <a:pt x="50" y="90"/>
                </a:lnTo>
                <a:lnTo>
                  <a:pt x="50" y="150"/>
                </a:lnTo>
                <a:lnTo>
                  <a:pt x="62" y="162"/>
                </a:lnTo>
                <a:lnTo>
                  <a:pt x="24" y="162"/>
                </a:lnTo>
                <a:lnTo>
                  <a:pt x="24" y="168"/>
                </a:lnTo>
                <a:lnTo>
                  <a:pt x="68" y="168"/>
                </a:lnTo>
                <a:lnTo>
                  <a:pt x="90" y="190"/>
                </a:lnTo>
                <a:lnTo>
                  <a:pt x="18" y="190"/>
                </a:lnTo>
                <a:lnTo>
                  <a:pt x="12" y="190"/>
                </a:lnTo>
                <a:lnTo>
                  <a:pt x="6" y="188"/>
                </a:lnTo>
                <a:lnTo>
                  <a:pt x="4" y="184"/>
                </a:lnTo>
                <a:lnTo>
                  <a:pt x="0" y="180"/>
                </a:lnTo>
                <a:lnTo>
                  <a:pt x="0" y="174"/>
                </a:lnTo>
                <a:lnTo>
                  <a:pt x="0" y="170"/>
                </a:lnTo>
                <a:lnTo>
                  <a:pt x="0" y="18"/>
                </a:lnTo>
                <a:lnTo>
                  <a:pt x="0" y="8"/>
                </a:lnTo>
                <a:lnTo>
                  <a:pt x="4" y="4"/>
                </a:lnTo>
                <a:lnTo>
                  <a:pt x="10" y="0"/>
                </a:lnTo>
                <a:lnTo>
                  <a:pt x="16" y="0"/>
                </a:lnTo>
                <a:lnTo>
                  <a:pt x="88" y="0"/>
                </a:lnTo>
                <a:lnTo>
                  <a:pt x="140" y="50"/>
                </a:lnTo>
                <a:lnTo>
                  <a:pt x="94" y="184"/>
                </a:lnTo>
                <a:lnTo>
                  <a:pt x="88" y="8"/>
                </a:lnTo>
                <a:lnTo>
                  <a:pt x="88" y="50"/>
                </a:lnTo>
                <a:lnTo>
                  <a:pt x="130" y="50"/>
                </a:lnTo>
                <a:lnTo>
                  <a:pt x="88" y="8"/>
                </a:lnTo>
                <a:lnTo>
                  <a:pt x="94" y="184"/>
                </a:lnTo>
                <a:lnTo>
                  <a:pt x="24" y="32"/>
                </a:lnTo>
                <a:lnTo>
                  <a:pt x="62" y="32"/>
                </a:lnTo>
                <a:lnTo>
                  <a:pt x="62" y="26"/>
                </a:lnTo>
                <a:lnTo>
                  <a:pt x="24" y="26"/>
                </a:lnTo>
                <a:lnTo>
                  <a:pt x="24" y="32"/>
                </a:lnTo>
                <a:lnTo>
                  <a:pt x="94" y="184"/>
                </a:lnTo>
                <a:lnTo>
                  <a:pt x="24" y="56"/>
                </a:lnTo>
                <a:lnTo>
                  <a:pt x="62" y="56"/>
                </a:lnTo>
                <a:lnTo>
                  <a:pt x="62" y="50"/>
                </a:lnTo>
                <a:lnTo>
                  <a:pt x="24" y="50"/>
                </a:lnTo>
                <a:lnTo>
                  <a:pt x="24" y="56"/>
                </a:lnTo>
                <a:lnTo>
                  <a:pt x="94" y="184"/>
                </a:lnTo>
                <a:lnTo>
                  <a:pt x="24" y="82"/>
                </a:lnTo>
                <a:lnTo>
                  <a:pt x="114" y="82"/>
                </a:lnTo>
                <a:lnTo>
                  <a:pt x="114" y="76"/>
                </a:lnTo>
                <a:lnTo>
                  <a:pt x="24" y="76"/>
                </a:lnTo>
                <a:lnTo>
                  <a:pt x="24" y="82"/>
                </a:lnTo>
                <a:lnTo>
                  <a:pt x="94" y="184"/>
                </a:lnTo>
                <a:lnTo>
                  <a:pt x="24" y="108"/>
                </a:lnTo>
                <a:lnTo>
                  <a:pt x="50" y="108"/>
                </a:lnTo>
                <a:lnTo>
                  <a:pt x="50" y="102"/>
                </a:lnTo>
                <a:lnTo>
                  <a:pt x="24" y="102"/>
                </a:lnTo>
                <a:lnTo>
                  <a:pt x="24" y="108"/>
                </a:lnTo>
                <a:lnTo>
                  <a:pt x="94" y="184"/>
                </a:lnTo>
                <a:lnTo>
                  <a:pt x="24" y="134"/>
                </a:lnTo>
                <a:lnTo>
                  <a:pt x="50" y="134"/>
                </a:lnTo>
                <a:lnTo>
                  <a:pt x="50" y="128"/>
                </a:lnTo>
                <a:lnTo>
                  <a:pt x="24" y="128"/>
                </a:lnTo>
                <a:lnTo>
                  <a:pt x="24" y="134"/>
                </a:lnTo>
                <a:lnTo>
                  <a:pt x="94" y="184"/>
                </a:lnTo>
                <a:lnTo>
                  <a:pt x="140" y="140"/>
                </a:lnTo>
                <a:lnTo>
                  <a:pt x="140" y="170"/>
                </a:lnTo>
                <a:lnTo>
                  <a:pt x="138" y="182"/>
                </a:lnTo>
                <a:lnTo>
                  <a:pt x="136" y="188"/>
                </a:lnTo>
                <a:lnTo>
                  <a:pt x="132" y="190"/>
                </a:lnTo>
                <a:lnTo>
                  <a:pt x="124" y="190"/>
                </a:lnTo>
                <a:lnTo>
                  <a:pt x="98" y="190"/>
                </a:lnTo>
                <a:lnTo>
                  <a:pt x="140" y="140"/>
                </a:lnTo>
                <a:lnTo>
                  <a:pt x="94" y="184"/>
                </a:lnTo>
                <a:close/>
              </a:path>
            </a:pathLst>
          </a:custGeom>
          <a:solidFill>
            <a:schemeClr val="tx1"/>
          </a:solidFill>
          <a:ln w="9525">
            <a:no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grpSp>
        <p:nvGrpSpPr>
          <p:cNvPr id="3" name="Group 24"/>
          <p:cNvGrpSpPr>
            <a:grpSpLocks/>
          </p:cNvGrpSpPr>
          <p:nvPr/>
        </p:nvGrpSpPr>
        <p:grpSpPr bwMode="auto">
          <a:xfrm>
            <a:off x="5675313" y="1987550"/>
            <a:ext cx="446087" cy="560388"/>
            <a:chOff x="234" y="766"/>
            <a:chExt cx="495" cy="491"/>
          </a:xfrm>
        </p:grpSpPr>
        <p:sp>
          <p:nvSpPr>
            <p:cNvPr id="22" name="Line 25"/>
            <p:cNvSpPr>
              <a:spLocks noChangeShapeType="1"/>
            </p:cNvSpPr>
            <p:nvPr/>
          </p:nvSpPr>
          <p:spPr bwMode="auto">
            <a:xfrm>
              <a:off x="275" y="968"/>
              <a:ext cx="88" cy="0"/>
            </a:xfrm>
            <a:prstGeom prst="line">
              <a:avLst/>
            </a:prstGeom>
            <a:noFill/>
            <a:ln w="25400">
              <a:solidFill>
                <a:schemeClr val="tx2"/>
              </a:solid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grpSp>
          <p:nvGrpSpPr>
            <p:cNvPr id="4" name="Group 26"/>
            <p:cNvGrpSpPr>
              <a:grpSpLocks/>
            </p:cNvGrpSpPr>
            <p:nvPr/>
          </p:nvGrpSpPr>
          <p:grpSpPr bwMode="auto">
            <a:xfrm>
              <a:off x="450" y="766"/>
              <a:ext cx="279" cy="371"/>
              <a:chOff x="686" y="3246"/>
              <a:chExt cx="190" cy="252"/>
            </a:xfrm>
          </p:grpSpPr>
          <p:sp>
            <p:nvSpPr>
              <p:cNvPr id="26" name="Freeform 27"/>
              <p:cNvSpPr>
                <a:spLocks/>
              </p:cNvSpPr>
              <p:nvPr/>
            </p:nvSpPr>
            <p:spPr bwMode="gray">
              <a:xfrm>
                <a:off x="776" y="3284"/>
                <a:ext cx="100" cy="214"/>
              </a:xfrm>
              <a:custGeom>
                <a:avLst/>
                <a:gdLst/>
                <a:ahLst/>
                <a:cxnLst>
                  <a:cxn ang="0">
                    <a:pos x="100" y="14"/>
                  </a:cxn>
                  <a:cxn ang="0">
                    <a:pos x="86" y="110"/>
                  </a:cxn>
                  <a:cxn ang="0">
                    <a:pos x="80" y="110"/>
                  </a:cxn>
                  <a:cxn ang="0">
                    <a:pos x="78" y="110"/>
                  </a:cxn>
                  <a:cxn ang="0">
                    <a:pos x="76" y="106"/>
                  </a:cxn>
                  <a:cxn ang="0">
                    <a:pos x="64" y="210"/>
                  </a:cxn>
                  <a:cxn ang="0">
                    <a:pos x="58" y="214"/>
                  </a:cxn>
                  <a:cxn ang="0">
                    <a:pos x="50" y="214"/>
                  </a:cxn>
                  <a:cxn ang="0">
                    <a:pos x="44" y="214"/>
                  </a:cxn>
                  <a:cxn ang="0">
                    <a:pos x="36" y="210"/>
                  </a:cxn>
                  <a:cxn ang="0">
                    <a:pos x="30" y="174"/>
                  </a:cxn>
                  <a:cxn ang="0">
                    <a:pos x="34" y="164"/>
                  </a:cxn>
                  <a:cxn ang="0">
                    <a:pos x="36" y="156"/>
                  </a:cxn>
                  <a:cxn ang="0">
                    <a:pos x="58" y="152"/>
                  </a:cxn>
                  <a:cxn ang="0">
                    <a:pos x="58" y="136"/>
                  </a:cxn>
                  <a:cxn ang="0">
                    <a:pos x="36" y="136"/>
                  </a:cxn>
                  <a:cxn ang="0">
                    <a:pos x="34" y="126"/>
                  </a:cxn>
                  <a:cxn ang="0">
                    <a:pos x="30" y="118"/>
                  </a:cxn>
                  <a:cxn ang="0">
                    <a:pos x="44" y="104"/>
                  </a:cxn>
                  <a:cxn ang="0">
                    <a:pos x="30" y="92"/>
                  </a:cxn>
                  <a:cxn ang="0">
                    <a:pos x="16" y="102"/>
                  </a:cxn>
                  <a:cxn ang="0">
                    <a:pos x="8" y="96"/>
                  </a:cxn>
                  <a:cxn ang="0">
                    <a:pos x="0" y="14"/>
                  </a:cxn>
                  <a:cxn ang="0">
                    <a:pos x="8" y="8"/>
                  </a:cxn>
                  <a:cxn ang="0">
                    <a:pos x="16" y="6"/>
                  </a:cxn>
                  <a:cxn ang="0">
                    <a:pos x="24" y="2"/>
                  </a:cxn>
                  <a:cxn ang="0">
                    <a:pos x="36" y="2"/>
                  </a:cxn>
                  <a:cxn ang="0">
                    <a:pos x="32" y="6"/>
                  </a:cxn>
                  <a:cxn ang="0">
                    <a:pos x="30" y="10"/>
                  </a:cxn>
                  <a:cxn ang="0">
                    <a:pos x="34" y="28"/>
                  </a:cxn>
                  <a:cxn ang="0">
                    <a:pos x="44" y="48"/>
                  </a:cxn>
                  <a:cxn ang="0">
                    <a:pos x="44" y="28"/>
                  </a:cxn>
                  <a:cxn ang="0">
                    <a:pos x="48" y="8"/>
                  </a:cxn>
                  <a:cxn ang="0">
                    <a:pos x="44" y="2"/>
                  </a:cxn>
                  <a:cxn ang="0">
                    <a:pos x="50" y="0"/>
                  </a:cxn>
                  <a:cxn ang="0">
                    <a:pos x="54" y="2"/>
                  </a:cxn>
                  <a:cxn ang="0">
                    <a:pos x="50" y="8"/>
                  </a:cxn>
                  <a:cxn ang="0">
                    <a:pos x="54" y="28"/>
                  </a:cxn>
                  <a:cxn ang="0">
                    <a:pos x="54" y="48"/>
                  </a:cxn>
                  <a:cxn ang="0">
                    <a:pos x="62" y="28"/>
                  </a:cxn>
                  <a:cxn ang="0">
                    <a:pos x="68" y="10"/>
                  </a:cxn>
                  <a:cxn ang="0">
                    <a:pos x="66" y="6"/>
                  </a:cxn>
                  <a:cxn ang="0">
                    <a:pos x="62" y="2"/>
                  </a:cxn>
                  <a:cxn ang="0">
                    <a:pos x="72" y="2"/>
                  </a:cxn>
                  <a:cxn ang="0">
                    <a:pos x="80" y="4"/>
                  </a:cxn>
                  <a:cxn ang="0">
                    <a:pos x="100" y="14"/>
                  </a:cxn>
                </a:cxnLst>
                <a:rect l="0" t="0" r="r" b="b"/>
                <a:pathLst>
                  <a:path w="100" h="214">
                    <a:moveTo>
                      <a:pt x="100" y="14"/>
                    </a:moveTo>
                    <a:lnTo>
                      <a:pt x="86" y="110"/>
                    </a:lnTo>
                    <a:lnTo>
                      <a:pt x="80" y="110"/>
                    </a:lnTo>
                    <a:lnTo>
                      <a:pt x="78" y="110"/>
                    </a:lnTo>
                    <a:lnTo>
                      <a:pt x="76" y="106"/>
                    </a:lnTo>
                    <a:lnTo>
                      <a:pt x="64" y="210"/>
                    </a:lnTo>
                    <a:lnTo>
                      <a:pt x="58" y="214"/>
                    </a:lnTo>
                    <a:lnTo>
                      <a:pt x="50" y="214"/>
                    </a:lnTo>
                    <a:lnTo>
                      <a:pt x="44" y="214"/>
                    </a:lnTo>
                    <a:lnTo>
                      <a:pt x="36" y="210"/>
                    </a:lnTo>
                    <a:lnTo>
                      <a:pt x="30" y="174"/>
                    </a:lnTo>
                    <a:lnTo>
                      <a:pt x="34" y="164"/>
                    </a:lnTo>
                    <a:lnTo>
                      <a:pt x="36" y="156"/>
                    </a:lnTo>
                    <a:lnTo>
                      <a:pt x="58" y="152"/>
                    </a:lnTo>
                    <a:lnTo>
                      <a:pt x="58" y="136"/>
                    </a:lnTo>
                    <a:lnTo>
                      <a:pt x="36" y="136"/>
                    </a:lnTo>
                    <a:lnTo>
                      <a:pt x="34" y="126"/>
                    </a:lnTo>
                    <a:lnTo>
                      <a:pt x="30" y="118"/>
                    </a:lnTo>
                    <a:lnTo>
                      <a:pt x="44" y="104"/>
                    </a:lnTo>
                    <a:lnTo>
                      <a:pt x="30" y="92"/>
                    </a:lnTo>
                    <a:lnTo>
                      <a:pt x="16" y="102"/>
                    </a:lnTo>
                    <a:lnTo>
                      <a:pt x="8" y="96"/>
                    </a:lnTo>
                    <a:lnTo>
                      <a:pt x="0" y="14"/>
                    </a:lnTo>
                    <a:lnTo>
                      <a:pt x="8" y="8"/>
                    </a:lnTo>
                    <a:lnTo>
                      <a:pt x="16" y="6"/>
                    </a:lnTo>
                    <a:lnTo>
                      <a:pt x="24" y="2"/>
                    </a:lnTo>
                    <a:lnTo>
                      <a:pt x="36" y="2"/>
                    </a:lnTo>
                    <a:lnTo>
                      <a:pt x="32" y="6"/>
                    </a:lnTo>
                    <a:lnTo>
                      <a:pt x="30" y="10"/>
                    </a:lnTo>
                    <a:lnTo>
                      <a:pt x="34" y="28"/>
                    </a:lnTo>
                    <a:lnTo>
                      <a:pt x="44" y="48"/>
                    </a:lnTo>
                    <a:lnTo>
                      <a:pt x="44" y="28"/>
                    </a:lnTo>
                    <a:lnTo>
                      <a:pt x="48" y="8"/>
                    </a:lnTo>
                    <a:lnTo>
                      <a:pt x="44" y="2"/>
                    </a:lnTo>
                    <a:lnTo>
                      <a:pt x="50" y="0"/>
                    </a:lnTo>
                    <a:lnTo>
                      <a:pt x="54" y="2"/>
                    </a:lnTo>
                    <a:lnTo>
                      <a:pt x="50" y="8"/>
                    </a:lnTo>
                    <a:lnTo>
                      <a:pt x="54" y="28"/>
                    </a:lnTo>
                    <a:lnTo>
                      <a:pt x="54" y="48"/>
                    </a:lnTo>
                    <a:lnTo>
                      <a:pt x="62" y="28"/>
                    </a:lnTo>
                    <a:lnTo>
                      <a:pt x="68" y="10"/>
                    </a:lnTo>
                    <a:lnTo>
                      <a:pt x="66" y="6"/>
                    </a:lnTo>
                    <a:lnTo>
                      <a:pt x="62" y="2"/>
                    </a:lnTo>
                    <a:lnTo>
                      <a:pt x="72" y="2"/>
                    </a:lnTo>
                    <a:lnTo>
                      <a:pt x="80" y="4"/>
                    </a:lnTo>
                    <a:lnTo>
                      <a:pt x="100" y="14"/>
                    </a:lnTo>
                    <a:close/>
                  </a:path>
                </a:pathLst>
              </a:custGeom>
              <a:solidFill>
                <a:schemeClr val="tx1"/>
              </a:solidFill>
              <a:ln w="9525">
                <a:no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sp>
            <p:nvSpPr>
              <p:cNvPr id="27" name="Freeform 28"/>
              <p:cNvSpPr>
                <a:spLocks/>
              </p:cNvSpPr>
              <p:nvPr/>
            </p:nvSpPr>
            <p:spPr bwMode="gray">
              <a:xfrm>
                <a:off x="810" y="3246"/>
                <a:ext cx="32" cy="36"/>
              </a:xfrm>
              <a:custGeom>
                <a:avLst/>
                <a:gdLst/>
                <a:ahLst/>
                <a:cxnLst>
                  <a:cxn ang="0">
                    <a:pos x="8" y="36"/>
                  </a:cxn>
                  <a:cxn ang="0">
                    <a:pos x="24" y="36"/>
                  </a:cxn>
                  <a:cxn ang="0">
                    <a:pos x="28" y="28"/>
                  </a:cxn>
                  <a:cxn ang="0">
                    <a:pos x="30" y="20"/>
                  </a:cxn>
                  <a:cxn ang="0">
                    <a:pos x="32" y="4"/>
                  </a:cxn>
                  <a:cxn ang="0">
                    <a:pos x="24" y="2"/>
                  </a:cxn>
                  <a:cxn ang="0">
                    <a:pos x="16" y="0"/>
                  </a:cxn>
                  <a:cxn ang="0">
                    <a:pos x="8" y="2"/>
                  </a:cxn>
                  <a:cxn ang="0">
                    <a:pos x="0" y="4"/>
                  </a:cxn>
                  <a:cxn ang="0">
                    <a:pos x="2" y="20"/>
                  </a:cxn>
                  <a:cxn ang="0">
                    <a:pos x="4" y="28"/>
                  </a:cxn>
                  <a:cxn ang="0">
                    <a:pos x="8" y="36"/>
                  </a:cxn>
                </a:cxnLst>
                <a:rect l="0" t="0" r="r" b="b"/>
                <a:pathLst>
                  <a:path w="32" h="36">
                    <a:moveTo>
                      <a:pt x="8" y="36"/>
                    </a:moveTo>
                    <a:lnTo>
                      <a:pt x="24" y="36"/>
                    </a:lnTo>
                    <a:lnTo>
                      <a:pt x="28" y="28"/>
                    </a:lnTo>
                    <a:lnTo>
                      <a:pt x="30" y="20"/>
                    </a:lnTo>
                    <a:lnTo>
                      <a:pt x="32" y="4"/>
                    </a:lnTo>
                    <a:lnTo>
                      <a:pt x="24" y="2"/>
                    </a:lnTo>
                    <a:lnTo>
                      <a:pt x="16" y="0"/>
                    </a:lnTo>
                    <a:lnTo>
                      <a:pt x="8" y="2"/>
                    </a:lnTo>
                    <a:lnTo>
                      <a:pt x="0" y="4"/>
                    </a:lnTo>
                    <a:lnTo>
                      <a:pt x="2" y="20"/>
                    </a:lnTo>
                    <a:lnTo>
                      <a:pt x="4" y="28"/>
                    </a:lnTo>
                    <a:lnTo>
                      <a:pt x="8" y="36"/>
                    </a:lnTo>
                    <a:close/>
                  </a:path>
                </a:pathLst>
              </a:custGeom>
              <a:solidFill>
                <a:schemeClr val="tx1"/>
              </a:solidFill>
              <a:ln w="9525">
                <a:no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sp>
            <p:nvSpPr>
              <p:cNvPr id="28" name="Freeform 29"/>
              <p:cNvSpPr>
                <a:spLocks/>
              </p:cNvSpPr>
              <p:nvPr/>
            </p:nvSpPr>
            <p:spPr bwMode="gray">
              <a:xfrm>
                <a:off x="686" y="3362"/>
                <a:ext cx="142" cy="136"/>
              </a:xfrm>
              <a:custGeom>
                <a:avLst/>
                <a:gdLst/>
                <a:ahLst/>
                <a:cxnLst>
                  <a:cxn ang="0">
                    <a:pos x="48" y="114"/>
                  </a:cxn>
                  <a:cxn ang="0">
                    <a:pos x="62" y="136"/>
                  </a:cxn>
                  <a:cxn ang="0">
                    <a:pos x="72" y="120"/>
                  </a:cxn>
                  <a:cxn ang="0">
                    <a:pos x="98" y="112"/>
                  </a:cxn>
                  <a:cxn ang="0">
                    <a:pos x="114" y="124"/>
                  </a:cxn>
                  <a:cxn ang="0">
                    <a:pos x="112" y="98"/>
                  </a:cxn>
                  <a:cxn ang="0">
                    <a:pos x="120" y="82"/>
                  </a:cxn>
                  <a:cxn ang="0">
                    <a:pos x="142" y="70"/>
                  </a:cxn>
                  <a:cxn ang="0">
                    <a:pos x="122" y="64"/>
                  </a:cxn>
                  <a:cxn ang="0">
                    <a:pos x="114" y="40"/>
                  </a:cxn>
                  <a:cxn ang="0">
                    <a:pos x="120" y="22"/>
                  </a:cxn>
                  <a:cxn ang="0">
                    <a:pos x="94" y="22"/>
                  </a:cxn>
                  <a:cxn ang="0">
                    <a:pos x="80" y="0"/>
                  </a:cxn>
                  <a:cxn ang="0">
                    <a:pos x="70" y="16"/>
                  </a:cxn>
                  <a:cxn ang="0">
                    <a:pos x="44" y="24"/>
                  </a:cxn>
                  <a:cxn ang="0">
                    <a:pos x="28" y="12"/>
                  </a:cxn>
                  <a:cxn ang="0">
                    <a:pos x="30" y="38"/>
                  </a:cxn>
                  <a:cxn ang="0">
                    <a:pos x="22" y="54"/>
                  </a:cxn>
                  <a:cxn ang="0">
                    <a:pos x="0" y="66"/>
                  </a:cxn>
                  <a:cxn ang="0">
                    <a:pos x="20" y="72"/>
                  </a:cxn>
                  <a:cxn ang="0">
                    <a:pos x="28" y="96"/>
                  </a:cxn>
                  <a:cxn ang="0">
                    <a:pos x="22" y="114"/>
                  </a:cxn>
                  <a:cxn ang="0">
                    <a:pos x="38" y="106"/>
                  </a:cxn>
                  <a:cxn ang="0">
                    <a:pos x="48" y="50"/>
                  </a:cxn>
                  <a:cxn ang="0">
                    <a:pos x="62" y="40"/>
                  </a:cxn>
                  <a:cxn ang="0">
                    <a:pos x="78" y="40"/>
                  </a:cxn>
                  <a:cxn ang="0">
                    <a:pos x="88" y="46"/>
                  </a:cxn>
                  <a:cxn ang="0">
                    <a:pos x="98" y="60"/>
                  </a:cxn>
                  <a:cxn ang="0">
                    <a:pos x="98" y="76"/>
                  </a:cxn>
                  <a:cxn ang="0">
                    <a:pos x="94" y="86"/>
                  </a:cxn>
                  <a:cxn ang="0">
                    <a:pos x="80" y="96"/>
                  </a:cxn>
                  <a:cxn ang="0">
                    <a:pos x="62" y="96"/>
                  </a:cxn>
                  <a:cxn ang="0">
                    <a:pos x="52" y="92"/>
                  </a:cxn>
                  <a:cxn ang="0">
                    <a:pos x="42" y="78"/>
                  </a:cxn>
                  <a:cxn ang="0">
                    <a:pos x="42" y="60"/>
                  </a:cxn>
                  <a:cxn ang="0">
                    <a:pos x="38" y="106"/>
                  </a:cxn>
                </a:cxnLst>
                <a:rect l="0" t="0" r="r" b="b"/>
                <a:pathLst>
                  <a:path w="142" h="136">
                    <a:moveTo>
                      <a:pt x="38" y="106"/>
                    </a:moveTo>
                    <a:lnTo>
                      <a:pt x="48" y="114"/>
                    </a:lnTo>
                    <a:lnTo>
                      <a:pt x="62" y="118"/>
                    </a:lnTo>
                    <a:lnTo>
                      <a:pt x="62" y="136"/>
                    </a:lnTo>
                    <a:lnTo>
                      <a:pt x="70" y="136"/>
                    </a:lnTo>
                    <a:lnTo>
                      <a:pt x="72" y="120"/>
                    </a:lnTo>
                    <a:lnTo>
                      <a:pt x="86" y="118"/>
                    </a:lnTo>
                    <a:lnTo>
                      <a:pt x="98" y="112"/>
                    </a:lnTo>
                    <a:lnTo>
                      <a:pt x="110" y="128"/>
                    </a:lnTo>
                    <a:lnTo>
                      <a:pt x="114" y="124"/>
                    </a:lnTo>
                    <a:lnTo>
                      <a:pt x="104" y="106"/>
                    </a:lnTo>
                    <a:lnTo>
                      <a:pt x="112" y="98"/>
                    </a:lnTo>
                    <a:lnTo>
                      <a:pt x="116" y="92"/>
                    </a:lnTo>
                    <a:lnTo>
                      <a:pt x="120" y="82"/>
                    </a:lnTo>
                    <a:lnTo>
                      <a:pt x="122" y="72"/>
                    </a:lnTo>
                    <a:lnTo>
                      <a:pt x="142" y="70"/>
                    </a:lnTo>
                    <a:lnTo>
                      <a:pt x="142" y="64"/>
                    </a:lnTo>
                    <a:lnTo>
                      <a:pt x="122" y="64"/>
                    </a:lnTo>
                    <a:lnTo>
                      <a:pt x="118" y="50"/>
                    </a:lnTo>
                    <a:lnTo>
                      <a:pt x="114" y="40"/>
                    </a:lnTo>
                    <a:lnTo>
                      <a:pt x="126" y="26"/>
                    </a:lnTo>
                    <a:lnTo>
                      <a:pt x="120" y="22"/>
                    </a:lnTo>
                    <a:lnTo>
                      <a:pt x="106" y="32"/>
                    </a:lnTo>
                    <a:lnTo>
                      <a:pt x="94" y="22"/>
                    </a:lnTo>
                    <a:lnTo>
                      <a:pt x="80" y="18"/>
                    </a:lnTo>
                    <a:lnTo>
                      <a:pt x="80" y="0"/>
                    </a:lnTo>
                    <a:lnTo>
                      <a:pt x="72" y="0"/>
                    </a:lnTo>
                    <a:lnTo>
                      <a:pt x="70" y="16"/>
                    </a:lnTo>
                    <a:lnTo>
                      <a:pt x="56" y="18"/>
                    </a:lnTo>
                    <a:lnTo>
                      <a:pt x="44" y="24"/>
                    </a:lnTo>
                    <a:lnTo>
                      <a:pt x="32" y="8"/>
                    </a:lnTo>
                    <a:lnTo>
                      <a:pt x="28" y="12"/>
                    </a:lnTo>
                    <a:lnTo>
                      <a:pt x="38" y="30"/>
                    </a:lnTo>
                    <a:lnTo>
                      <a:pt x="30" y="38"/>
                    </a:lnTo>
                    <a:lnTo>
                      <a:pt x="26" y="44"/>
                    </a:lnTo>
                    <a:lnTo>
                      <a:pt x="22" y="54"/>
                    </a:lnTo>
                    <a:lnTo>
                      <a:pt x="20" y="64"/>
                    </a:lnTo>
                    <a:lnTo>
                      <a:pt x="0" y="66"/>
                    </a:lnTo>
                    <a:lnTo>
                      <a:pt x="0" y="72"/>
                    </a:lnTo>
                    <a:lnTo>
                      <a:pt x="20" y="72"/>
                    </a:lnTo>
                    <a:lnTo>
                      <a:pt x="24" y="86"/>
                    </a:lnTo>
                    <a:lnTo>
                      <a:pt x="28" y="96"/>
                    </a:lnTo>
                    <a:lnTo>
                      <a:pt x="16" y="110"/>
                    </a:lnTo>
                    <a:lnTo>
                      <a:pt x="22" y="114"/>
                    </a:lnTo>
                    <a:lnTo>
                      <a:pt x="36" y="104"/>
                    </a:lnTo>
                    <a:lnTo>
                      <a:pt x="38" y="106"/>
                    </a:lnTo>
                    <a:lnTo>
                      <a:pt x="44" y="56"/>
                    </a:lnTo>
                    <a:lnTo>
                      <a:pt x="48" y="50"/>
                    </a:lnTo>
                    <a:lnTo>
                      <a:pt x="52" y="46"/>
                    </a:lnTo>
                    <a:lnTo>
                      <a:pt x="62" y="40"/>
                    </a:lnTo>
                    <a:lnTo>
                      <a:pt x="72" y="40"/>
                    </a:lnTo>
                    <a:lnTo>
                      <a:pt x="78" y="40"/>
                    </a:lnTo>
                    <a:lnTo>
                      <a:pt x="84" y="42"/>
                    </a:lnTo>
                    <a:lnTo>
                      <a:pt x="88" y="46"/>
                    </a:lnTo>
                    <a:lnTo>
                      <a:pt x="92" y="50"/>
                    </a:lnTo>
                    <a:lnTo>
                      <a:pt x="98" y="60"/>
                    </a:lnTo>
                    <a:lnTo>
                      <a:pt x="100" y="70"/>
                    </a:lnTo>
                    <a:lnTo>
                      <a:pt x="98" y="76"/>
                    </a:lnTo>
                    <a:lnTo>
                      <a:pt x="96" y="82"/>
                    </a:lnTo>
                    <a:lnTo>
                      <a:pt x="94" y="86"/>
                    </a:lnTo>
                    <a:lnTo>
                      <a:pt x="90" y="92"/>
                    </a:lnTo>
                    <a:lnTo>
                      <a:pt x="80" y="96"/>
                    </a:lnTo>
                    <a:lnTo>
                      <a:pt x="68" y="98"/>
                    </a:lnTo>
                    <a:lnTo>
                      <a:pt x="62" y="96"/>
                    </a:lnTo>
                    <a:lnTo>
                      <a:pt x="58" y="94"/>
                    </a:lnTo>
                    <a:lnTo>
                      <a:pt x="52" y="92"/>
                    </a:lnTo>
                    <a:lnTo>
                      <a:pt x="48" y="88"/>
                    </a:lnTo>
                    <a:lnTo>
                      <a:pt x="42" y="78"/>
                    </a:lnTo>
                    <a:lnTo>
                      <a:pt x="42" y="66"/>
                    </a:lnTo>
                    <a:lnTo>
                      <a:pt x="42" y="60"/>
                    </a:lnTo>
                    <a:lnTo>
                      <a:pt x="44" y="56"/>
                    </a:lnTo>
                    <a:lnTo>
                      <a:pt x="38" y="106"/>
                    </a:lnTo>
                    <a:close/>
                  </a:path>
                </a:pathLst>
              </a:custGeom>
              <a:solidFill>
                <a:schemeClr val="tx1"/>
              </a:solidFill>
              <a:ln w="9525">
                <a:no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grpSp>
        <p:sp>
          <p:nvSpPr>
            <p:cNvPr id="24" name="Freeform 30"/>
            <p:cNvSpPr>
              <a:spLocks/>
            </p:cNvSpPr>
            <p:nvPr/>
          </p:nvSpPr>
          <p:spPr bwMode="gray">
            <a:xfrm>
              <a:off x="234" y="836"/>
              <a:ext cx="257" cy="249"/>
            </a:xfrm>
            <a:custGeom>
              <a:avLst/>
              <a:gdLst/>
              <a:ahLst/>
              <a:cxnLst>
                <a:cxn ang="0">
                  <a:pos x="50" y="84"/>
                </a:cxn>
                <a:cxn ang="0">
                  <a:pos x="46" y="76"/>
                </a:cxn>
                <a:cxn ang="0">
                  <a:pos x="42" y="66"/>
                </a:cxn>
                <a:cxn ang="0">
                  <a:pos x="44" y="58"/>
                </a:cxn>
                <a:cxn ang="0">
                  <a:pos x="50" y="50"/>
                </a:cxn>
                <a:cxn ang="0">
                  <a:pos x="56" y="44"/>
                </a:cxn>
                <a:cxn ang="0">
                  <a:pos x="66" y="42"/>
                </a:cxn>
                <a:cxn ang="0">
                  <a:pos x="76" y="42"/>
                </a:cxn>
                <a:cxn ang="0">
                  <a:pos x="84" y="48"/>
                </a:cxn>
                <a:cxn ang="0">
                  <a:pos x="90" y="56"/>
                </a:cxn>
                <a:cxn ang="0">
                  <a:pos x="92" y="64"/>
                </a:cxn>
                <a:cxn ang="0">
                  <a:pos x="90" y="74"/>
                </a:cxn>
                <a:cxn ang="0">
                  <a:pos x="86" y="82"/>
                </a:cxn>
                <a:cxn ang="0">
                  <a:pos x="78" y="88"/>
                </a:cxn>
                <a:cxn ang="0">
                  <a:pos x="68" y="90"/>
                </a:cxn>
                <a:cxn ang="0">
                  <a:pos x="60" y="88"/>
                </a:cxn>
                <a:cxn ang="0">
                  <a:pos x="50" y="84"/>
                </a:cxn>
                <a:cxn ang="0">
                  <a:pos x="34" y="102"/>
                </a:cxn>
                <a:cxn ang="0">
                  <a:pos x="26" y="92"/>
                </a:cxn>
                <a:cxn ang="0">
                  <a:pos x="12" y="98"/>
                </a:cxn>
                <a:cxn ang="0">
                  <a:pos x="6" y="88"/>
                </a:cxn>
                <a:cxn ang="0">
                  <a:pos x="20" y="80"/>
                </a:cxn>
                <a:cxn ang="0">
                  <a:pos x="18" y="70"/>
                </a:cxn>
                <a:cxn ang="0">
                  <a:pos x="18" y="60"/>
                </a:cxn>
                <a:cxn ang="0">
                  <a:pos x="0" y="54"/>
                </a:cxn>
                <a:cxn ang="0">
                  <a:pos x="2" y="44"/>
                </a:cxn>
                <a:cxn ang="0">
                  <a:pos x="22" y="46"/>
                </a:cxn>
                <a:cxn ang="0">
                  <a:pos x="26" y="38"/>
                </a:cxn>
                <a:cxn ang="0">
                  <a:pos x="30" y="32"/>
                </a:cxn>
                <a:cxn ang="0">
                  <a:pos x="36" y="26"/>
                </a:cxn>
                <a:cxn ang="0">
                  <a:pos x="44" y="22"/>
                </a:cxn>
                <a:cxn ang="0">
                  <a:pos x="40" y="2"/>
                </a:cxn>
                <a:cxn ang="0">
                  <a:pos x="50" y="0"/>
                </a:cxn>
                <a:cxn ang="0">
                  <a:pos x="56" y="16"/>
                </a:cxn>
                <a:cxn ang="0">
                  <a:pos x="66" y="16"/>
                </a:cxn>
                <a:cxn ang="0">
                  <a:pos x="78" y="16"/>
                </a:cxn>
                <a:cxn ang="0">
                  <a:pos x="84" y="0"/>
                </a:cxn>
                <a:cxn ang="0">
                  <a:pos x="94" y="6"/>
                </a:cxn>
                <a:cxn ang="0">
                  <a:pos x="90" y="20"/>
                </a:cxn>
                <a:cxn ang="0">
                  <a:pos x="102" y="28"/>
                </a:cxn>
                <a:cxn ang="0">
                  <a:pos x="110" y="38"/>
                </a:cxn>
                <a:cxn ang="0">
                  <a:pos x="124" y="32"/>
                </a:cxn>
                <a:cxn ang="0">
                  <a:pos x="130" y="42"/>
                </a:cxn>
                <a:cxn ang="0">
                  <a:pos x="116" y="50"/>
                </a:cxn>
                <a:cxn ang="0">
                  <a:pos x="118" y="60"/>
                </a:cxn>
                <a:cxn ang="0">
                  <a:pos x="118" y="72"/>
                </a:cxn>
                <a:cxn ang="0">
                  <a:pos x="136" y="76"/>
                </a:cxn>
                <a:cxn ang="0">
                  <a:pos x="134" y="86"/>
                </a:cxn>
                <a:cxn ang="0">
                  <a:pos x="114" y="84"/>
                </a:cxn>
                <a:cxn ang="0">
                  <a:pos x="110" y="92"/>
                </a:cxn>
                <a:cxn ang="0">
                  <a:pos x="104" y="98"/>
                </a:cxn>
                <a:cxn ang="0">
                  <a:pos x="98" y="104"/>
                </a:cxn>
                <a:cxn ang="0">
                  <a:pos x="92" y="110"/>
                </a:cxn>
                <a:cxn ang="0">
                  <a:pos x="96" y="128"/>
                </a:cxn>
                <a:cxn ang="0">
                  <a:pos x="86" y="132"/>
                </a:cxn>
                <a:cxn ang="0">
                  <a:pos x="80" y="114"/>
                </a:cxn>
                <a:cxn ang="0">
                  <a:pos x="68" y="116"/>
                </a:cxn>
                <a:cxn ang="0">
                  <a:pos x="58" y="114"/>
                </a:cxn>
                <a:cxn ang="0">
                  <a:pos x="52" y="130"/>
                </a:cxn>
                <a:cxn ang="0">
                  <a:pos x="40" y="124"/>
                </a:cxn>
                <a:cxn ang="0">
                  <a:pos x="44" y="110"/>
                </a:cxn>
                <a:cxn ang="0">
                  <a:pos x="34" y="102"/>
                </a:cxn>
                <a:cxn ang="0">
                  <a:pos x="50" y="84"/>
                </a:cxn>
              </a:cxnLst>
              <a:rect l="0" t="0" r="r" b="b"/>
              <a:pathLst>
                <a:path w="136" h="132">
                  <a:moveTo>
                    <a:pt x="50" y="84"/>
                  </a:moveTo>
                  <a:lnTo>
                    <a:pt x="46" y="76"/>
                  </a:lnTo>
                  <a:lnTo>
                    <a:pt x="42" y="66"/>
                  </a:lnTo>
                  <a:lnTo>
                    <a:pt x="44" y="58"/>
                  </a:lnTo>
                  <a:lnTo>
                    <a:pt x="50" y="50"/>
                  </a:lnTo>
                  <a:lnTo>
                    <a:pt x="56" y="44"/>
                  </a:lnTo>
                  <a:lnTo>
                    <a:pt x="66" y="42"/>
                  </a:lnTo>
                  <a:lnTo>
                    <a:pt x="76" y="42"/>
                  </a:lnTo>
                  <a:lnTo>
                    <a:pt x="84" y="48"/>
                  </a:lnTo>
                  <a:lnTo>
                    <a:pt x="90" y="56"/>
                  </a:lnTo>
                  <a:lnTo>
                    <a:pt x="92" y="64"/>
                  </a:lnTo>
                  <a:lnTo>
                    <a:pt x="90" y="74"/>
                  </a:lnTo>
                  <a:lnTo>
                    <a:pt x="86" y="82"/>
                  </a:lnTo>
                  <a:lnTo>
                    <a:pt x="78" y="88"/>
                  </a:lnTo>
                  <a:lnTo>
                    <a:pt x="68" y="90"/>
                  </a:lnTo>
                  <a:lnTo>
                    <a:pt x="60" y="88"/>
                  </a:lnTo>
                  <a:lnTo>
                    <a:pt x="50" y="84"/>
                  </a:lnTo>
                  <a:lnTo>
                    <a:pt x="34" y="102"/>
                  </a:lnTo>
                  <a:lnTo>
                    <a:pt x="26" y="92"/>
                  </a:lnTo>
                  <a:lnTo>
                    <a:pt x="12" y="98"/>
                  </a:lnTo>
                  <a:lnTo>
                    <a:pt x="6" y="88"/>
                  </a:lnTo>
                  <a:lnTo>
                    <a:pt x="20" y="80"/>
                  </a:lnTo>
                  <a:lnTo>
                    <a:pt x="18" y="70"/>
                  </a:lnTo>
                  <a:lnTo>
                    <a:pt x="18" y="60"/>
                  </a:lnTo>
                  <a:lnTo>
                    <a:pt x="0" y="54"/>
                  </a:lnTo>
                  <a:lnTo>
                    <a:pt x="2" y="44"/>
                  </a:lnTo>
                  <a:lnTo>
                    <a:pt x="22" y="46"/>
                  </a:lnTo>
                  <a:lnTo>
                    <a:pt x="26" y="38"/>
                  </a:lnTo>
                  <a:lnTo>
                    <a:pt x="30" y="32"/>
                  </a:lnTo>
                  <a:lnTo>
                    <a:pt x="36" y="26"/>
                  </a:lnTo>
                  <a:lnTo>
                    <a:pt x="44" y="22"/>
                  </a:lnTo>
                  <a:lnTo>
                    <a:pt x="40" y="2"/>
                  </a:lnTo>
                  <a:lnTo>
                    <a:pt x="50" y="0"/>
                  </a:lnTo>
                  <a:lnTo>
                    <a:pt x="56" y="16"/>
                  </a:lnTo>
                  <a:lnTo>
                    <a:pt x="66" y="16"/>
                  </a:lnTo>
                  <a:lnTo>
                    <a:pt x="78" y="16"/>
                  </a:lnTo>
                  <a:lnTo>
                    <a:pt x="84" y="0"/>
                  </a:lnTo>
                  <a:lnTo>
                    <a:pt x="94" y="6"/>
                  </a:lnTo>
                  <a:lnTo>
                    <a:pt x="90" y="20"/>
                  </a:lnTo>
                  <a:lnTo>
                    <a:pt x="102" y="28"/>
                  </a:lnTo>
                  <a:lnTo>
                    <a:pt x="110" y="38"/>
                  </a:lnTo>
                  <a:lnTo>
                    <a:pt x="124" y="32"/>
                  </a:lnTo>
                  <a:lnTo>
                    <a:pt x="130" y="42"/>
                  </a:lnTo>
                  <a:lnTo>
                    <a:pt x="116" y="50"/>
                  </a:lnTo>
                  <a:lnTo>
                    <a:pt x="118" y="60"/>
                  </a:lnTo>
                  <a:lnTo>
                    <a:pt x="118" y="72"/>
                  </a:lnTo>
                  <a:lnTo>
                    <a:pt x="136" y="76"/>
                  </a:lnTo>
                  <a:lnTo>
                    <a:pt x="134" y="86"/>
                  </a:lnTo>
                  <a:lnTo>
                    <a:pt x="114" y="84"/>
                  </a:lnTo>
                  <a:lnTo>
                    <a:pt x="110" y="92"/>
                  </a:lnTo>
                  <a:lnTo>
                    <a:pt x="104" y="98"/>
                  </a:lnTo>
                  <a:lnTo>
                    <a:pt x="98" y="104"/>
                  </a:lnTo>
                  <a:lnTo>
                    <a:pt x="92" y="110"/>
                  </a:lnTo>
                  <a:lnTo>
                    <a:pt x="96" y="128"/>
                  </a:lnTo>
                  <a:lnTo>
                    <a:pt x="86" y="132"/>
                  </a:lnTo>
                  <a:lnTo>
                    <a:pt x="80" y="114"/>
                  </a:lnTo>
                  <a:lnTo>
                    <a:pt x="68" y="116"/>
                  </a:lnTo>
                  <a:lnTo>
                    <a:pt x="58" y="114"/>
                  </a:lnTo>
                  <a:lnTo>
                    <a:pt x="52" y="130"/>
                  </a:lnTo>
                  <a:lnTo>
                    <a:pt x="40" y="124"/>
                  </a:lnTo>
                  <a:lnTo>
                    <a:pt x="44" y="110"/>
                  </a:lnTo>
                  <a:lnTo>
                    <a:pt x="34" y="102"/>
                  </a:lnTo>
                  <a:lnTo>
                    <a:pt x="50" y="84"/>
                  </a:lnTo>
                  <a:close/>
                </a:path>
              </a:pathLst>
            </a:custGeom>
            <a:solidFill>
              <a:schemeClr val="tx1"/>
            </a:solidFill>
            <a:ln w="9525">
              <a:no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sp>
          <p:nvSpPr>
            <p:cNvPr id="25" name="Freeform 31"/>
            <p:cNvSpPr>
              <a:spLocks/>
            </p:cNvSpPr>
            <p:nvPr/>
          </p:nvSpPr>
          <p:spPr bwMode="gray">
            <a:xfrm>
              <a:off x="333" y="1065"/>
              <a:ext cx="196" cy="192"/>
            </a:xfrm>
            <a:custGeom>
              <a:avLst/>
              <a:gdLst/>
              <a:ahLst/>
              <a:cxnLst>
                <a:cxn ang="0">
                  <a:pos x="42" y="68"/>
                </a:cxn>
                <a:cxn ang="0">
                  <a:pos x="38" y="62"/>
                </a:cxn>
                <a:cxn ang="0">
                  <a:pos x="34" y="56"/>
                </a:cxn>
                <a:cxn ang="0">
                  <a:pos x="32" y="50"/>
                </a:cxn>
                <a:cxn ang="0">
                  <a:pos x="34" y="42"/>
                </a:cxn>
                <a:cxn ang="0">
                  <a:pos x="40" y="36"/>
                </a:cxn>
                <a:cxn ang="0">
                  <a:pos x="46" y="32"/>
                </a:cxn>
                <a:cxn ang="0">
                  <a:pos x="52" y="32"/>
                </a:cxn>
                <a:cxn ang="0">
                  <a:pos x="60" y="34"/>
                </a:cxn>
                <a:cxn ang="0">
                  <a:pos x="66" y="38"/>
                </a:cxn>
                <a:cxn ang="0">
                  <a:pos x="70" y="44"/>
                </a:cxn>
                <a:cxn ang="0">
                  <a:pos x="70" y="52"/>
                </a:cxn>
                <a:cxn ang="0">
                  <a:pos x="68" y="60"/>
                </a:cxn>
                <a:cxn ang="0">
                  <a:pos x="64" y="66"/>
                </a:cxn>
                <a:cxn ang="0">
                  <a:pos x="58" y="68"/>
                </a:cxn>
                <a:cxn ang="0">
                  <a:pos x="50" y="70"/>
                </a:cxn>
                <a:cxn ang="0">
                  <a:pos x="42" y="68"/>
                </a:cxn>
                <a:cxn ang="0">
                  <a:pos x="34" y="84"/>
                </a:cxn>
                <a:cxn ang="0">
                  <a:pos x="26" y="80"/>
                </a:cxn>
                <a:cxn ang="0">
                  <a:pos x="16" y="86"/>
                </a:cxn>
                <a:cxn ang="0">
                  <a:pos x="10" y="80"/>
                </a:cxn>
                <a:cxn ang="0">
                  <a:pos x="20" y="70"/>
                </a:cxn>
                <a:cxn ang="0">
                  <a:pos x="16" y="64"/>
                </a:cxn>
                <a:cxn ang="0">
                  <a:pos x="14" y="56"/>
                </a:cxn>
                <a:cxn ang="0">
                  <a:pos x="0" y="56"/>
                </a:cxn>
                <a:cxn ang="0">
                  <a:pos x="0" y="48"/>
                </a:cxn>
                <a:cxn ang="0">
                  <a:pos x="14" y="46"/>
                </a:cxn>
                <a:cxn ang="0">
                  <a:pos x="18" y="32"/>
                </a:cxn>
                <a:cxn ang="0">
                  <a:pos x="26" y="22"/>
                </a:cxn>
                <a:cxn ang="0">
                  <a:pos x="18" y="10"/>
                </a:cxn>
                <a:cxn ang="0">
                  <a:pos x="26" y="6"/>
                </a:cxn>
                <a:cxn ang="0">
                  <a:pos x="34" y="16"/>
                </a:cxn>
                <a:cxn ang="0">
                  <a:pos x="42" y="14"/>
                </a:cxn>
                <a:cxn ang="0">
                  <a:pos x="50" y="12"/>
                </a:cxn>
                <a:cxn ang="0">
                  <a:pos x="52" y="0"/>
                </a:cxn>
                <a:cxn ang="0">
                  <a:pos x="60" y="0"/>
                </a:cxn>
                <a:cxn ang="0">
                  <a:pos x="60" y="14"/>
                </a:cxn>
                <a:cxn ang="0">
                  <a:pos x="70" y="16"/>
                </a:cxn>
                <a:cxn ang="0">
                  <a:pos x="78" y="22"/>
                </a:cxn>
                <a:cxn ang="0">
                  <a:pos x="86" y="14"/>
                </a:cxn>
                <a:cxn ang="0">
                  <a:pos x="94" y="22"/>
                </a:cxn>
                <a:cxn ang="0">
                  <a:pos x="84" y="30"/>
                </a:cxn>
                <a:cxn ang="0">
                  <a:pos x="88" y="38"/>
                </a:cxn>
                <a:cxn ang="0">
                  <a:pos x="90" y="44"/>
                </a:cxn>
                <a:cxn ang="0">
                  <a:pos x="104" y="46"/>
                </a:cxn>
                <a:cxn ang="0">
                  <a:pos x="104" y="54"/>
                </a:cxn>
                <a:cxn ang="0">
                  <a:pos x="90" y="56"/>
                </a:cxn>
                <a:cxn ang="0">
                  <a:pos x="86" y="68"/>
                </a:cxn>
                <a:cxn ang="0">
                  <a:pos x="78" y="78"/>
                </a:cxn>
                <a:cxn ang="0">
                  <a:pos x="86" y="92"/>
                </a:cxn>
                <a:cxn ang="0">
                  <a:pos x="78" y="96"/>
                </a:cxn>
                <a:cxn ang="0">
                  <a:pos x="70" y="84"/>
                </a:cxn>
                <a:cxn ang="0">
                  <a:pos x="62" y="88"/>
                </a:cxn>
                <a:cxn ang="0">
                  <a:pos x="54" y="88"/>
                </a:cxn>
                <a:cxn ang="0">
                  <a:pos x="52" y="102"/>
                </a:cxn>
                <a:cxn ang="0">
                  <a:pos x="44" y="100"/>
                </a:cxn>
                <a:cxn ang="0">
                  <a:pos x="44" y="88"/>
                </a:cxn>
                <a:cxn ang="0">
                  <a:pos x="34" y="84"/>
                </a:cxn>
                <a:cxn ang="0">
                  <a:pos x="42" y="68"/>
                </a:cxn>
              </a:cxnLst>
              <a:rect l="0" t="0" r="r" b="b"/>
              <a:pathLst>
                <a:path w="104" h="102">
                  <a:moveTo>
                    <a:pt x="42" y="68"/>
                  </a:moveTo>
                  <a:lnTo>
                    <a:pt x="38" y="62"/>
                  </a:lnTo>
                  <a:lnTo>
                    <a:pt x="34" y="56"/>
                  </a:lnTo>
                  <a:lnTo>
                    <a:pt x="32" y="50"/>
                  </a:lnTo>
                  <a:lnTo>
                    <a:pt x="34" y="42"/>
                  </a:lnTo>
                  <a:lnTo>
                    <a:pt x="40" y="36"/>
                  </a:lnTo>
                  <a:lnTo>
                    <a:pt x="46" y="32"/>
                  </a:lnTo>
                  <a:lnTo>
                    <a:pt x="52" y="32"/>
                  </a:lnTo>
                  <a:lnTo>
                    <a:pt x="60" y="34"/>
                  </a:lnTo>
                  <a:lnTo>
                    <a:pt x="66" y="38"/>
                  </a:lnTo>
                  <a:lnTo>
                    <a:pt x="70" y="44"/>
                  </a:lnTo>
                  <a:lnTo>
                    <a:pt x="70" y="52"/>
                  </a:lnTo>
                  <a:lnTo>
                    <a:pt x="68" y="60"/>
                  </a:lnTo>
                  <a:lnTo>
                    <a:pt x="64" y="66"/>
                  </a:lnTo>
                  <a:lnTo>
                    <a:pt x="58" y="68"/>
                  </a:lnTo>
                  <a:lnTo>
                    <a:pt x="50" y="70"/>
                  </a:lnTo>
                  <a:lnTo>
                    <a:pt x="42" y="68"/>
                  </a:lnTo>
                  <a:lnTo>
                    <a:pt x="34" y="84"/>
                  </a:lnTo>
                  <a:lnTo>
                    <a:pt x="26" y="80"/>
                  </a:lnTo>
                  <a:lnTo>
                    <a:pt x="16" y="86"/>
                  </a:lnTo>
                  <a:lnTo>
                    <a:pt x="10" y="80"/>
                  </a:lnTo>
                  <a:lnTo>
                    <a:pt x="20" y="70"/>
                  </a:lnTo>
                  <a:lnTo>
                    <a:pt x="16" y="64"/>
                  </a:lnTo>
                  <a:lnTo>
                    <a:pt x="14" y="56"/>
                  </a:lnTo>
                  <a:lnTo>
                    <a:pt x="0" y="56"/>
                  </a:lnTo>
                  <a:lnTo>
                    <a:pt x="0" y="48"/>
                  </a:lnTo>
                  <a:lnTo>
                    <a:pt x="14" y="46"/>
                  </a:lnTo>
                  <a:lnTo>
                    <a:pt x="18" y="32"/>
                  </a:lnTo>
                  <a:lnTo>
                    <a:pt x="26" y="22"/>
                  </a:lnTo>
                  <a:lnTo>
                    <a:pt x="18" y="10"/>
                  </a:lnTo>
                  <a:lnTo>
                    <a:pt x="26" y="6"/>
                  </a:lnTo>
                  <a:lnTo>
                    <a:pt x="34" y="16"/>
                  </a:lnTo>
                  <a:lnTo>
                    <a:pt x="42" y="14"/>
                  </a:lnTo>
                  <a:lnTo>
                    <a:pt x="50" y="12"/>
                  </a:lnTo>
                  <a:lnTo>
                    <a:pt x="52" y="0"/>
                  </a:lnTo>
                  <a:lnTo>
                    <a:pt x="60" y="0"/>
                  </a:lnTo>
                  <a:lnTo>
                    <a:pt x="60" y="14"/>
                  </a:lnTo>
                  <a:lnTo>
                    <a:pt x="70" y="16"/>
                  </a:lnTo>
                  <a:lnTo>
                    <a:pt x="78" y="22"/>
                  </a:lnTo>
                  <a:lnTo>
                    <a:pt x="86" y="14"/>
                  </a:lnTo>
                  <a:lnTo>
                    <a:pt x="94" y="22"/>
                  </a:lnTo>
                  <a:lnTo>
                    <a:pt x="84" y="30"/>
                  </a:lnTo>
                  <a:lnTo>
                    <a:pt x="88" y="38"/>
                  </a:lnTo>
                  <a:lnTo>
                    <a:pt x="90" y="44"/>
                  </a:lnTo>
                  <a:lnTo>
                    <a:pt x="104" y="46"/>
                  </a:lnTo>
                  <a:lnTo>
                    <a:pt x="104" y="54"/>
                  </a:lnTo>
                  <a:lnTo>
                    <a:pt x="90" y="56"/>
                  </a:lnTo>
                  <a:lnTo>
                    <a:pt x="86" y="68"/>
                  </a:lnTo>
                  <a:lnTo>
                    <a:pt x="78" y="78"/>
                  </a:lnTo>
                  <a:lnTo>
                    <a:pt x="86" y="92"/>
                  </a:lnTo>
                  <a:lnTo>
                    <a:pt x="78" y="96"/>
                  </a:lnTo>
                  <a:lnTo>
                    <a:pt x="70" y="84"/>
                  </a:lnTo>
                  <a:lnTo>
                    <a:pt x="62" y="88"/>
                  </a:lnTo>
                  <a:lnTo>
                    <a:pt x="54" y="88"/>
                  </a:lnTo>
                  <a:lnTo>
                    <a:pt x="52" y="102"/>
                  </a:lnTo>
                  <a:lnTo>
                    <a:pt x="44" y="100"/>
                  </a:lnTo>
                  <a:lnTo>
                    <a:pt x="44" y="88"/>
                  </a:lnTo>
                  <a:lnTo>
                    <a:pt x="34" y="84"/>
                  </a:lnTo>
                  <a:lnTo>
                    <a:pt x="42" y="68"/>
                  </a:lnTo>
                  <a:close/>
                </a:path>
              </a:pathLst>
            </a:custGeom>
            <a:solidFill>
              <a:schemeClr val="tx1"/>
            </a:solidFill>
            <a:ln w="9525">
              <a:noFill/>
              <a:round/>
              <a:headEnd/>
              <a:tailEnd/>
            </a:ln>
            <a:effectLst>
              <a:outerShdw dist="35921" dir="2700000" algn="ctr" rotWithShape="0">
                <a:schemeClr val="bg2"/>
              </a:outerShdw>
            </a:effectLst>
          </p:spPr>
          <p:txBody>
            <a:bodyPr/>
            <a:lstStyle/>
            <a:p>
              <a:pPr>
                <a:spcBef>
                  <a:spcPct val="20000"/>
                </a:spcBef>
                <a:buClr>
                  <a:srgbClr val="FFCC00"/>
                </a:buClr>
                <a:buFontTx/>
                <a:buChar char="•"/>
                <a:defRPr/>
              </a:pPr>
              <a:endParaRPr lang="en-US" sz="1100" b="1">
                <a:latin typeface="+mj-lt"/>
              </a:endParaRPr>
            </a:p>
          </p:txBody>
        </p:sp>
      </p:grpSp>
      <p:pic>
        <p:nvPicPr>
          <p:cNvPr id="38939" name="Rectangle 165903"/>
          <p:cNvPicPr>
            <a:picLocks noChangeAspect="1" noChangeArrowheads="1"/>
          </p:cNvPicPr>
          <p:nvPr/>
        </p:nvPicPr>
        <p:blipFill>
          <a:blip r:embed="rId5"/>
          <a:srcRect/>
          <a:stretch>
            <a:fillRect/>
          </a:stretch>
        </p:blipFill>
        <p:spPr bwMode="auto">
          <a:xfrm>
            <a:off x="6575425" y="2046288"/>
            <a:ext cx="1687513" cy="457200"/>
          </a:xfrm>
          <a:prstGeom prst="rect">
            <a:avLst/>
          </a:prstGeom>
          <a:noFill/>
          <a:ln w="9525">
            <a:noFill/>
            <a:miter lim="800000"/>
            <a:headEnd/>
            <a:tailEnd/>
          </a:ln>
        </p:spPr>
      </p:pic>
      <p:pic>
        <p:nvPicPr>
          <p:cNvPr id="38940" name="Rectangle 165901"/>
          <p:cNvPicPr>
            <a:picLocks noChangeAspect="1" noChangeArrowheads="1"/>
          </p:cNvPicPr>
          <p:nvPr/>
        </p:nvPicPr>
        <p:blipFill>
          <a:blip r:embed="rId6"/>
          <a:srcRect/>
          <a:stretch>
            <a:fillRect/>
          </a:stretch>
        </p:blipFill>
        <p:spPr bwMode="auto">
          <a:xfrm>
            <a:off x="6586538" y="3019425"/>
            <a:ext cx="1430337" cy="457200"/>
          </a:xfrm>
          <a:prstGeom prst="rect">
            <a:avLst/>
          </a:prstGeom>
          <a:noFill/>
          <a:ln w="9525">
            <a:noFill/>
            <a:miter lim="800000"/>
            <a:headEnd/>
            <a:tailEnd/>
          </a:ln>
        </p:spPr>
      </p:pic>
      <p:sp>
        <p:nvSpPr>
          <p:cNvPr id="31" name="TextBox 30"/>
          <p:cNvSpPr txBox="1"/>
          <p:nvPr/>
        </p:nvSpPr>
        <p:spPr>
          <a:xfrm>
            <a:off x="6529388" y="4383088"/>
            <a:ext cx="1832553" cy="210058"/>
          </a:xfrm>
          <a:prstGeom prst="rect">
            <a:avLst/>
          </a:prstGeom>
          <a:noFill/>
        </p:spPr>
        <p:txBody>
          <a:bodyPr wrap="none">
            <a:spAutoFit/>
          </a:bodyPr>
          <a:lstStyle/>
          <a:p>
            <a:pPr>
              <a:spcBef>
                <a:spcPct val="20000"/>
              </a:spcBef>
              <a:buClr>
                <a:srgbClr val="FFCC00"/>
              </a:buClr>
              <a:defRPr/>
            </a:pPr>
            <a:r>
              <a:rPr lang="en-US" sz="900" b="1" dirty="0">
                <a:latin typeface="+mj-lt"/>
              </a:rPr>
              <a:t>Data Protection Manager 2007</a:t>
            </a:r>
          </a:p>
        </p:txBody>
      </p:sp>
      <p:pic>
        <p:nvPicPr>
          <p:cNvPr id="38942" name="Picture 31" descr="system center essentials logo rev v.png"/>
          <p:cNvPicPr>
            <a:picLocks noChangeAspect="1"/>
          </p:cNvPicPr>
          <p:nvPr/>
        </p:nvPicPr>
        <p:blipFill>
          <a:blip r:embed="rId7"/>
          <a:srcRect r="39841"/>
          <a:stretch>
            <a:fillRect/>
          </a:stretch>
        </p:blipFill>
        <p:spPr bwMode="auto">
          <a:xfrm>
            <a:off x="6626225" y="4094163"/>
            <a:ext cx="1219200" cy="381000"/>
          </a:xfrm>
          <a:prstGeom prst="rect">
            <a:avLst/>
          </a:prstGeom>
          <a:noFill/>
          <a:ln w="9525">
            <a:noFill/>
            <a:miter lim="800000"/>
            <a:headEnd/>
            <a:tailEnd/>
          </a:ln>
        </p:spPr>
      </p:pic>
      <p:sp>
        <p:nvSpPr>
          <p:cNvPr id="33" name="AutoShape 10"/>
          <p:cNvSpPr>
            <a:spLocks noChangeArrowheads="1"/>
          </p:cNvSpPr>
          <p:nvPr/>
        </p:nvSpPr>
        <p:spPr bwMode="auto">
          <a:xfrm>
            <a:off x="5822950" y="5072063"/>
            <a:ext cx="2944813" cy="774700"/>
          </a:xfrm>
          <a:prstGeom prst="roundRect">
            <a:avLst>
              <a:gd name="adj" fmla="val 27454"/>
            </a:avLst>
          </a:prstGeom>
          <a:gradFill rotWithShape="1">
            <a:gsLst>
              <a:gs pos="0">
                <a:srgbClr val="0099FF">
                  <a:alpha val="67000"/>
                </a:srgbClr>
              </a:gs>
              <a:gs pos="100000">
                <a:schemeClr val="bg2">
                  <a:alpha val="70000"/>
                </a:schemeClr>
              </a:gs>
            </a:gsLst>
            <a:lin ang="5400000" scaled="1"/>
          </a:gradFill>
          <a:ln w="9525" algn="ctr">
            <a:noFill/>
            <a:round/>
            <a:headEnd/>
            <a:tailEnd/>
          </a:ln>
        </p:spPr>
        <p:txBody>
          <a:bodyPr/>
          <a:lstStyle/>
          <a:p>
            <a:pPr>
              <a:spcBef>
                <a:spcPct val="20000"/>
              </a:spcBef>
              <a:buClr>
                <a:srgbClr val="FFCC00"/>
              </a:buClr>
              <a:buFontTx/>
              <a:buChar char="•"/>
              <a:defRPr/>
            </a:pPr>
            <a:endParaRPr lang="en-US" sz="1100" b="1">
              <a:latin typeface="+mj-lt"/>
            </a:endParaRPr>
          </a:p>
        </p:txBody>
      </p:sp>
      <p:sp>
        <p:nvSpPr>
          <p:cNvPr id="34" name="Text Box 16"/>
          <p:cNvSpPr txBox="1">
            <a:spLocks noChangeArrowheads="1"/>
          </p:cNvSpPr>
          <p:nvPr/>
        </p:nvSpPr>
        <p:spPr bwMode="auto">
          <a:xfrm>
            <a:off x="6499225" y="5551488"/>
            <a:ext cx="2667000" cy="276225"/>
          </a:xfrm>
          <a:prstGeom prst="rect">
            <a:avLst/>
          </a:prstGeom>
          <a:noFill/>
          <a:ln w="9525">
            <a:noFill/>
            <a:miter lim="800000"/>
            <a:headEnd/>
            <a:tailEnd/>
          </a:ln>
        </p:spPr>
        <p:txBody>
          <a:bodyPr>
            <a:spAutoFit/>
          </a:bodyPr>
          <a:lstStyle/>
          <a:p>
            <a:pPr marL="342900" indent="-342900">
              <a:spcBef>
                <a:spcPct val="50000"/>
              </a:spcBef>
              <a:buClr>
                <a:srgbClr val="FFCC00"/>
              </a:buClr>
              <a:defRPr/>
            </a:pPr>
            <a:r>
              <a:rPr lang="en-US" sz="1200" b="1" i="1" dirty="0">
                <a:latin typeface="+mj-lt"/>
              </a:rPr>
              <a:t>Consolidate and Provision</a:t>
            </a:r>
            <a:endParaRPr lang="en-US" sz="1050" b="1" i="1" dirty="0">
              <a:solidFill>
                <a:schemeClr val="bg1"/>
              </a:solidFill>
              <a:latin typeface="+mj-lt"/>
            </a:endParaRPr>
          </a:p>
        </p:txBody>
      </p:sp>
      <p:pic>
        <p:nvPicPr>
          <p:cNvPr id="38945" name="Picture 22" descr="cooltools-shape"/>
          <p:cNvPicPr>
            <a:picLocks noChangeAspect="1" noChangeArrowheads="1"/>
          </p:cNvPicPr>
          <p:nvPr/>
        </p:nvPicPr>
        <p:blipFill>
          <a:blip r:embed="rId4">
            <a:lum bright="-12000"/>
          </a:blip>
          <a:srcRect/>
          <a:stretch>
            <a:fillRect/>
          </a:stretch>
        </p:blipFill>
        <p:spPr bwMode="auto">
          <a:xfrm>
            <a:off x="5416550" y="4967288"/>
            <a:ext cx="1004888" cy="1004887"/>
          </a:xfrm>
          <a:prstGeom prst="rect">
            <a:avLst/>
          </a:prstGeom>
          <a:noFill/>
          <a:ln w="9525">
            <a:noFill/>
            <a:miter lim="800000"/>
            <a:headEnd/>
            <a:tailEnd/>
          </a:ln>
        </p:spPr>
      </p:pic>
      <p:pic>
        <p:nvPicPr>
          <p:cNvPr id="38946" name="Rectangle 165961"/>
          <p:cNvPicPr>
            <a:picLocks noChangeAspect="1" noChangeArrowheads="1"/>
          </p:cNvPicPr>
          <p:nvPr/>
        </p:nvPicPr>
        <p:blipFill>
          <a:blip r:embed="rId8"/>
          <a:srcRect/>
          <a:stretch>
            <a:fillRect/>
          </a:stretch>
        </p:blipFill>
        <p:spPr bwMode="auto">
          <a:xfrm>
            <a:off x="6611938" y="5133975"/>
            <a:ext cx="1639887" cy="469900"/>
          </a:xfrm>
          <a:prstGeom prst="rect">
            <a:avLst/>
          </a:prstGeom>
          <a:noFill/>
          <a:ln w="9525">
            <a:noFill/>
            <a:miter lim="800000"/>
            <a:headEnd/>
            <a:tailEnd/>
          </a:ln>
        </p:spPr>
      </p:pic>
      <p:sp>
        <p:nvSpPr>
          <p:cNvPr id="37" name="Text Box 16"/>
          <p:cNvSpPr txBox="1">
            <a:spLocks noChangeArrowheads="1"/>
          </p:cNvSpPr>
          <p:nvPr/>
        </p:nvSpPr>
        <p:spPr bwMode="auto">
          <a:xfrm rot="16200000">
            <a:off x="3635376" y="3124200"/>
            <a:ext cx="3276600" cy="276225"/>
          </a:xfrm>
          <a:prstGeom prst="rect">
            <a:avLst/>
          </a:prstGeom>
          <a:noFill/>
          <a:ln w="9525">
            <a:noFill/>
            <a:miter lim="800000"/>
            <a:headEnd/>
            <a:tailEnd/>
          </a:ln>
        </p:spPr>
        <p:txBody>
          <a:bodyPr>
            <a:spAutoFit/>
          </a:bodyPr>
          <a:lstStyle/>
          <a:p>
            <a:pPr marL="342900" indent="-342900" algn="ctr">
              <a:spcBef>
                <a:spcPct val="50000"/>
              </a:spcBef>
              <a:buClr>
                <a:srgbClr val="FFCC00"/>
              </a:buClr>
              <a:defRPr/>
            </a:pPr>
            <a:r>
              <a:rPr lang="en-US" sz="1200" b="1" i="1" u="sng" dirty="0">
                <a:latin typeface="+mj-lt"/>
              </a:rPr>
              <a:t>Enterprise</a:t>
            </a:r>
            <a:r>
              <a:rPr lang="en-US" sz="1200" b="1" i="1" dirty="0">
                <a:latin typeface="+mj-lt"/>
              </a:rPr>
              <a:t>  Edition Management Licenses</a:t>
            </a:r>
            <a:endParaRPr lang="en-US" sz="1050" b="1" i="1" dirty="0">
              <a:latin typeface="+mj-lt"/>
            </a:endParaRPr>
          </a:p>
        </p:txBody>
      </p:sp>
      <p:sp>
        <p:nvSpPr>
          <p:cNvPr id="38" name="Text Box 15"/>
          <p:cNvSpPr txBox="1">
            <a:spLocks noChangeArrowheads="1"/>
          </p:cNvSpPr>
          <p:nvPr/>
        </p:nvSpPr>
        <p:spPr bwMode="auto">
          <a:xfrm>
            <a:off x="5937250" y="1179513"/>
            <a:ext cx="2286000" cy="461962"/>
          </a:xfrm>
          <a:prstGeom prst="rect">
            <a:avLst/>
          </a:prstGeom>
          <a:noFill/>
          <a:ln w="9525">
            <a:noFill/>
            <a:miter lim="800000"/>
            <a:headEnd/>
            <a:tailEnd/>
          </a:ln>
        </p:spPr>
        <p:txBody>
          <a:bodyPr>
            <a:spAutoFit/>
          </a:bodyPr>
          <a:lstStyle/>
          <a:p>
            <a:pPr>
              <a:spcBef>
                <a:spcPct val="50000"/>
              </a:spcBef>
              <a:buClr>
                <a:srgbClr val="FFCC00"/>
              </a:buClr>
              <a:defRPr/>
            </a:pPr>
            <a:r>
              <a:rPr lang="en-US" sz="1200" b="1" i="1" dirty="0">
                <a:solidFill>
                  <a:schemeClr val="bg2"/>
                </a:solidFill>
                <a:latin typeface="+mj-lt"/>
              </a:rPr>
              <a:t>Full Application and Server Management (P&amp;V)</a:t>
            </a:r>
            <a:endParaRPr lang="en-US" sz="500" b="1" i="1" dirty="0">
              <a:solidFill>
                <a:schemeClr val="bg2"/>
              </a:solidFill>
              <a:latin typeface="+mj-lt"/>
            </a:endParaRPr>
          </a:p>
        </p:txBody>
      </p:sp>
      <p:sp>
        <p:nvSpPr>
          <p:cNvPr id="38949" name="Rectangle 58"/>
          <p:cNvSpPr>
            <a:spLocks noChangeArrowheads="1"/>
          </p:cNvSpPr>
          <p:nvPr/>
        </p:nvSpPr>
        <p:spPr bwMode="auto">
          <a:xfrm>
            <a:off x="227043" y="452965"/>
            <a:ext cx="8774113" cy="457200"/>
          </a:xfrm>
          <a:prstGeom prst="rect">
            <a:avLst/>
          </a:prstGeom>
          <a:noFill/>
          <a:ln w="9525">
            <a:noFill/>
            <a:miter lim="800000"/>
            <a:headEnd/>
            <a:tailEnd/>
          </a:ln>
        </p:spPr>
        <p:txBody>
          <a:bodyPr lIns="92071" tIns="46036" rIns="92071" bIns="46036" anchor="ctr"/>
          <a:lstStyle/>
          <a:p>
            <a:pPr algn="l" defTabSz="914363" fontAlgn="auto">
              <a:lnSpc>
                <a:spcPct val="90000"/>
              </a:lnSpc>
              <a:spcBef>
                <a:spcPct val="0"/>
              </a:spcBef>
              <a:spcAft>
                <a:spcPts val="0"/>
              </a:spcAft>
              <a:defRPr/>
            </a:pPr>
            <a:r>
              <a:rPr lang="en-US" sz="4800" spc="-150" dirty="0" smtClean="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rPr>
              <a:t>Server Management Suite Enterprise – SMS-E</a:t>
            </a:r>
            <a:endParaRPr lang="en-US" sz="4800" spc="-150" dirty="0">
              <a:ln w="3175">
                <a:noFill/>
              </a:ln>
              <a:gradFill flip="none" rotWithShape="1">
                <a:gsLst>
                  <a:gs pos="18000">
                    <a:srgbClr val="FFFFFF"/>
                  </a:gs>
                  <a:gs pos="64000">
                    <a:srgbClr val="6ACDFE"/>
                  </a:gs>
                </a:gsLst>
                <a:lin ang="5400000" scaled="0"/>
                <a:tileRect/>
              </a:gradFill>
              <a:effectLst>
                <a:outerShdw blurRad="76200" dist="38100" dir="3240000" algn="tl" rotWithShape="0">
                  <a:prstClr val="black">
                    <a:alpha val="75000"/>
                  </a:prstClr>
                </a:outerShdw>
              </a:effectLst>
              <a:latin typeface="Segoe" pitchFamily="34" charset="0"/>
              <a:cs typeface="Arial" charset="0"/>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AU" smtClean="0"/>
              <a:t>Microsoft’s Own Data</a:t>
            </a:r>
          </a:p>
        </p:txBody>
      </p:sp>
      <p:sp>
        <p:nvSpPr>
          <p:cNvPr id="26627" name="Content Placeholder 2"/>
          <p:cNvSpPr>
            <a:spLocks noGrp="1"/>
          </p:cNvSpPr>
          <p:nvPr>
            <p:ph idx="1"/>
          </p:nvPr>
        </p:nvSpPr>
        <p:spPr>
          <a:xfrm>
            <a:off x="381000" y="1412875"/>
            <a:ext cx="8382000" cy="3804118"/>
          </a:xfrm>
        </p:spPr>
        <p:txBody>
          <a:bodyPr/>
          <a:lstStyle/>
          <a:p>
            <a:pPr eaLnBrk="1" hangingPunct="1"/>
            <a:r>
              <a:rPr lang="en-US" dirty="0" smtClean="0"/>
              <a:t>System Center DPM protects 95+% of our Corporate data assets (migration still underway) </a:t>
            </a:r>
          </a:p>
          <a:p>
            <a:pPr lvl="1" eaLnBrk="1" hangingPunct="1"/>
            <a:r>
              <a:rPr lang="en-US" dirty="0" smtClean="0"/>
              <a:t>about 5100 servers </a:t>
            </a:r>
          </a:p>
          <a:p>
            <a:pPr lvl="1" eaLnBrk="1" hangingPunct="1"/>
            <a:r>
              <a:rPr lang="en-US" dirty="0" smtClean="0"/>
              <a:t>more than 2 PB of unstructured data</a:t>
            </a:r>
          </a:p>
          <a:p>
            <a:pPr eaLnBrk="1" hangingPunct="1"/>
            <a:r>
              <a:rPr lang="en-US" dirty="0" smtClean="0"/>
              <a:t>In excess of 103,000 Exchange Mailboxes protected at 15min intervals</a:t>
            </a:r>
          </a:p>
          <a:p>
            <a:pPr eaLnBrk="1" hangingPunct="1"/>
            <a:r>
              <a:rPr lang="en-US" dirty="0" smtClean="0"/>
              <a:t>Used to protect MS Online Services</a:t>
            </a:r>
            <a:endParaRPr lang="en-AU" dirty="0" smtClean="0"/>
          </a:p>
        </p:txBody>
      </p:sp>
      <p:pic>
        <p:nvPicPr>
          <p:cNvPr id="26628" name="Picture 9" descr="Yellowproducts.png"/>
          <p:cNvPicPr>
            <a:picLocks noChangeAspect="1"/>
          </p:cNvPicPr>
          <p:nvPr/>
        </p:nvPicPr>
        <p:blipFill>
          <a:blip r:embed="rId3"/>
          <a:srcRect/>
          <a:stretch>
            <a:fillRect/>
          </a:stretch>
        </p:blipFill>
        <p:spPr bwMode="auto">
          <a:xfrm>
            <a:off x="7390584" y="5117239"/>
            <a:ext cx="1522413" cy="15001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57200"/>
            <a:ext cx="8413750" cy="1523494"/>
          </a:xfrm>
        </p:spPr>
        <p:txBody>
          <a:bodyPr/>
          <a:lstStyle/>
          <a:p>
            <a:r>
              <a:rPr smtClean="0"/>
              <a:t>How DPM Protects Data</a:t>
            </a:r>
            <a:endParaRPr lang="en-US" dirty="0"/>
          </a:p>
        </p:txBody>
      </p:sp>
      <p:sp>
        <p:nvSpPr>
          <p:cNvPr id="4" name="Text Placeholder 3"/>
          <p:cNvSpPr>
            <a:spLocks noGrp="1"/>
          </p:cNvSpPr>
          <p:nvPr>
            <p:ph type="body" sz="quarter" idx="10"/>
          </p:nvPr>
        </p:nvSpPr>
        <p:spPr/>
        <p:txBody>
          <a:bodyPr/>
          <a:lstStyle/>
          <a:p>
            <a:pPr algn="ctr"/>
            <a:r>
              <a:rPr sz="7200" smtClean="0"/>
              <a:t>DPM 2007 </a:t>
            </a:r>
            <a:r>
              <a:rPr lang="en-AU" sz="7200" dirty="0" smtClean="0"/>
              <a:t>–</a:t>
            </a:r>
            <a:r>
              <a:rPr sz="7200" smtClean="0"/>
              <a:t> Express Fulls</a:t>
            </a:r>
            <a:endParaRPr lang="en-US" sz="7200" dirty="0"/>
          </a:p>
        </p:txBody>
      </p:sp>
      <p:pic>
        <p:nvPicPr>
          <p:cNvPr id="6" name="Picture 5" descr="SysCnt-DataProMgr07_h_rgb_r.png"/>
          <p:cNvPicPr>
            <a:picLocks noChangeAspect="1"/>
          </p:cNvPicPr>
          <p:nvPr/>
        </p:nvPicPr>
        <p:blipFill>
          <a:blip r:embed="rId3"/>
          <a:stretch>
            <a:fillRect/>
          </a:stretch>
        </p:blipFill>
        <p:spPr>
          <a:xfrm>
            <a:off x="5925787" y="5995484"/>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60"/>
          <p:cNvSpPr>
            <a:spLocks noChangeArrowheads="1"/>
          </p:cNvSpPr>
          <p:nvPr/>
        </p:nvSpPr>
        <p:spPr bwMode="auto">
          <a:xfrm>
            <a:off x="3092450" y="3249613"/>
            <a:ext cx="2425700" cy="844550"/>
          </a:xfrm>
          <a:prstGeom prst="rightArrow">
            <a:avLst>
              <a:gd name="adj1" fmla="val 59620"/>
              <a:gd name="adj2" fmla="val 60397"/>
            </a:avLst>
          </a:prstGeom>
          <a:gradFill flip="none" rotWithShape="1">
            <a:gsLst>
              <a:gs pos="0">
                <a:srgbClr val="EF5739">
                  <a:alpha val="0"/>
                </a:srgbClr>
              </a:gs>
              <a:gs pos="100000">
                <a:srgbClr val="EF5739"/>
              </a:gs>
            </a:gsLst>
            <a:lin ang="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lnSpc>
                <a:spcPct val="90000"/>
              </a:lnSpc>
              <a:defRPr/>
            </a:pPr>
            <a:endParaRPr lang="en-US">
              <a:latin typeface="Times" charset="0"/>
              <a:cs typeface="+mn-cs"/>
            </a:endParaRPr>
          </a:p>
        </p:txBody>
      </p:sp>
      <p:sp>
        <p:nvSpPr>
          <p:cNvPr id="2" name="Title 1"/>
          <p:cNvSpPr>
            <a:spLocks noGrp="1"/>
          </p:cNvSpPr>
          <p:nvPr>
            <p:ph type="title"/>
          </p:nvPr>
        </p:nvSpPr>
        <p:spPr/>
        <p:txBody>
          <a:bodyPr rtlCol="0">
            <a:noAutofit/>
          </a:bodyPr>
          <a:lstStyle/>
          <a:p>
            <a:pPr fontAlgn="auto">
              <a:spcAft>
                <a:spcPts val="0"/>
              </a:spcAft>
              <a:defRPr/>
            </a:pPr>
            <a:r>
              <a:rPr smtClean="0"/>
              <a:t>DPM Finds Files that Make Up Data</a:t>
            </a:r>
          </a:p>
        </p:txBody>
      </p:sp>
      <p:pic>
        <p:nvPicPr>
          <p:cNvPr id="23556" name="Picture 8" descr="SQL data selection.jpg"/>
          <p:cNvPicPr>
            <a:picLocks noChangeAspect="1"/>
          </p:cNvPicPr>
          <p:nvPr/>
        </p:nvPicPr>
        <p:blipFill>
          <a:blip r:embed="rId3"/>
          <a:srcRect/>
          <a:stretch>
            <a:fillRect/>
          </a:stretch>
        </p:blipFill>
        <p:spPr bwMode="auto">
          <a:xfrm>
            <a:off x="790575" y="2205038"/>
            <a:ext cx="2640013" cy="3792537"/>
          </a:xfrm>
          <a:prstGeom prst="rect">
            <a:avLst/>
          </a:prstGeom>
          <a:noFill/>
          <a:ln w="9525">
            <a:noFill/>
            <a:miter lim="800000"/>
            <a:headEnd/>
            <a:tailEnd/>
          </a:ln>
        </p:spPr>
      </p:pic>
      <p:sp>
        <p:nvSpPr>
          <p:cNvPr id="23557" name="TextBox 10"/>
          <p:cNvSpPr txBox="1">
            <a:spLocks noChangeArrowheads="1"/>
          </p:cNvSpPr>
          <p:nvPr/>
        </p:nvSpPr>
        <p:spPr bwMode="auto">
          <a:xfrm>
            <a:off x="5443538" y="2439988"/>
            <a:ext cx="3616325" cy="3046412"/>
          </a:xfrm>
          <a:prstGeom prst="rect">
            <a:avLst/>
          </a:prstGeom>
          <a:noFill/>
          <a:ln w="9525">
            <a:noFill/>
            <a:miter lim="800000"/>
            <a:headEnd/>
            <a:tailEnd/>
          </a:ln>
        </p:spPr>
        <p:txBody>
          <a:bodyPr lIns="91435" tIns="45717" rIns="91435" bIns="45717">
            <a:spAutoFit/>
          </a:bodyPr>
          <a:lstStyle/>
          <a:p>
            <a:pPr eaLnBrk="0" hangingPunct="0"/>
            <a:r>
              <a:rPr lang="en-US">
                <a:latin typeface="Segoe" pitchFamily="34" charset="0"/>
              </a:rPr>
              <a:t>D:\</a:t>
            </a:r>
          </a:p>
          <a:p>
            <a:pPr eaLnBrk="0" hangingPunct="0"/>
            <a:r>
              <a:rPr lang="en-US">
                <a:latin typeface="Segoe" pitchFamily="34" charset="0"/>
              </a:rPr>
              <a:t>   + \SQL_data</a:t>
            </a:r>
          </a:p>
          <a:p>
            <a:pPr eaLnBrk="0" hangingPunct="0"/>
            <a:r>
              <a:rPr lang="en-US">
                <a:latin typeface="Segoe" pitchFamily="34" charset="0"/>
              </a:rPr>
              <a:t>        + \Customer.MDF</a:t>
            </a:r>
          </a:p>
          <a:p>
            <a:pPr eaLnBrk="0" hangingPunct="0"/>
            <a:endParaRPr lang="en-US">
              <a:latin typeface="Segoe" pitchFamily="34" charset="0"/>
            </a:endParaRPr>
          </a:p>
          <a:p>
            <a:pPr eaLnBrk="0" hangingPunct="0"/>
            <a:r>
              <a:rPr lang="en-US">
                <a:latin typeface="Segoe" pitchFamily="34" charset="0"/>
              </a:rPr>
              <a:t>E:\</a:t>
            </a:r>
          </a:p>
          <a:p>
            <a:pPr eaLnBrk="0" hangingPunct="0"/>
            <a:r>
              <a:rPr lang="en-US">
                <a:latin typeface="Segoe" pitchFamily="34" charset="0"/>
              </a:rPr>
              <a:t>   + \SQL_logs</a:t>
            </a:r>
          </a:p>
          <a:p>
            <a:pPr eaLnBrk="0" hangingPunct="0"/>
            <a:r>
              <a:rPr lang="en-US">
                <a:latin typeface="Segoe" pitchFamily="34" charset="0"/>
              </a:rPr>
              <a:t>        + \Customer.LDF</a:t>
            </a:r>
            <a:endParaRPr lang="en-US"/>
          </a:p>
          <a:p>
            <a:pPr eaLnBrk="0" hangingPunct="0"/>
            <a:endParaRPr lang="en-US"/>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sz="2000" dirty="0">
              <a:latin typeface="Times" charset="0"/>
              <a:cs typeface="+mn-cs"/>
            </a:endParaRPr>
          </a:p>
        </p:txBody>
      </p:sp>
      <p:graphicFrame>
        <p:nvGraphicFramePr>
          <p:cNvPr id="9" name="Table 8"/>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bl>
          </a:graphicData>
        </a:graphic>
      </p:graphicFrame>
      <p:sp>
        <p:nvSpPr>
          <p:cNvPr id="24580" name="Title 1"/>
          <p:cNvSpPr>
            <a:spLocks noGrp="1"/>
          </p:cNvSpPr>
          <p:nvPr>
            <p:ph type="title"/>
          </p:nvPr>
        </p:nvSpPr>
        <p:spPr>
          <a:xfrm>
            <a:off x="381000" y="230188"/>
            <a:ext cx="8382000" cy="1329595"/>
          </a:xfrm>
        </p:spPr>
        <p:txBody>
          <a:bodyPr/>
          <a:lstStyle/>
          <a:p>
            <a:r>
              <a:rPr smtClean="0"/>
              <a:t>DPM Identifies Blocks that Compose Files</a:t>
            </a:r>
          </a:p>
        </p:txBody>
      </p:sp>
      <p:sp>
        <p:nvSpPr>
          <p:cNvPr id="24581" name="Content Placeholder 9"/>
          <p:cNvSpPr>
            <a:spLocks noGrp="1"/>
          </p:cNvSpPr>
          <p:nvPr>
            <p:ph type="body" idx="4294967295"/>
          </p:nvPr>
        </p:nvSpPr>
        <p:spPr>
          <a:xfrm>
            <a:off x="0" y="1720850"/>
            <a:ext cx="5599113" cy="996950"/>
          </a:xfrm>
        </p:spPr>
        <p:txBody>
          <a:bodyPr/>
          <a:lstStyle/>
          <a:p>
            <a:r>
              <a:rPr lang="en-US" sz="2400" smtClean="0"/>
              <a:t>DPM filter creates a volume map, to monitor which disk blocks contain portions of the files to be protected</a:t>
            </a:r>
          </a:p>
        </p:txBody>
      </p:sp>
      <p:sp>
        <p:nvSpPr>
          <p:cNvPr id="24582" name="TextBox 6"/>
          <p:cNvSpPr txBox="1">
            <a:spLocks noChangeArrowheads="1"/>
          </p:cNvSpPr>
          <p:nvPr/>
        </p:nvSpPr>
        <p:spPr bwMode="auto">
          <a:xfrm>
            <a:off x="5954713" y="4445000"/>
            <a:ext cx="2560637" cy="338138"/>
          </a:xfrm>
          <a:prstGeom prst="rect">
            <a:avLst/>
          </a:prstGeom>
          <a:noFill/>
          <a:ln w="9525">
            <a:noFill/>
            <a:miter lim="800000"/>
            <a:headEnd/>
            <a:tailEnd/>
          </a:ln>
        </p:spPr>
        <p:txBody>
          <a:bodyPr wrap="none" lIns="91435" tIns="45717" rIns="91435" bIns="45717">
            <a:spAutoFit/>
          </a:bodyPr>
          <a:lstStyle/>
          <a:p>
            <a:pPr eaLnBrk="0" hangingPunct="0"/>
            <a:r>
              <a:rPr lang="en-US" sz="1600">
                <a:latin typeface="Segoe Semibold" pitchFamily="34" charset="0"/>
              </a:rPr>
              <a:t>DPM Filter – Volume Map</a:t>
            </a:r>
          </a:p>
        </p:txBody>
      </p:sp>
      <p:sp>
        <p:nvSpPr>
          <p:cNvPr id="24583" name="TextBox 10"/>
          <p:cNvSpPr txBox="1">
            <a:spLocks noChangeArrowheads="1"/>
          </p:cNvSpPr>
          <p:nvPr/>
        </p:nvSpPr>
        <p:spPr bwMode="auto">
          <a:xfrm>
            <a:off x="481013" y="3033713"/>
            <a:ext cx="3467100" cy="2308225"/>
          </a:xfrm>
          <a:prstGeom prst="rect">
            <a:avLst/>
          </a:prstGeom>
          <a:noFill/>
          <a:ln w="9525">
            <a:noFill/>
            <a:miter lim="800000"/>
            <a:headEnd/>
            <a:tailEnd/>
          </a:ln>
        </p:spPr>
        <p:txBody>
          <a:bodyPr lIns="91435" tIns="45717" rIns="91435" bIns="45717">
            <a:spAutoFit/>
          </a:bodyPr>
          <a:lstStyle/>
          <a:p>
            <a:pPr eaLnBrk="0" hangingPunct="0"/>
            <a:r>
              <a:rPr lang="en-US" sz="2000">
                <a:latin typeface="Segoe" pitchFamily="34" charset="0"/>
              </a:rPr>
              <a:t>D:\</a:t>
            </a:r>
          </a:p>
          <a:p>
            <a:pPr eaLnBrk="0" hangingPunct="0"/>
            <a:r>
              <a:rPr lang="en-US" sz="2000">
                <a:latin typeface="Segoe" pitchFamily="34" charset="0"/>
              </a:rPr>
              <a:t>   + \SQL_data</a:t>
            </a:r>
          </a:p>
          <a:p>
            <a:pPr eaLnBrk="0" hangingPunct="0"/>
            <a:r>
              <a:rPr lang="en-US" sz="2000">
                <a:latin typeface="Segoe" pitchFamily="34" charset="0"/>
              </a:rPr>
              <a:t>        + \Customer.MDF</a:t>
            </a:r>
          </a:p>
          <a:p>
            <a:pPr eaLnBrk="0" hangingPunct="0"/>
            <a:endParaRPr lang="en-US" sz="2000">
              <a:latin typeface="Segoe" pitchFamily="34" charset="0"/>
            </a:endParaRPr>
          </a:p>
          <a:p>
            <a:pPr eaLnBrk="0" hangingPunct="0"/>
            <a:r>
              <a:rPr lang="en-US" sz="2000">
                <a:latin typeface="Segoe" pitchFamily="34" charset="0"/>
              </a:rPr>
              <a:t>E:\</a:t>
            </a:r>
          </a:p>
          <a:p>
            <a:pPr eaLnBrk="0" hangingPunct="0"/>
            <a:r>
              <a:rPr lang="en-US" sz="2000">
                <a:latin typeface="Segoe" pitchFamily="34" charset="0"/>
              </a:rPr>
              <a:t>   + \SQL_logs</a:t>
            </a:r>
          </a:p>
          <a:p>
            <a:pPr eaLnBrk="0" hangingPunct="0"/>
            <a:r>
              <a:rPr lang="en-US" sz="2000">
                <a:latin typeface="Segoe" pitchFamily="34" charset="0"/>
              </a:rPr>
              <a:t>        + \Customer.LDF</a:t>
            </a:r>
          </a:p>
        </p:txBody>
      </p:sp>
      <p:sp>
        <p:nvSpPr>
          <p:cNvPr id="12" name="AutoShape 60"/>
          <p:cNvSpPr>
            <a:spLocks noChangeArrowheads="1"/>
          </p:cNvSpPr>
          <p:nvPr/>
        </p:nvSpPr>
        <p:spPr bwMode="auto">
          <a:xfrm>
            <a:off x="3708400" y="3249613"/>
            <a:ext cx="2174875" cy="844550"/>
          </a:xfrm>
          <a:prstGeom prst="rightArrow">
            <a:avLst>
              <a:gd name="adj1" fmla="val 59620"/>
              <a:gd name="adj2" fmla="val 60397"/>
            </a:avLst>
          </a:prstGeom>
          <a:gradFill flip="none" rotWithShape="1">
            <a:gsLst>
              <a:gs pos="0">
                <a:srgbClr val="EF5739">
                  <a:alpha val="0"/>
                </a:srgbClr>
              </a:gs>
              <a:gs pos="100000">
                <a:srgbClr val="EF5739"/>
              </a:gs>
            </a:gsLst>
            <a:lin ang="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lnSpc>
                <a:spcPct val="90000"/>
              </a:lnSpc>
              <a:defRPr/>
            </a:pPr>
            <a:endParaRPr lang="en-US" sz="2000">
              <a:latin typeface="Times" charset="0"/>
              <a:cs typeface="+mn-cs"/>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sz="2000" dirty="0">
              <a:latin typeface="Times" charset="0"/>
              <a:cs typeface="+mn-cs"/>
            </a:endParaRPr>
          </a:p>
        </p:txBody>
      </p:sp>
      <p:graphicFrame>
        <p:nvGraphicFramePr>
          <p:cNvPr id="4" name="Table 3"/>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endParaRPr lang="en-US" sz="1600" dirty="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428625">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r>
              <a:tr h="428625">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c>
                  <a:txBody>
                    <a:bodyPr/>
                    <a:lstStyle/>
                    <a:p>
                      <a:endParaRPr lang="en-US" sz="1600"/>
                    </a:p>
                  </a:txBody>
                  <a:tcPr/>
                </a:tc>
              </a:tr>
              <a:tr h="428625">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428625">
                <a:tc>
                  <a:txBody>
                    <a:bodyPr/>
                    <a:lstStyle/>
                    <a:p>
                      <a:endParaRPr lang="en-US" sz="1600" dirty="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428625">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428625">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r>
              <a:tr h="428625">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a:p>
                  </a:txBody>
                  <a:tcPr/>
                </a:tc>
                <a:tc>
                  <a:txBody>
                    <a:bodyPr/>
                    <a:lstStyle/>
                    <a:p>
                      <a:endParaRPr lang="en-US" sz="1600" dirty="0"/>
                    </a:p>
                  </a:txBody>
                  <a:tcPr/>
                </a:tc>
              </a:tr>
            </a:tbl>
          </a:graphicData>
        </a:graphic>
      </p:graphicFrame>
      <p:sp>
        <p:nvSpPr>
          <p:cNvPr id="25604" name="Title 1"/>
          <p:cNvSpPr>
            <a:spLocks noGrp="1"/>
          </p:cNvSpPr>
          <p:nvPr>
            <p:ph type="title"/>
          </p:nvPr>
        </p:nvSpPr>
        <p:spPr/>
        <p:txBody>
          <a:bodyPr/>
          <a:lstStyle/>
          <a:p>
            <a:r>
              <a:rPr lang="en-US" dirty="0" smtClean="0"/>
              <a:t>Start of Synchronization Window</a:t>
            </a:r>
          </a:p>
        </p:txBody>
      </p:sp>
      <p:sp>
        <p:nvSpPr>
          <p:cNvPr id="25605" name="TextBox 7"/>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5606" name="TextBox 7"/>
          <p:cNvSpPr txBox="1">
            <a:spLocks noChangeArrowheads="1"/>
          </p:cNvSpPr>
          <p:nvPr/>
        </p:nvSpPr>
        <p:spPr bwMode="auto">
          <a:xfrm>
            <a:off x="382588" y="1414463"/>
            <a:ext cx="1657350"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10:00</a:t>
            </a:r>
          </a:p>
        </p:txBody>
      </p:sp>
      <p:sp>
        <p:nvSpPr>
          <p:cNvPr id="25607" name="TextBox 6"/>
          <p:cNvSpPr txBox="1">
            <a:spLocks noChangeArrowheads="1"/>
          </p:cNvSpPr>
          <p:nvPr/>
        </p:nvSpPr>
        <p:spPr bwMode="auto">
          <a:xfrm>
            <a:off x="5954713" y="4445000"/>
            <a:ext cx="2560637" cy="338138"/>
          </a:xfrm>
          <a:prstGeom prst="rect">
            <a:avLst/>
          </a:prstGeom>
          <a:noFill/>
          <a:ln w="9525">
            <a:noFill/>
            <a:miter lim="800000"/>
            <a:headEnd/>
            <a:tailEnd/>
          </a:ln>
        </p:spPr>
        <p:txBody>
          <a:bodyPr wrap="none" lIns="91435" tIns="45717" rIns="91435" bIns="45717">
            <a:spAutoFit/>
          </a:bodyPr>
          <a:lstStyle/>
          <a:p>
            <a:pPr eaLnBrk="0" hangingPunct="0"/>
            <a:r>
              <a:rPr lang="en-US" sz="1600">
                <a:latin typeface="Segoe Semibold" pitchFamily="34" charset="0"/>
              </a:rPr>
              <a:t>DPM Filter – Volume Map</a:t>
            </a:r>
          </a:p>
        </p:txBody>
      </p:sp>
      <p:sp>
        <p:nvSpPr>
          <p:cNvPr id="12" name="Rectangle 11"/>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sz="2000" dirty="0">
              <a:latin typeface="Times" charset="0"/>
              <a:cs typeface="+mn-cs"/>
            </a:endParaRPr>
          </a:p>
        </p:txBody>
      </p:sp>
      <p:graphicFrame>
        <p:nvGraphicFramePr>
          <p:cNvPr id="13" name="Table 12"/>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bl>
          </a:graphicData>
        </a:graphic>
      </p:graphicFrame>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6"/>
          <p:cNvSpPr txBox="1">
            <a:spLocks noChangeArrowheads="1"/>
          </p:cNvSpPr>
          <p:nvPr/>
        </p:nvSpPr>
        <p:spPr bwMode="auto">
          <a:xfrm>
            <a:off x="5953125" y="4441825"/>
            <a:ext cx="2413000" cy="554038"/>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a:p>
            <a:pPr eaLnBrk="0" hangingPunct="0"/>
            <a:r>
              <a:rPr lang="en-US" sz="1500">
                <a:latin typeface="Segoe Semibold" pitchFamily="34" charset="0"/>
              </a:rPr>
              <a:t>Changed blocks noted</a:t>
            </a:r>
          </a:p>
        </p:txBody>
      </p:sp>
      <p:sp>
        <p:nvSpPr>
          <p:cNvPr id="86327" name="TextBox 9"/>
          <p:cNvSpPr txBox="1">
            <a:spLocks noChangeArrowheads="1"/>
          </p:cNvSpPr>
          <p:nvPr/>
        </p:nvSpPr>
        <p:spPr bwMode="auto">
          <a:xfrm>
            <a:off x="4254500" y="1477963"/>
            <a:ext cx="1184275" cy="369887"/>
          </a:xfrm>
          <a:prstGeom prst="rect">
            <a:avLst/>
          </a:prstGeom>
          <a:gradFill flip="none" rotWithShape="1">
            <a:gsLst>
              <a:gs pos="0">
                <a:schemeClr val="accent2">
                  <a:lumMod val="75000"/>
                  <a:shade val="30000"/>
                  <a:satMod val="115000"/>
                </a:schemeClr>
              </a:gs>
              <a:gs pos="50000">
                <a:schemeClr val="accent2">
                  <a:lumMod val="75000"/>
                  <a:shade val="67500"/>
                  <a:satMod val="115000"/>
                </a:schemeClr>
              </a:gs>
              <a:gs pos="100000">
                <a:schemeClr val="accent2">
                  <a:lumMod val="75000"/>
                  <a:shade val="100000"/>
                  <a:satMod val="115000"/>
                </a:scheme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800" dirty="0">
                <a:latin typeface="Segoe Semibold" pitchFamily="34" charset="0"/>
                <a:cs typeface="+mn-cs"/>
              </a:rPr>
              <a:t>File Write</a:t>
            </a:r>
          </a:p>
        </p:txBody>
      </p:sp>
      <p:sp>
        <p:nvSpPr>
          <p:cNvPr id="26628" name="TextBox 7"/>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6629" name="TextBox 7"/>
          <p:cNvSpPr txBox="1">
            <a:spLocks noChangeArrowheads="1"/>
          </p:cNvSpPr>
          <p:nvPr/>
        </p:nvSpPr>
        <p:spPr bwMode="auto">
          <a:xfrm>
            <a:off x="382588" y="1414463"/>
            <a:ext cx="1657350"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10:01</a:t>
            </a:r>
          </a:p>
        </p:txBody>
      </p:sp>
      <p:sp>
        <p:nvSpPr>
          <p:cNvPr id="18" name="Rectangle 17"/>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19" name="Table 18"/>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bl>
          </a:graphicData>
        </a:graphic>
      </p:graphicFrame>
      <p:sp>
        <p:nvSpPr>
          <p:cNvPr id="20" name="Rectangle 19"/>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1" name="Table 20"/>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r>
                        <a:rPr lang="en-US" sz="2000" dirty="0" smtClean="0">
                          <a:solidFill>
                            <a:schemeClr val="tx1"/>
                          </a:solidFill>
                        </a:rPr>
                        <a:t>1</a:t>
                      </a:r>
                      <a:endParaRPr lang="en-US" sz="2000" dirty="0">
                        <a:solidFill>
                          <a:schemeClr val="tx1"/>
                        </a:solidFill>
                      </a:endParaRPr>
                    </a:p>
                  </a:txBody>
                  <a:tcPr>
                    <a:gradFill>
                      <a:gsLst>
                        <a:gs pos="0">
                          <a:schemeClr val="accent2">
                            <a:lumMod val="50000"/>
                          </a:schemeClr>
                        </a:gs>
                        <a:gs pos="50000">
                          <a:schemeClr val="accent2">
                            <a:lumMod val="75000"/>
                          </a:schemeClr>
                        </a:gs>
                        <a:gs pos="100000">
                          <a:schemeClr val="accent2"/>
                        </a:gs>
                      </a:gsLst>
                      <a:lin ang="16200000" scaled="1"/>
                    </a:gradFill>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r>
                        <a:rPr lang="en-US" sz="2000" dirty="0" smtClean="0">
                          <a:solidFill>
                            <a:schemeClr val="tx1"/>
                          </a:solidFill>
                        </a:rPr>
                        <a:t>2</a:t>
                      </a:r>
                      <a:endParaRPr lang="en-US" sz="2000" dirty="0">
                        <a:solidFill>
                          <a:schemeClr val="tx1"/>
                        </a:solidFill>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algn="ctr"/>
                      <a:r>
                        <a:rPr lang="en-US" sz="2000" dirty="0" smtClean="0">
                          <a:solidFill>
                            <a:schemeClr val="tx1"/>
                          </a:solidFill>
                        </a:rPr>
                        <a:t>3</a:t>
                      </a:r>
                      <a:endParaRPr lang="en-US" sz="2000" dirty="0">
                        <a:solidFill>
                          <a:schemeClr val="tx1"/>
                        </a:solidFill>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algn="ctr"/>
                      <a:endParaRPr lang="en-US" sz="2000" dirty="0">
                        <a:solidFill>
                          <a:schemeClr val="tx1"/>
                        </a:solidFill>
                      </a:endParaRPr>
                    </a:p>
                  </a:txBody>
                  <a:tcPr/>
                </a:tc>
                <a:tc>
                  <a:txBody>
                    <a:bodyPr/>
                    <a:lstStyle/>
                    <a:p>
                      <a:pPr algn="ctr"/>
                      <a:r>
                        <a:rPr lang="en-US" sz="2000" dirty="0" smtClean="0">
                          <a:solidFill>
                            <a:schemeClr val="tx1"/>
                          </a:solidFill>
                        </a:rPr>
                        <a:t>4</a:t>
                      </a:r>
                      <a:endParaRPr lang="en-US" sz="2000" dirty="0">
                        <a:solidFill>
                          <a:schemeClr val="tx1"/>
                        </a:solidFill>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r>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r>
            </a:tbl>
          </a:graphicData>
        </a:graphic>
      </p:graphicFrame>
      <p:sp>
        <p:nvSpPr>
          <p:cNvPr id="26634" name="Title 11"/>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Agenda</a:t>
            </a:r>
            <a:endParaRPr lang="en-US" dirty="0"/>
          </a:p>
        </p:txBody>
      </p:sp>
      <p:sp>
        <p:nvSpPr>
          <p:cNvPr id="3" name="Text Placeholder 2"/>
          <p:cNvSpPr>
            <a:spLocks noGrp="1"/>
          </p:cNvSpPr>
          <p:nvPr>
            <p:ph type="body" sz="quarter" idx="10"/>
          </p:nvPr>
        </p:nvSpPr>
        <p:spPr>
          <a:xfrm>
            <a:off x="381000" y="1115998"/>
            <a:ext cx="8382000" cy="5607689"/>
          </a:xfrm>
        </p:spPr>
        <p:txBody>
          <a:bodyPr/>
          <a:lstStyle/>
          <a:p>
            <a:pPr>
              <a:spcBef>
                <a:spcPts val="1200"/>
              </a:spcBef>
            </a:pPr>
            <a:r>
              <a:rPr lang="en-US" dirty="0" smtClean="0"/>
              <a:t>DPM Design Goals</a:t>
            </a:r>
          </a:p>
          <a:p>
            <a:pPr>
              <a:spcBef>
                <a:spcPts val="1200"/>
              </a:spcBef>
            </a:pPr>
            <a:r>
              <a:rPr lang="en-US" dirty="0" smtClean="0"/>
              <a:t>Introduction to Data Protection Manager (DPM) 2007</a:t>
            </a:r>
          </a:p>
          <a:p>
            <a:pPr>
              <a:spcBef>
                <a:spcPts val="1200"/>
              </a:spcBef>
            </a:pPr>
            <a:r>
              <a:rPr lang="en-US" dirty="0" smtClean="0"/>
              <a:t>How does DPM work?</a:t>
            </a:r>
          </a:p>
          <a:p>
            <a:pPr>
              <a:spcBef>
                <a:spcPts val="1200"/>
              </a:spcBef>
            </a:pPr>
            <a:r>
              <a:rPr lang="en-US" dirty="0" smtClean="0"/>
              <a:t>Demo</a:t>
            </a:r>
          </a:p>
          <a:p>
            <a:pPr>
              <a:spcBef>
                <a:spcPts val="1200"/>
              </a:spcBef>
            </a:pPr>
            <a:r>
              <a:rPr lang="en-US" dirty="0" smtClean="0"/>
              <a:t>More detail on capabilities</a:t>
            </a:r>
          </a:p>
          <a:p>
            <a:pPr lvl="1">
              <a:spcBef>
                <a:spcPts val="1200"/>
              </a:spcBef>
            </a:pPr>
            <a:r>
              <a:rPr lang="en-US" i="1" dirty="0" smtClean="0"/>
              <a:t>Virtualization, DR etc</a:t>
            </a:r>
          </a:p>
          <a:p>
            <a:pPr>
              <a:spcBef>
                <a:spcPts val="1200"/>
              </a:spcBef>
            </a:pPr>
            <a:r>
              <a:rPr lang="en-US" dirty="0" smtClean="0"/>
              <a:t>Deployment</a:t>
            </a:r>
          </a:p>
          <a:p>
            <a:pPr>
              <a:spcBef>
                <a:spcPts val="1200"/>
              </a:spcBef>
            </a:pPr>
            <a:r>
              <a:rPr lang="en-US" dirty="0" smtClean="0"/>
              <a:t>Roadmap</a:t>
            </a:r>
          </a:p>
          <a:p>
            <a:pPr>
              <a:spcBef>
                <a:spcPts val="1200"/>
              </a:spcBef>
            </a:pPr>
            <a:r>
              <a:rPr lang="en-US" dirty="0" smtClean="0"/>
              <a:t>Questions</a:t>
            </a:r>
            <a:endParaRPr lang="en-US" dirty="0"/>
          </a:p>
        </p:txBody>
      </p:sp>
      <p:pic>
        <p:nvPicPr>
          <p:cNvPr id="4" name="Picture 3" descr="SysCnt-DataProMgr07_h_rgb_r.png"/>
          <p:cNvPicPr>
            <a:picLocks noChangeAspect="1"/>
          </p:cNvPicPr>
          <p:nvPr/>
        </p:nvPicPr>
        <p:blipFill>
          <a:blip r:embed="rId3"/>
          <a:stretch>
            <a:fillRect/>
          </a:stretch>
        </p:blipFill>
        <p:spPr>
          <a:xfrm>
            <a:off x="5890952" y="6030319"/>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7651" name="TextBox 7"/>
          <p:cNvSpPr txBox="1">
            <a:spLocks noChangeArrowheads="1"/>
          </p:cNvSpPr>
          <p:nvPr/>
        </p:nvSpPr>
        <p:spPr bwMode="auto">
          <a:xfrm>
            <a:off x="382588" y="1414463"/>
            <a:ext cx="1657350"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10:06</a:t>
            </a:r>
          </a:p>
        </p:txBody>
      </p:sp>
      <p:sp>
        <p:nvSpPr>
          <p:cNvPr id="27652" name="TextBox 6"/>
          <p:cNvSpPr txBox="1">
            <a:spLocks noChangeArrowheads="1"/>
          </p:cNvSpPr>
          <p:nvPr/>
        </p:nvSpPr>
        <p:spPr bwMode="auto">
          <a:xfrm>
            <a:off x="5953125" y="4441825"/>
            <a:ext cx="2413000" cy="554038"/>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a:p>
            <a:pPr eaLnBrk="0" hangingPunct="0"/>
            <a:r>
              <a:rPr lang="en-US" sz="1500">
                <a:latin typeface="Segoe Semibold" pitchFamily="34" charset="0"/>
              </a:rPr>
              <a:t>Changed blocks noted</a:t>
            </a:r>
          </a:p>
        </p:txBody>
      </p:sp>
      <p:sp>
        <p:nvSpPr>
          <p:cNvPr id="14" name="TextBox 9"/>
          <p:cNvSpPr txBox="1">
            <a:spLocks noChangeArrowheads="1"/>
          </p:cNvSpPr>
          <p:nvPr/>
        </p:nvSpPr>
        <p:spPr bwMode="auto">
          <a:xfrm>
            <a:off x="4254500" y="1477963"/>
            <a:ext cx="1184275" cy="369887"/>
          </a:xfrm>
          <a:prstGeom prst="rect">
            <a:avLst/>
          </a:prstGeom>
          <a:gradFill flip="none" rotWithShape="1">
            <a:gsLst>
              <a:gs pos="0">
                <a:srgbClr val="E62C00">
                  <a:shade val="30000"/>
                  <a:satMod val="115000"/>
                </a:srgbClr>
              </a:gs>
              <a:gs pos="50000">
                <a:srgbClr val="E62C00">
                  <a:shade val="67500"/>
                  <a:satMod val="115000"/>
                </a:srgbClr>
              </a:gs>
              <a:gs pos="100000">
                <a:srgbClr val="E62C0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800" dirty="0">
                <a:latin typeface="Segoe Semibold" pitchFamily="34" charset="0"/>
                <a:cs typeface="+mn-cs"/>
              </a:rPr>
              <a:t>File Write</a:t>
            </a:r>
          </a:p>
        </p:txBody>
      </p:sp>
      <p:sp>
        <p:nvSpPr>
          <p:cNvPr id="15" name="Rectangle 14"/>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18" name="Table 17"/>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bl>
          </a:graphicData>
        </a:graphic>
      </p:graphicFrame>
      <p:sp>
        <p:nvSpPr>
          <p:cNvPr id="27656" name="TextBox 7"/>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2" name="Rectangle 21"/>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3" name="Table 22"/>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r>
                        <a:rPr lang="en-US" sz="2000" dirty="0" smtClean="0">
                          <a:solidFill>
                            <a:schemeClr val="tx1"/>
                          </a:solidFill>
                        </a:rPr>
                        <a:t>7</a:t>
                      </a:r>
                      <a:endParaRPr lang="en-US" sz="2000" dirty="0">
                        <a:solidFill>
                          <a:schemeClr val="tx1"/>
                        </a:solidFill>
                      </a:endParaRPr>
                    </a:p>
                  </a:txBody>
                  <a:tcPr>
                    <a:gradFill>
                      <a:gsLst>
                        <a:gs pos="0">
                          <a:srgbClr val="910C09"/>
                        </a:gs>
                        <a:gs pos="50000">
                          <a:srgbClr val="C00000"/>
                        </a:gs>
                        <a:gs pos="100000">
                          <a:srgbClr val="FF0000"/>
                        </a:gs>
                      </a:gsLst>
                      <a:lin ang="16200000" scaled="1"/>
                    </a:gradFill>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r>
                        <a:rPr lang="en-US" sz="2000" dirty="0" smtClean="0">
                          <a:solidFill>
                            <a:schemeClr val="tx1"/>
                          </a:solidFill>
                        </a:rPr>
                        <a:t>1</a:t>
                      </a:r>
                      <a:endParaRPr lang="en-US" sz="2000" dirty="0">
                        <a:solidFill>
                          <a:schemeClr val="tx1"/>
                        </a:solidFill>
                      </a:endParaRPr>
                    </a:p>
                  </a:txBody>
                  <a:tcPr>
                    <a:noFill/>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r>
                        <a:rPr lang="en-US" sz="2000" dirty="0" smtClean="0">
                          <a:solidFill>
                            <a:schemeClr val="tx1"/>
                          </a:solidFill>
                        </a:rPr>
                        <a:t>2</a:t>
                      </a:r>
                      <a:endParaRPr lang="en-US" sz="2000" dirty="0">
                        <a:solidFill>
                          <a:schemeClr val="tx1"/>
                        </a:solidFill>
                      </a:endParaRPr>
                    </a:p>
                  </a:txBody>
                  <a:tcPr>
                    <a:noFill/>
                  </a:tcPr>
                </a:tc>
                <a:tc>
                  <a:txBody>
                    <a:bodyPr/>
                    <a:lstStyle/>
                    <a:p>
                      <a:pPr algn="ctr"/>
                      <a:r>
                        <a:rPr lang="en-US" sz="2000" dirty="0" smtClean="0">
                          <a:solidFill>
                            <a:schemeClr val="tx1"/>
                          </a:solidFill>
                        </a:rPr>
                        <a:t>3</a:t>
                      </a:r>
                      <a:endParaRPr lang="en-US" sz="2000" dirty="0">
                        <a:solidFill>
                          <a:schemeClr val="tx1"/>
                        </a:solidFill>
                      </a:endParaRPr>
                    </a:p>
                  </a:txBody>
                  <a:tcPr>
                    <a:noFill/>
                  </a:tcPr>
                </a:tc>
                <a:tc>
                  <a:txBody>
                    <a:bodyPr/>
                    <a:lstStyle/>
                    <a:p>
                      <a:pPr algn="ctr"/>
                      <a:endParaRPr lang="en-US" sz="2000" dirty="0">
                        <a:solidFill>
                          <a:schemeClr val="tx1"/>
                        </a:solidFill>
                      </a:endParaRPr>
                    </a:p>
                  </a:txBody>
                  <a:tcPr/>
                </a:tc>
                <a:tc>
                  <a:txBody>
                    <a:bodyPr/>
                    <a:lstStyle/>
                    <a:p>
                      <a:pPr algn="ctr"/>
                      <a:r>
                        <a:rPr lang="en-US" sz="2000" dirty="0" smtClean="0">
                          <a:solidFill>
                            <a:schemeClr val="tx1"/>
                          </a:solidFill>
                        </a:rPr>
                        <a:t>4</a:t>
                      </a:r>
                      <a:endParaRPr lang="en-US" sz="2000" dirty="0">
                        <a:solidFill>
                          <a:schemeClr val="tx1"/>
                        </a:solidFill>
                      </a:endParaRPr>
                    </a:p>
                  </a:txBody>
                  <a:tcPr>
                    <a:noFill/>
                  </a:tcPr>
                </a:tc>
              </a:tr>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dirty="0">
                        <a:solidFill>
                          <a:schemeClr val="tx1"/>
                        </a:solidFill>
                      </a:endParaRPr>
                    </a:p>
                  </a:txBody>
                  <a:tcPr/>
                </a:tc>
                <a:tc>
                  <a:txBody>
                    <a:bodyPr/>
                    <a:lstStyle/>
                    <a:p>
                      <a:pPr algn="ctr"/>
                      <a:r>
                        <a:rPr lang="en-US" sz="2000" dirty="0" smtClean="0">
                          <a:solidFill>
                            <a:schemeClr val="tx1"/>
                          </a:solidFill>
                        </a:rPr>
                        <a:t>5</a:t>
                      </a:r>
                      <a:endParaRPr lang="en-US" sz="2000" dirty="0">
                        <a:solidFill>
                          <a:schemeClr val="tx1"/>
                        </a:solidFill>
                      </a:endParaRPr>
                    </a:p>
                  </a:txBody>
                  <a:tcPr>
                    <a:gradFill>
                      <a:gsLst>
                        <a:gs pos="0">
                          <a:srgbClr val="910C09"/>
                        </a:gs>
                        <a:gs pos="50000">
                          <a:srgbClr val="C00000"/>
                        </a:gs>
                        <a:gs pos="100000">
                          <a:srgbClr val="FF0000"/>
                        </a:gs>
                      </a:gsLst>
                      <a:lin ang="16200000" scaled="1"/>
                    </a:gradFill>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r>
                        <a:rPr lang="en-US" sz="2000" dirty="0" smtClean="0">
                          <a:solidFill>
                            <a:schemeClr val="tx1"/>
                          </a:solidFill>
                        </a:rPr>
                        <a:t>6</a:t>
                      </a:r>
                      <a:endParaRPr lang="en-US" sz="2000" dirty="0">
                        <a:solidFill>
                          <a:schemeClr val="tx1"/>
                        </a:solidFill>
                      </a:endParaRPr>
                    </a:p>
                  </a:txBody>
                  <a:tcPr>
                    <a:gradFill>
                      <a:gsLst>
                        <a:gs pos="0">
                          <a:srgbClr val="910C09"/>
                        </a:gs>
                        <a:gs pos="50000">
                          <a:srgbClr val="C00000"/>
                        </a:gs>
                        <a:gs pos="100000">
                          <a:srgbClr val="FF0000"/>
                        </a:gs>
                      </a:gsLst>
                      <a:lin ang="16200000" scaled="1"/>
                    </a:gradFill>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dirty="0">
                        <a:solidFill>
                          <a:schemeClr val="tx1"/>
                        </a:solidFill>
                      </a:endParaRPr>
                    </a:p>
                  </a:txBody>
                  <a:tcPr/>
                </a:tc>
                <a:tc>
                  <a:txBody>
                    <a:bodyPr/>
                    <a:lstStyle/>
                    <a:p>
                      <a:pPr algn="ctr"/>
                      <a:endParaRPr lang="en-US" sz="200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r>
                        <a:rPr lang="en-US" sz="2000" dirty="0" smtClean="0">
                          <a:solidFill>
                            <a:schemeClr val="tx1"/>
                          </a:solidFill>
                        </a:rPr>
                        <a:t>8</a:t>
                      </a:r>
                      <a:endParaRPr lang="en-US" sz="2000" dirty="0">
                        <a:solidFill>
                          <a:schemeClr val="tx1"/>
                        </a:solidFill>
                      </a:endParaRPr>
                    </a:p>
                  </a:txBody>
                  <a:tcPr>
                    <a:gradFill>
                      <a:gsLst>
                        <a:gs pos="0">
                          <a:srgbClr val="910C09"/>
                        </a:gs>
                        <a:gs pos="50000">
                          <a:srgbClr val="C00000"/>
                        </a:gs>
                        <a:gs pos="100000">
                          <a:srgbClr val="FF0000"/>
                        </a:gs>
                      </a:gsLst>
                      <a:lin ang="16200000" scaled="1"/>
                    </a:gradFill>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r>
                        <a:rPr lang="en-US" sz="2000" dirty="0" smtClean="0">
                          <a:solidFill>
                            <a:schemeClr val="tx1"/>
                          </a:solidFill>
                        </a:rPr>
                        <a:t>9</a:t>
                      </a:r>
                      <a:endParaRPr lang="en-US" sz="2000" dirty="0">
                        <a:solidFill>
                          <a:schemeClr val="tx1"/>
                        </a:solidFill>
                      </a:endParaRPr>
                    </a:p>
                  </a:txBody>
                  <a:tcPr>
                    <a:gradFill>
                      <a:gsLst>
                        <a:gs pos="0">
                          <a:srgbClr val="910C09"/>
                        </a:gs>
                        <a:gs pos="50000">
                          <a:srgbClr val="C00000"/>
                        </a:gs>
                        <a:gs pos="100000">
                          <a:srgbClr val="FF0000"/>
                        </a:gs>
                      </a:gsLst>
                      <a:lin ang="16200000" scaled="1"/>
                    </a:gradFill>
                  </a:tcPr>
                </a:tc>
                <a:tc>
                  <a:txBody>
                    <a:bodyPr/>
                    <a:lstStyle/>
                    <a:p>
                      <a:pPr algn="ctr"/>
                      <a:endParaRPr lang="en-US" sz="2000" dirty="0">
                        <a:solidFill>
                          <a:schemeClr val="tx1"/>
                        </a:solidFill>
                      </a:endParaRPr>
                    </a:p>
                  </a:txBody>
                  <a:tcPr/>
                </a:tc>
              </a:tr>
              <a:tr h="428625">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a:solidFill>
                          <a:schemeClr val="tx1"/>
                        </a:solidFill>
                      </a:endParaRPr>
                    </a:p>
                  </a:txBody>
                  <a:tcPr/>
                </a:tc>
                <a:tc>
                  <a:txBody>
                    <a:bodyPr/>
                    <a:lstStyle/>
                    <a:p>
                      <a:pPr algn="ctr"/>
                      <a:endParaRPr lang="en-US" sz="2000" dirty="0">
                        <a:solidFill>
                          <a:schemeClr val="tx1"/>
                        </a:solidFill>
                      </a:endParaRPr>
                    </a:p>
                  </a:txBody>
                  <a:tcPr/>
                </a:tc>
              </a:tr>
            </a:tbl>
          </a:graphicData>
        </a:graphic>
      </p:graphicFrame>
      <p:sp>
        <p:nvSpPr>
          <p:cNvPr id="27659" name="Title 12"/>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8675" name="TextBox 7"/>
          <p:cNvSpPr txBox="1">
            <a:spLocks noChangeArrowheads="1"/>
          </p:cNvSpPr>
          <p:nvPr/>
        </p:nvSpPr>
        <p:spPr bwMode="auto">
          <a:xfrm>
            <a:off x="382588" y="1414463"/>
            <a:ext cx="1657350"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10:18</a:t>
            </a:r>
          </a:p>
        </p:txBody>
      </p:sp>
      <p:sp>
        <p:nvSpPr>
          <p:cNvPr id="13" name="TextBox 9"/>
          <p:cNvSpPr txBox="1">
            <a:spLocks noChangeArrowheads="1"/>
          </p:cNvSpPr>
          <p:nvPr/>
        </p:nvSpPr>
        <p:spPr bwMode="auto">
          <a:xfrm>
            <a:off x="4254500" y="1477963"/>
            <a:ext cx="1184275" cy="369887"/>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800" dirty="0">
                <a:latin typeface="Segoe Semibold" pitchFamily="34" charset="0"/>
                <a:cs typeface="+mn-cs"/>
              </a:rPr>
              <a:t>File Write</a:t>
            </a:r>
          </a:p>
        </p:txBody>
      </p:sp>
      <p:sp>
        <p:nvSpPr>
          <p:cNvPr id="28677" name="TextBox 6"/>
          <p:cNvSpPr txBox="1">
            <a:spLocks noChangeArrowheads="1"/>
          </p:cNvSpPr>
          <p:nvPr/>
        </p:nvSpPr>
        <p:spPr bwMode="auto">
          <a:xfrm>
            <a:off x="5953125" y="4435475"/>
            <a:ext cx="2413000" cy="554038"/>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a:p>
            <a:pPr eaLnBrk="0" hangingPunct="0"/>
            <a:r>
              <a:rPr lang="en-US" sz="1500">
                <a:latin typeface="Segoe Semibold" pitchFamily="34" charset="0"/>
              </a:rPr>
              <a:t>Changed blocks noted</a:t>
            </a:r>
          </a:p>
        </p:txBody>
      </p:sp>
      <p:sp>
        <p:nvSpPr>
          <p:cNvPr id="12" name="Rectangle 11"/>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14" name="Table 13"/>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r>
            </a:tbl>
          </a:graphicData>
        </a:graphic>
      </p:graphicFrame>
      <p:sp>
        <p:nvSpPr>
          <p:cNvPr id="19" name="Rectangle 18"/>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0" name="Table 19"/>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r>
                        <a:rPr lang="en-US" sz="2000" dirty="0" smtClean="0"/>
                        <a:t>11</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7</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2</a:t>
                      </a:r>
                      <a:endParaRPr lang="en-US" sz="2000" dirty="0"/>
                    </a:p>
                  </a:txBody>
                  <a:tcPr>
                    <a:noFill/>
                  </a:tcPr>
                </a:tc>
                <a:tc>
                  <a:txBody>
                    <a:bodyPr/>
                    <a:lstStyle/>
                    <a:p>
                      <a:pPr algn="ctr"/>
                      <a:r>
                        <a:rPr lang="en-US" sz="2000" dirty="0" smtClean="0"/>
                        <a:t>3</a:t>
                      </a:r>
                      <a:endParaRPr lang="en-US" sz="2000" dirty="0"/>
                    </a:p>
                  </a:txBody>
                  <a:tcPr>
                    <a:noFill/>
                  </a:tcPr>
                </a:tc>
                <a:tc>
                  <a:txBody>
                    <a:bodyPr/>
                    <a:lstStyle/>
                    <a:p>
                      <a:pPr algn="ctr"/>
                      <a:endParaRPr lang="en-US" sz="2000" dirty="0"/>
                    </a:p>
                  </a:txBody>
                  <a:tcPr/>
                </a:tc>
                <a:tc>
                  <a:txBody>
                    <a:bodyPr/>
                    <a:lstStyle/>
                    <a:p>
                      <a:pPr algn="ctr"/>
                      <a:r>
                        <a:rPr lang="en-US" sz="2000" dirty="0" smtClean="0"/>
                        <a:t>4</a:t>
                      </a:r>
                      <a:endParaRPr lang="en-US" sz="2000" dirty="0"/>
                    </a:p>
                  </a:txBody>
                  <a:tcPr>
                    <a:noFill/>
                  </a:tcPr>
                </a:tc>
              </a:tr>
              <a:tr h="428625">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12</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r>
                        <a:rPr lang="en-US" sz="2000" dirty="0" smtClean="0"/>
                        <a:t>5</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6</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15</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8</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9</a:t>
                      </a:r>
                      <a:endParaRPr lang="en-US" sz="2000" dirty="0"/>
                    </a:p>
                  </a:txBody>
                  <a:tcPr>
                    <a:noFill/>
                  </a:tcPr>
                </a:tc>
                <a:tc>
                  <a:txBody>
                    <a:bodyPr/>
                    <a:lstStyle/>
                    <a:p>
                      <a:pPr algn="ctr"/>
                      <a:endParaRPr lang="en-US" sz="2000"/>
                    </a:p>
                  </a:txBody>
                  <a:tcPr/>
                </a:tc>
              </a:tr>
              <a:tr h="428625">
                <a:tc>
                  <a:txBody>
                    <a:bodyPr/>
                    <a:lstStyle/>
                    <a:p>
                      <a:pPr algn="ctr"/>
                      <a:r>
                        <a:rPr lang="en-US" sz="2000" dirty="0" smtClean="0"/>
                        <a:t>10</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13</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14</a:t>
                      </a:r>
                      <a:endParaRPr lang="en-US" sz="2000" dirty="0"/>
                    </a:p>
                  </a:txBody>
                  <a:tcPr>
                    <a:gradFill>
                      <a:gsLst>
                        <a:gs pos="0">
                          <a:schemeClr val="accent6">
                            <a:lumMod val="75000"/>
                          </a:schemeClr>
                        </a:gs>
                        <a:gs pos="50000">
                          <a:schemeClr val="accent6"/>
                        </a:gs>
                        <a:gs pos="100000">
                          <a:srgbClr val="FFC000"/>
                        </a:gs>
                      </a:gsLst>
                      <a:lin ang="16200000" scaled="1"/>
                    </a:gradFill>
                  </a:tcPr>
                </a:tc>
              </a:tr>
            </a:tbl>
          </a:graphicData>
        </a:graphic>
      </p:graphicFrame>
      <p:sp>
        <p:nvSpPr>
          <p:cNvPr id="28682" name="Title 9"/>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a:spLocks noChangeArrowheads="1"/>
          </p:cNvSpPr>
          <p:nvPr/>
        </p:nvSpPr>
        <p:spPr bwMode="auto">
          <a:xfrm>
            <a:off x="4254500" y="1477963"/>
            <a:ext cx="1184275" cy="369887"/>
          </a:xfrm>
          <a:prstGeom prst="rect">
            <a:avLst/>
          </a:prstGeom>
          <a:gradFill flip="none" rotWithShape="1">
            <a:gsLst>
              <a:gs pos="0">
                <a:srgbClr val="FFC000"/>
              </a:gs>
              <a:gs pos="50000">
                <a:srgbClr val="FFFF00"/>
              </a:gs>
              <a:gs pos="100000">
                <a:schemeClr val="accent6">
                  <a:lumMod val="20000"/>
                  <a:lumOff val="80000"/>
                </a:scheme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eaLnBrk="0" hangingPunct="0">
              <a:defRPr/>
            </a:pPr>
            <a:r>
              <a:rPr lang="en-US" sz="1800" dirty="0">
                <a:solidFill>
                  <a:schemeClr val="bg1"/>
                </a:solidFill>
                <a:latin typeface="Segoe Semibold" pitchFamily="34" charset="0"/>
                <a:cs typeface="+mn-cs"/>
              </a:rPr>
              <a:t>File Write</a:t>
            </a:r>
          </a:p>
        </p:txBody>
      </p:sp>
      <p:sp>
        <p:nvSpPr>
          <p:cNvPr id="29699" name="TextBox 7"/>
          <p:cNvSpPr txBox="1">
            <a:spLocks noChangeArrowheads="1"/>
          </p:cNvSpPr>
          <p:nvPr/>
        </p:nvSpPr>
        <p:spPr bwMode="auto">
          <a:xfrm>
            <a:off x="382588" y="1414463"/>
            <a:ext cx="1657350"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10:26</a:t>
            </a:r>
          </a:p>
        </p:txBody>
      </p:sp>
      <p:sp>
        <p:nvSpPr>
          <p:cNvPr id="29700" name="TextBox 6"/>
          <p:cNvSpPr txBox="1">
            <a:spLocks noChangeArrowheads="1"/>
          </p:cNvSpPr>
          <p:nvPr/>
        </p:nvSpPr>
        <p:spPr bwMode="auto">
          <a:xfrm>
            <a:off x="5953125" y="4435475"/>
            <a:ext cx="2413000" cy="554038"/>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a:p>
            <a:pPr eaLnBrk="0" hangingPunct="0"/>
            <a:r>
              <a:rPr lang="en-US" sz="1500">
                <a:latin typeface="Segoe Semibold" pitchFamily="34" charset="0"/>
              </a:rPr>
              <a:t>Changed blocks noted</a:t>
            </a:r>
          </a:p>
        </p:txBody>
      </p:sp>
      <p:sp>
        <p:nvSpPr>
          <p:cNvPr id="29701"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17" name="Rectangle 16"/>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18" name="Table 17"/>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rgbClr val="FFC000"/>
                        </a:gs>
                        <a:gs pos="50000">
                          <a:srgbClr val="FFFF00"/>
                        </a:gs>
                        <a:gs pos="100000">
                          <a:schemeClr val="accent6">
                            <a:lumMod val="20000"/>
                            <a:lumOff val="80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rgbClr val="FFC000"/>
                        </a:gs>
                        <a:gs pos="50000">
                          <a:srgbClr val="FFFF00"/>
                        </a:gs>
                        <a:gs pos="100000">
                          <a:schemeClr val="accent6">
                            <a:lumMod val="20000"/>
                            <a:lumOff val="8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rgbClr val="FFC000"/>
                        </a:gs>
                        <a:gs pos="50000">
                          <a:srgbClr val="FFFF00"/>
                        </a:gs>
                        <a:gs pos="100000">
                          <a:schemeClr val="accent6">
                            <a:lumMod val="20000"/>
                            <a:lumOff val="8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rgbClr val="FFC000"/>
                        </a:gs>
                        <a:gs pos="50000">
                          <a:srgbClr val="FFFF00"/>
                        </a:gs>
                        <a:gs pos="100000">
                          <a:schemeClr val="accent6">
                            <a:lumMod val="20000"/>
                            <a:lumOff val="80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2">
                            <a:lumMod val="50000"/>
                          </a:schemeClr>
                        </a:gs>
                        <a:gs pos="50000">
                          <a:schemeClr val="accent2">
                            <a:lumMod val="75000"/>
                          </a:schemeClr>
                        </a:gs>
                        <a:gs pos="100000">
                          <a:schemeClr val="accent2"/>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rgbClr val="910C09"/>
                        </a:gs>
                        <a:gs pos="50000">
                          <a:srgbClr val="C00000"/>
                        </a:gs>
                        <a:gs pos="100000">
                          <a:srgbClr val="FF0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r>
            </a:tbl>
          </a:graphicData>
        </a:graphic>
      </p:graphicFrame>
      <p:sp>
        <p:nvSpPr>
          <p:cNvPr id="19" name="Rectangle 18"/>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0" name="Table 19"/>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r>
                        <a:rPr lang="en-US" sz="2000" dirty="0" smtClean="0"/>
                        <a:t>11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7</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solidFill>
                            <a:schemeClr val="bg1"/>
                          </a:solidFill>
                        </a:rPr>
                        <a:t>16</a:t>
                      </a:r>
                      <a:endParaRPr lang="en-US" sz="2000" dirty="0">
                        <a:solidFill>
                          <a:schemeClr val="bg1"/>
                        </a:solidFill>
                      </a:endParaRPr>
                    </a:p>
                  </a:txBody>
                  <a:tcPr>
                    <a:gradFill>
                      <a:gsLst>
                        <a:gs pos="0">
                          <a:srgbClr val="FFC000"/>
                        </a:gs>
                        <a:gs pos="50000">
                          <a:srgbClr val="FFFF00"/>
                        </a:gs>
                        <a:gs pos="100000">
                          <a:schemeClr val="accent6">
                            <a:lumMod val="20000"/>
                            <a:lumOff val="80000"/>
                          </a:schemeClr>
                        </a:gs>
                      </a:gsLst>
                      <a:lin ang="16200000" scaled="1"/>
                    </a:gradFill>
                  </a:tcPr>
                </a:tc>
                <a:tc>
                  <a:txBody>
                    <a:bodyPr/>
                    <a:lstStyle/>
                    <a:p>
                      <a:pPr algn="ctr"/>
                      <a:r>
                        <a:rPr lang="en-US" sz="2000" dirty="0" smtClean="0">
                          <a:solidFill>
                            <a:schemeClr val="bg1"/>
                          </a:solidFill>
                        </a:rPr>
                        <a:t>17</a:t>
                      </a:r>
                      <a:endParaRPr lang="en-US" sz="2000" dirty="0">
                        <a:solidFill>
                          <a:schemeClr val="bg1"/>
                        </a:solidFill>
                      </a:endParaRPr>
                    </a:p>
                  </a:txBody>
                  <a:tcPr>
                    <a:gradFill>
                      <a:gsLst>
                        <a:gs pos="0">
                          <a:srgbClr val="FFC000"/>
                        </a:gs>
                        <a:gs pos="50000">
                          <a:srgbClr val="FFFF00"/>
                        </a:gs>
                        <a:gs pos="100000">
                          <a:schemeClr val="accent6">
                            <a:lumMod val="20000"/>
                            <a:lumOff val="80000"/>
                          </a:schemeClr>
                        </a:gs>
                      </a:gsLst>
                      <a:lin ang="16200000" scaled="1"/>
                    </a:gradFill>
                  </a:tcPr>
                </a:tc>
                <a:tc>
                  <a:txBody>
                    <a:bodyPr/>
                    <a:lstStyle/>
                    <a:p>
                      <a:pPr algn="ctr"/>
                      <a:r>
                        <a:rPr lang="en-US" sz="2000" dirty="0" smtClean="0">
                          <a:solidFill>
                            <a:schemeClr val="bg1"/>
                          </a:solidFill>
                        </a:rPr>
                        <a:t>18</a:t>
                      </a:r>
                      <a:endParaRPr lang="en-US" sz="2000" dirty="0">
                        <a:solidFill>
                          <a:schemeClr val="bg1"/>
                        </a:solidFill>
                      </a:endParaRPr>
                    </a:p>
                  </a:txBody>
                  <a:tcPr>
                    <a:gradFill>
                      <a:gsLst>
                        <a:gs pos="0">
                          <a:srgbClr val="FFC000"/>
                        </a:gs>
                        <a:gs pos="50000">
                          <a:srgbClr val="FFFF00"/>
                        </a:gs>
                        <a:gs pos="100000">
                          <a:schemeClr val="accent6">
                            <a:lumMod val="20000"/>
                            <a:lumOff val="80000"/>
                          </a:schemeClr>
                        </a:gs>
                      </a:gsLst>
                      <a:lin ang="16200000" scaled="1"/>
                    </a:gradFill>
                  </a:tcPr>
                </a:tc>
                <a:tc>
                  <a:txBody>
                    <a:bodyPr/>
                    <a:lstStyle/>
                    <a:p>
                      <a:pPr algn="ctr"/>
                      <a:r>
                        <a:rPr lang="en-US" sz="2000" dirty="0" smtClean="0">
                          <a:solidFill>
                            <a:schemeClr val="bg1"/>
                          </a:solidFill>
                        </a:rPr>
                        <a:t>19</a:t>
                      </a:r>
                      <a:endParaRPr lang="en-US" sz="2000" dirty="0">
                        <a:solidFill>
                          <a:schemeClr val="bg1"/>
                        </a:solidFill>
                      </a:endParaRPr>
                    </a:p>
                  </a:txBody>
                  <a:tcPr>
                    <a:gradFill>
                      <a:gsLst>
                        <a:gs pos="0">
                          <a:srgbClr val="FFC000"/>
                        </a:gs>
                        <a:gs pos="50000">
                          <a:srgbClr val="FFFF00"/>
                        </a:gs>
                        <a:gs pos="100000">
                          <a:schemeClr val="accent6">
                            <a:lumMod val="20000"/>
                            <a:lumOff val="80000"/>
                          </a:schemeClr>
                        </a:gs>
                      </a:gsLst>
                      <a:lin ang="16200000" scaled="1"/>
                    </a:gradFill>
                  </a:tcPr>
                </a:tc>
                <a:tc>
                  <a:txBody>
                    <a:bodyPr/>
                    <a:lstStyle/>
                    <a:p>
                      <a:pPr algn="ctr"/>
                      <a:r>
                        <a:rPr lang="en-US" sz="2000" dirty="0" smtClean="0"/>
                        <a:t>4</a:t>
                      </a:r>
                      <a:endParaRPr lang="en-US" sz="2000" dirty="0"/>
                    </a:p>
                  </a:txBody>
                  <a:tcPr>
                    <a:noFill/>
                  </a:tcPr>
                </a:tc>
              </a:tr>
              <a:tr h="428625">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12</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r>
                        <a:rPr lang="en-US" sz="2000" dirty="0" smtClean="0"/>
                        <a:t>5</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6</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15</a:t>
                      </a:r>
                      <a:endParaRPr lang="en-US" sz="2000" dirty="0"/>
                    </a:p>
                  </a:txBody>
                  <a:tcPr>
                    <a:no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8</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9</a:t>
                      </a:r>
                      <a:endParaRPr lang="en-US" sz="2000" dirty="0"/>
                    </a:p>
                  </a:txBody>
                  <a:tcPr>
                    <a:noFill/>
                  </a:tcPr>
                </a:tc>
                <a:tc>
                  <a:txBody>
                    <a:bodyPr/>
                    <a:lstStyle/>
                    <a:p>
                      <a:pPr algn="ctr"/>
                      <a:endParaRPr lang="en-US" sz="2000"/>
                    </a:p>
                  </a:txBody>
                  <a:tcPr/>
                </a:tc>
              </a:tr>
              <a:tr h="428625">
                <a:tc>
                  <a:txBody>
                    <a:bodyPr/>
                    <a:lstStyle/>
                    <a:p>
                      <a:pPr algn="ctr"/>
                      <a:r>
                        <a:rPr lang="en-US" sz="2000" dirty="0" smtClean="0"/>
                        <a:t>10</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13</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14</a:t>
                      </a:r>
                      <a:endParaRPr lang="en-US" sz="2000" dirty="0"/>
                    </a:p>
                  </a:txBody>
                  <a:tcPr>
                    <a:noFill/>
                  </a:tcPr>
                </a:tc>
              </a:tr>
            </a:tbl>
          </a:graphicData>
        </a:graphic>
      </p:graphicFrame>
      <p:sp>
        <p:nvSpPr>
          <p:cNvPr id="29706" name="Title 13"/>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6"/>
          <p:cNvSpPr txBox="1">
            <a:spLocks noChangeArrowheads="1"/>
          </p:cNvSpPr>
          <p:nvPr/>
        </p:nvSpPr>
        <p:spPr bwMode="auto">
          <a:xfrm>
            <a:off x="5992813" y="4854575"/>
            <a:ext cx="2779712" cy="692150"/>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300" dirty="0" smtClean="0">
                <a:latin typeface="Segoe" pitchFamily="34" charset="0"/>
              </a:rPr>
              <a:t>VSS interface calls used on production volume to ensure consistent data</a:t>
            </a:r>
          </a:p>
        </p:txBody>
      </p:sp>
      <p:sp>
        <p:nvSpPr>
          <p:cNvPr id="90423" name="TextBox 8"/>
          <p:cNvSpPr txBox="1">
            <a:spLocks noChangeArrowheads="1"/>
          </p:cNvSpPr>
          <p:nvPr/>
        </p:nvSpPr>
        <p:spPr bwMode="auto">
          <a:xfrm>
            <a:off x="3690938" y="1952625"/>
            <a:ext cx="2051050" cy="323850"/>
          </a:xfrm>
          <a:prstGeom prst="rect">
            <a:avLst/>
          </a:prstGeom>
          <a:gradFill flip="none" rotWithShape="1">
            <a:gsLst>
              <a:gs pos="0">
                <a:schemeClr val="accent1">
                  <a:lumMod val="50000"/>
                </a:schemeClr>
              </a:gs>
              <a:gs pos="50000">
                <a:schemeClr val="accent1">
                  <a:lumMod val="75000"/>
                </a:schemeClr>
              </a:gs>
              <a:gs pos="100000">
                <a:srgbClr val="0070C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eaLnBrk="0" hangingPunct="0">
              <a:defRPr/>
            </a:pPr>
            <a:r>
              <a:rPr lang="en-US" sz="1500" dirty="0">
                <a:latin typeface="Segoe Semibold" pitchFamily="34" charset="0"/>
                <a:cs typeface="+mn-cs"/>
              </a:rPr>
              <a:t>DPM Synchronization</a:t>
            </a:r>
          </a:p>
        </p:txBody>
      </p:sp>
      <p:sp>
        <p:nvSpPr>
          <p:cNvPr id="30724" name="TextBox 7"/>
          <p:cNvSpPr txBox="1">
            <a:spLocks noChangeArrowheads="1"/>
          </p:cNvSpPr>
          <p:nvPr/>
        </p:nvSpPr>
        <p:spPr bwMode="auto">
          <a:xfrm>
            <a:off x="382588" y="1414463"/>
            <a:ext cx="4667250"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10:30 </a:t>
            </a:r>
            <a:r>
              <a:rPr lang="en-US" sz="1400" i="1">
                <a:latin typeface="Segoe" pitchFamily="34" charset="0"/>
              </a:rPr>
              <a:t>(up to every 30 minutes, usually daily)</a:t>
            </a:r>
            <a:endParaRPr lang="en-US" sz="2000" i="1">
              <a:latin typeface="Segoe" pitchFamily="34" charset="0"/>
            </a:endParaRPr>
          </a:p>
        </p:txBody>
      </p:sp>
      <p:sp>
        <p:nvSpPr>
          <p:cNvPr id="30725" name="TextBox 6"/>
          <p:cNvSpPr txBox="1">
            <a:spLocks noChangeArrowheads="1"/>
          </p:cNvSpPr>
          <p:nvPr/>
        </p:nvSpPr>
        <p:spPr bwMode="auto">
          <a:xfrm>
            <a:off x="5953125" y="4435475"/>
            <a:ext cx="2413000" cy="323850"/>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p:txBody>
      </p:sp>
      <p:sp>
        <p:nvSpPr>
          <p:cNvPr id="30726"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17" name="Rectangle 16"/>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18" name="Table 17"/>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bl>
          </a:graphicData>
        </a:graphic>
      </p:graphicFrame>
      <p:sp>
        <p:nvSpPr>
          <p:cNvPr id="19" name="Rectangle 18"/>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0" name="Table 19"/>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r>
                        <a:rPr lang="en-US" sz="2000" dirty="0" smtClean="0"/>
                        <a:t>11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7</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r>
              <a:tr h="428625">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solidFill>
                            <a:schemeClr val="tx1"/>
                          </a:solidFill>
                        </a:rPr>
                        <a:t>16</a:t>
                      </a:r>
                      <a:endParaRPr lang="en-US" sz="2000" dirty="0">
                        <a:solidFill>
                          <a:schemeClr val="tx1"/>
                        </a:solidFill>
                      </a:endParaRPr>
                    </a:p>
                  </a:txBody>
                  <a:tcPr>
                    <a:noFill/>
                  </a:tcPr>
                </a:tc>
                <a:tc>
                  <a:txBody>
                    <a:bodyPr/>
                    <a:lstStyle/>
                    <a:p>
                      <a:pPr algn="ctr"/>
                      <a:r>
                        <a:rPr lang="en-US" sz="2000" dirty="0" smtClean="0">
                          <a:solidFill>
                            <a:schemeClr val="tx1"/>
                          </a:solidFill>
                        </a:rPr>
                        <a:t>17</a:t>
                      </a:r>
                      <a:endParaRPr lang="en-US" sz="2000" dirty="0">
                        <a:solidFill>
                          <a:schemeClr val="tx1"/>
                        </a:solidFill>
                      </a:endParaRPr>
                    </a:p>
                  </a:txBody>
                  <a:tcPr>
                    <a:noFill/>
                  </a:tcPr>
                </a:tc>
                <a:tc>
                  <a:txBody>
                    <a:bodyPr/>
                    <a:lstStyle/>
                    <a:p>
                      <a:pPr algn="ctr"/>
                      <a:r>
                        <a:rPr lang="en-US" sz="2000" dirty="0" smtClean="0">
                          <a:solidFill>
                            <a:schemeClr val="tx1"/>
                          </a:solidFill>
                        </a:rPr>
                        <a:t>18</a:t>
                      </a:r>
                      <a:endParaRPr lang="en-US" sz="2000" dirty="0">
                        <a:solidFill>
                          <a:schemeClr val="tx1"/>
                        </a:solidFill>
                      </a:endParaRPr>
                    </a:p>
                  </a:txBody>
                  <a:tcPr>
                    <a:noFill/>
                  </a:tcPr>
                </a:tc>
                <a:tc>
                  <a:txBody>
                    <a:bodyPr/>
                    <a:lstStyle/>
                    <a:p>
                      <a:pPr algn="ctr"/>
                      <a:r>
                        <a:rPr lang="en-US" sz="2000" dirty="0" smtClean="0">
                          <a:solidFill>
                            <a:schemeClr val="tx1"/>
                          </a:solidFill>
                        </a:rPr>
                        <a:t>19</a:t>
                      </a:r>
                      <a:endParaRPr lang="en-US" sz="2000" dirty="0">
                        <a:solidFill>
                          <a:schemeClr val="tx1"/>
                        </a:solidFill>
                      </a:endParaRPr>
                    </a:p>
                  </a:txBody>
                  <a:tcPr>
                    <a:noFill/>
                  </a:tcPr>
                </a:tc>
                <a:tc>
                  <a:txBody>
                    <a:bodyPr/>
                    <a:lstStyle/>
                    <a:p>
                      <a:pPr algn="ctr"/>
                      <a:r>
                        <a:rPr lang="en-US" sz="2000" dirty="0" smtClean="0"/>
                        <a:t>4</a:t>
                      </a:r>
                      <a:endParaRPr lang="en-US" sz="2000" dirty="0"/>
                    </a:p>
                  </a:txBody>
                  <a:tcPr>
                    <a:noFill/>
                  </a:tcPr>
                </a:tc>
              </a:tr>
              <a:tr h="428625">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12</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r>
                        <a:rPr lang="en-US" sz="2000" dirty="0" smtClean="0"/>
                        <a:t>5</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6</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15</a:t>
                      </a:r>
                      <a:endParaRPr lang="en-US" sz="2000" dirty="0"/>
                    </a:p>
                  </a:txBody>
                  <a:tcPr>
                    <a:no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8</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9</a:t>
                      </a:r>
                      <a:endParaRPr lang="en-US" sz="2000" dirty="0"/>
                    </a:p>
                  </a:txBody>
                  <a:tcPr>
                    <a:noFill/>
                  </a:tcPr>
                </a:tc>
                <a:tc>
                  <a:txBody>
                    <a:bodyPr/>
                    <a:lstStyle/>
                    <a:p>
                      <a:pPr algn="ctr"/>
                      <a:endParaRPr lang="en-US" sz="2000"/>
                    </a:p>
                  </a:txBody>
                  <a:tcPr/>
                </a:tc>
              </a:tr>
              <a:tr h="428625">
                <a:tc>
                  <a:txBody>
                    <a:bodyPr/>
                    <a:lstStyle/>
                    <a:p>
                      <a:pPr algn="ctr"/>
                      <a:r>
                        <a:rPr lang="en-US" sz="2000" dirty="0" smtClean="0"/>
                        <a:t>10</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13</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14</a:t>
                      </a:r>
                      <a:endParaRPr lang="en-US" sz="2000" dirty="0"/>
                    </a:p>
                  </a:txBody>
                  <a:tcPr>
                    <a:noFill/>
                  </a:tcPr>
                </a:tc>
              </a:tr>
            </a:tbl>
          </a:graphicData>
        </a:graphic>
      </p:graphicFrame>
      <p:sp>
        <p:nvSpPr>
          <p:cNvPr id="30731" name="Title 13"/>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8153400" y="6400800"/>
            <a:ext cx="381000" cy="3810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11</a:t>
            </a:r>
          </a:p>
        </p:txBody>
      </p:sp>
      <p:sp>
        <p:nvSpPr>
          <p:cNvPr id="11" name="Rectangle 10"/>
          <p:cNvSpPr/>
          <p:nvPr/>
        </p:nvSpPr>
        <p:spPr>
          <a:xfrm>
            <a:off x="7727950" y="6400800"/>
            <a:ext cx="381000" cy="381000"/>
          </a:xfrm>
          <a:prstGeom prst="rect">
            <a:avLst/>
          </a:prstGeom>
          <a:gradFill flip="none" rotWithShape="1">
            <a:gsLst>
              <a:gs pos="0">
                <a:srgbClr val="E62C00">
                  <a:shade val="30000"/>
                  <a:satMod val="115000"/>
                </a:srgbClr>
              </a:gs>
              <a:gs pos="50000">
                <a:srgbClr val="E62C00">
                  <a:shade val="67500"/>
                  <a:satMod val="115000"/>
                </a:srgbClr>
              </a:gs>
              <a:gs pos="100000">
                <a:srgbClr val="E62C0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7</a:t>
            </a:r>
          </a:p>
        </p:txBody>
      </p:sp>
      <p:sp>
        <p:nvSpPr>
          <p:cNvPr id="12" name="Rectangle 11"/>
          <p:cNvSpPr/>
          <p:nvPr/>
        </p:nvSpPr>
        <p:spPr>
          <a:xfrm>
            <a:off x="7302500" y="6400800"/>
            <a:ext cx="381000" cy="381000"/>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solidFill>
              <a:schemeClr val="accent2">
                <a:lumMod val="7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a:t>
            </a:r>
          </a:p>
        </p:txBody>
      </p:sp>
      <p:sp>
        <p:nvSpPr>
          <p:cNvPr id="13" name="Rectangle 12"/>
          <p:cNvSpPr/>
          <p:nvPr/>
        </p:nvSpPr>
        <p:spPr>
          <a:xfrm>
            <a:off x="6878638" y="6400800"/>
            <a:ext cx="381000" cy="381000"/>
          </a:xfrm>
          <a:prstGeom prst="rect">
            <a:avLst/>
          </a:prstGeom>
          <a:gradFill flip="none" rotWithShape="1">
            <a:gsLst>
              <a:gs pos="0">
                <a:srgbClr val="FFC000"/>
              </a:gs>
              <a:gs pos="50000">
                <a:srgbClr val="FFFF00"/>
              </a:gs>
              <a:gs pos="100000">
                <a:schemeClr val="accent6">
                  <a:lumMod val="20000"/>
                  <a:lumOff val="80000"/>
                </a:scheme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solidFill>
                  <a:schemeClr val="bg1"/>
                </a:solidFill>
                <a:latin typeface="Segoe Semibold" pitchFamily="34" charset="0"/>
                <a:cs typeface="+mn-cs"/>
              </a:rPr>
              <a:t>16</a:t>
            </a:r>
          </a:p>
        </p:txBody>
      </p:sp>
      <p:sp>
        <p:nvSpPr>
          <p:cNvPr id="14" name="Rectangle 13"/>
          <p:cNvSpPr/>
          <p:nvPr/>
        </p:nvSpPr>
        <p:spPr>
          <a:xfrm>
            <a:off x="6453188" y="6400800"/>
            <a:ext cx="381000" cy="381000"/>
          </a:xfrm>
          <a:prstGeom prst="rect">
            <a:avLst/>
          </a:prstGeom>
          <a:gradFill flip="none" rotWithShape="1">
            <a:gsLst>
              <a:gs pos="0">
                <a:srgbClr val="FFC000"/>
              </a:gs>
              <a:gs pos="50000">
                <a:srgbClr val="FFFF00"/>
              </a:gs>
              <a:gs pos="100000">
                <a:schemeClr val="accent6">
                  <a:lumMod val="20000"/>
                  <a:lumOff val="80000"/>
                </a:scheme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solidFill>
                  <a:schemeClr val="bg1"/>
                </a:solidFill>
                <a:latin typeface="Segoe Semibold" pitchFamily="34" charset="0"/>
                <a:cs typeface="+mn-cs"/>
              </a:rPr>
              <a:t>17</a:t>
            </a:r>
          </a:p>
        </p:txBody>
      </p:sp>
      <p:sp>
        <p:nvSpPr>
          <p:cNvPr id="16" name="Rectangle 15"/>
          <p:cNvSpPr/>
          <p:nvPr/>
        </p:nvSpPr>
        <p:spPr>
          <a:xfrm>
            <a:off x="6027738" y="6400800"/>
            <a:ext cx="381000" cy="381000"/>
          </a:xfrm>
          <a:prstGeom prst="rect">
            <a:avLst/>
          </a:prstGeom>
          <a:gradFill flip="none" rotWithShape="1">
            <a:gsLst>
              <a:gs pos="0">
                <a:srgbClr val="FFC000"/>
              </a:gs>
              <a:gs pos="50000">
                <a:srgbClr val="FFFF00"/>
              </a:gs>
              <a:gs pos="100000">
                <a:schemeClr val="accent6">
                  <a:lumMod val="20000"/>
                  <a:lumOff val="80000"/>
                </a:scheme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solidFill>
                  <a:schemeClr val="bg1"/>
                </a:solidFill>
                <a:latin typeface="Segoe Semibold" pitchFamily="34" charset="0"/>
                <a:cs typeface="+mn-cs"/>
              </a:rPr>
              <a:t>18</a:t>
            </a:r>
          </a:p>
        </p:txBody>
      </p:sp>
      <p:sp>
        <p:nvSpPr>
          <p:cNvPr id="17" name="Rectangle 16"/>
          <p:cNvSpPr/>
          <p:nvPr/>
        </p:nvSpPr>
        <p:spPr>
          <a:xfrm>
            <a:off x="5602288" y="6400800"/>
            <a:ext cx="382587" cy="381000"/>
          </a:xfrm>
          <a:prstGeom prst="rect">
            <a:avLst/>
          </a:prstGeom>
          <a:gradFill flip="none" rotWithShape="1">
            <a:gsLst>
              <a:gs pos="0">
                <a:srgbClr val="FFC000"/>
              </a:gs>
              <a:gs pos="50000">
                <a:srgbClr val="FFFF00"/>
              </a:gs>
              <a:gs pos="100000">
                <a:schemeClr val="accent6">
                  <a:lumMod val="20000"/>
                  <a:lumOff val="80000"/>
                </a:scheme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solidFill>
                  <a:schemeClr val="bg1"/>
                </a:solidFill>
                <a:latin typeface="Segoe Semibold" pitchFamily="34" charset="0"/>
                <a:cs typeface="+mn-cs"/>
              </a:rPr>
              <a:t>19</a:t>
            </a:r>
          </a:p>
        </p:txBody>
      </p:sp>
      <p:sp>
        <p:nvSpPr>
          <p:cNvPr id="18" name="Rectangle 17"/>
          <p:cNvSpPr/>
          <p:nvPr/>
        </p:nvSpPr>
        <p:spPr>
          <a:xfrm>
            <a:off x="5176838" y="6400800"/>
            <a:ext cx="381000" cy="381000"/>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solidFill>
              <a:schemeClr val="accent2">
                <a:lumMod val="7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4</a:t>
            </a:r>
          </a:p>
        </p:txBody>
      </p:sp>
      <p:sp>
        <p:nvSpPr>
          <p:cNvPr id="19" name="Rectangle 18"/>
          <p:cNvSpPr/>
          <p:nvPr/>
        </p:nvSpPr>
        <p:spPr>
          <a:xfrm>
            <a:off x="4752975" y="6400800"/>
            <a:ext cx="381000" cy="3810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12</a:t>
            </a:r>
          </a:p>
        </p:txBody>
      </p:sp>
      <p:sp>
        <p:nvSpPr>
          <p:cNvPr id="20" name="Rectangle 19"/>
          <p:cNvSpPr/>
          <p:nvPr/>
        </p:nvSpPr>
        <p:spPr>
          <a:xfrm>
            <a:off x="4327525" y="6400800"/>
            <a:ext cx="381000" cy="381000"/>
          </a:xfrm>
          <a:prstGeom prst="rect">
            <a:avLst/>
          </a:prstGeom>
          <a:gradFill flip="none" rotWithShape="1">
            <a:gsLst>
              <a:gs pos="0">
                <a:srgbClr val="E62C00">
                  <a:shade val="30000"/>
                  <a:satMod val="115000"/>
                </a:srgbClr>
              </a:gs>
              <a:gs pos="50000">
                <a:srgbClr val="E62C00">
                  <a:shade val="67500"/>
                  <a:satMod val="115000"/>
                </a:srgbClr>
              </a:gs>
              <a:gs pos="100000">
                <a:srgbClr val="E62C0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5</a:t>
            </a:r>
          </a:p>
        </p:txBody>
      </p:sp>
      <p:sp>
        <p:nvSpPr>
          <p:cNvPr id="21" name="Rectangle 20"/>
          <p:cNvSpPr/>
          <p:nvPr/>
        </p:nvSpPr>
        <p:spPr>
          <a:xfrm>
            <a:off x="3902075" y="6400800"/>
            <a:ext cx="381000" cy="381000"/>
          </a:xfrm>
          <a:prstGeom prst="rect">
            <a:avLst/>
          </a:prstGeom>
          <a:gradFill flip="none" rotWithShape="1">
            <a:gsLst>
              <a:gs pos="0">
                <a:srgbClr val="E62C00">
                  <a:shade val="30000"/>
                  <a:satMod val="115000"/>
                </a:srgbClr>
              </a:gs>
              <a:gs pos="50000">
                <a:srgbClr val="E62C00">
                  <a:shade val="67500"/>
                  <a:satMod val="115000"/>
                </a:srgbClr>
              </a:gs>
              <a:gs pos="100000">
                <a:srgbClr val="E62C0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6</a:t>
            </a:r>
          </a:p>
        </p:txBody>
      </p:sp>
      <p:sp>
        <p:nvSpPr>
          <p:cNvPr id="22" name="Rectangle 21"/>
          <p:cNvSpPr/>
          <p:nvPr/>
        </p:nvSpPr>
        <p:spPr>
          <a:xfrm>
            <a:off x="3476625" y="6400800"/>
            <a:ext cx="381000" cy="3810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15</a:t>
            </a:r>
          </a:p>
        </p:txBody>
      </p:sp>
      <p:sp>
        <p:nvSpPr>
          <p:cNvPr id="23" name="Rectangle 22"/>
          <p:cNvSpPr/>
          <p:nvPr/>
        </p:nvSpPr>
        <p:spPr>
          <a:xfrm>
            <a:off x="3052763" y="6400800"/>
            <a:ext cx="381000" cy="381000"/>
          </a:xfrm>
          <a:prstGeom prst="rect">
            <a:avLst/>
          </a:prstGeom>
          <a:gradFill flip="none" rotWithShape="1">
            <a:gsLst>
              <a:gs pos="0">
                <a:srgbClr val="E62C00">
                  <a:shade val="30000"/>
                  <a:satMod val="115000"/>
                </a:srgbClr>
              </a:gs>
              <a:gs pos="50000">
                <a:srgbClr val="E62C00">
                  <a:shade val="67500"/>
                  <a:satMod val="115000"/>
                </a:srgbClr>
              </a:gs>
              <a:gs pos="100000">
                <a:srgbClr val="E62C0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8</a:t>
            </a:r>
          </a:p>
        </p:txBody>
      </p:sp>
      <p:sp>
        <p:nvSpPr>
          <p:cNvPr id="24" name="Rectangle 23"/>
          <p:cNvSpPr/>
          <p:nvPr/>
        </p:nvSpPr>
        <p:spPr>
          <a:xfrm>
            <a:off x="2627313" y="6400800"/>
            <a:ext cx="382587" cy="381000"/>
          </a:xfrm>
          <a:prstGeom prst="rect">
            <a:avLst/>
          </a:prstGeom>
          <a:gradFill flip="none" rotWithShape="1">
            <a:gsLst>
              <a:gs pos="0">
                <a:srgbClr val="E62C00">
                  <a:shade val="30000"/>
                  <a:satMod val="115000"/>
                </a:srgbClr>
              </a:gs>
              <a:gs pos="50000">
                <a:srgbClr val="E62C00">
                  <a:shade val="67500"/>
                  <a:satMod val="115000"/>
                </a:srgbClr>
              </a:gs>
              <a:gs pos="100000">
                <a:srgbClr val="E62C0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9</a:t>
            </a:r>
          </a:p>
        </p:txBody>
      </p:sp>
      <p:sp>
        <p:nvSpPr>
          <p:cNvPr id="25" name="Rectangle 24"/>
          <p:cNvSpPr/>
          <p:nvPr/>
        </p:nvSpPr>
        <p:spPr>
          <a:xfrm>
            <a:off x="2201863" y="6400800"/>
            <a:ext cx="381000" cy="3810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10</a:t>
            </a:r>
          </a:p>
        </p:txBody>
      </p:sp>
      <p:sp>
        <p:nvSpPr>
          <p:cNvPr id="26" name="Rectangle 25"/>
          <p:cNvSpPr/>
          <p:nvPr/>
        </p:nvSpPr>
        <p:spPr>
          <a:xfrm>
            <a:off x="1776413" y="6400800"/>
            <a:ext cx="381000" cy="3810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13</a:t>
            </a:r>
          </a:p>
        </p:txBody>
      </p:sp>
      <p:sp>
        <p:nvSpPr>
          <p:cNvPr id="27" name="Rectangle 26"/>
          <p:cNvSpPr/>
          <p:nvPr/>
        </p:nvSpPr>
        <p:spPr>
          <a:xfrm>
            <a:off x="1350963" y="6400800"/>
            <a:ext cx="381000" cy="3810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nchor="ctr"/>
          <a:lstStyle/>
          <a:p>
            <a:pPr algn="ctr" eaLnBrk="0" hangingPunct="0">
              <a:defRPr/>
            </a:pPr>
            <a:r>
              <a:rPr lang="en-US" sz="1300" dirty="0">
                <a:latin typeface="Segoe Semibold" pitchFamily="34" charset="0"/>
                <a:cs typeface="+mn-cs"/>
              </a:rPr>
              <a:t>14</a:t>
            </a:r>
          </a:p>
        </p:txBody>
      </p:sp>
      <p:sp>
        <p:nvSpPr>
          <p:cNvPr id="31" name="Right Arrow 30"/>
          <p:cNvSpPr/>
          <p:nvPr/>
        </p:nvSpPr>
        <p:spPr>
          <a:xfrm>
            <a:off x="8610600" y="6400800"/>
            <a:ext cx="457200" cy="381000"/>
          </a:xfrm>
          <a:prstGeom prst="rightArrow">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endParaRPr lang="en-US" sz="2000" dirty="0">
              <a:solidFill>
                <a:schemeClr val="accent6"/>
              </a:solidFill>
            </a:endParaRPr>
          </a:p>
        </p:txBody>
      </p:sp>
      <p:sp>
        <p:nvSpPr>
          <p:cNvPr id="91466" name="TextBox 8"/>
          <p:cNvSpPr txBox="1">
            <a:spLocks noChangeArrowheads="1"/>
          </p:cNvSpPr>
          <p:nvPr/>
        </p:nvSpPr>
        <p:spPr bwMode="auto">
          <a:xfrm>
            <a:off x="76200" y="6380163"/>
            <a:ext cx="1220788" cy="43338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nchor="ctr"/>
          <a:lstStyle/>
          <a:p>
            <a:pPr algn="ctr" eaLnBrk="0" hangingPunct="0">
              <a:defRPr/>
            </a:pPr>
            <a:r>
              <a:rPr lang="en-US" sz="1500" dirty="0">
                <a:latin typeface="Segoe Semibold" pitchFamily="34" charset="0"/>
                <a:cs typeface="+mn-cs"/>
              </a:rPr>
              <a:t>Block Order</a:t>
            </a:r>
          </a:p>
        </p:txBody>
      </p:sp>
      <p:sp>
        <p:nvSpPr>
          <p:cNvPr id="37" name="TextBox 8"/>
          <p:cNvSpPr txBox="1">
            <a:spLocks noChangeArrowheads="1"/>
          </p:cNvSpPr>
          <p:nvPr/>
        </p:nvSpPr>
        <p:spPr bwMode="auto">
          <a:xfrm>
            <a:off x="3690938" y="1952625"/>
            <a:ext cx="2051050" cy="323850"/>
          </a:xfrm>
          <a:prstGeom prst="rect">
            <a:avLst/>
          </a:prstGeom>
          <a:gradFill flip="none" rotWithShape="1">
            <a:gsLst>
              <a:gs pos="0">
                <a:schemeClr val="accent1">
                  <a:lumMod val="50000"/>
                </a:schemeClr>
              </a:gs>
              <a:gs pos="50000">
                <a:schemeClr val="accent1">
                  <a:lumMod val="75000"/>
                </a:schemeClr>
              </a:gs>
              <a:gs pos="100000">
                <a:srgbClr val="0070C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eaLnBrk="0" hangingPunct="0">
              <a:defRPr/>
            </a:pPr>
            <a:r>
              <a:rPr lang="en-US" sz="1500" dirty="0">
                <a:solidFill>
                  <a:schemeClr val="bg1"/>
                </a:solidFill>
                <a:latin typeface="Segoe Semibold" pitchFamily="34" charset="0"/>
                <a:cs typeface="+mn-cs"/>
              </a:rPr>
              <a:t>DPM Synchronization</a:t>
            </a:r>
          </a:p>
        </p:txBody>
      </p:sp>
      <p:sp>
        <p:nvSpPr>
          <p:cNvPr id="31766" name="TextBox 7"/>
          <p:cNvSpPr txBox="1">
            <a:spLocks noChangeArrowheads="1"/>
          </p:cNvSpPr>
          <p:nvPr/>
        </p:nvSpPr>
        <p:spPr bwMode="auto">
          <a:xfrm>
            <a:off x="382588" y="1414463"/>
            <a:ext cx="1938337"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10:30</a:t>
            </a:r>
            <a:r>
              <a:rPr lang="en-US" sz="1600">
                <a:latin typeface="Segoe" pitchFamily="34" charset="0"/>
              </a:rPr>
              <a:t>:01</a:t>
            </a:r>
            <a:endParaRPr lang="en-US" sz="2000" i="1">
              <a:latin typeface="Segoe" pitchFamily="34" charset="0"/>
            </a:endParaRPr>
          </a:p>
        </p:txBody>
      </p:sp>
      <p:sp>
        <p:nvSpPr>
          <p:cNvPr id="31767"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31768" name="TextBox 40"/>
          <p:cNvSpPr txBox="1">
            <a:spLocks noChangeArrowheads="1"/>
          </p:cNvSpPr>
          <p:nvPr/>
        </p:nvSpPr>
        <p:spPr bwMode="auto">
          <a:xfrm>
            <a:off x="5992813" y="4854575"/>
            <a:ext cx="2779712" cy="1292656"/>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300" dirty="0" smtClean="0">
                <a:latin typeface="Segoe" pitchFamily="34" charset="0"/>
              </a:rPr>
              <a:t>VSS interface calls used on production volume to ensure consistent data</a:t>
            </a:r>
          </a:p>
          <a:p>
            <a:pPr marL="227013" indent="-227013" eaLnBrk="0" hangingPunct="0">
              <a:buFontTx/>
              <a:buAutoNum type="arabicPeriod"/>
            </a:pPr>
            <a:r>
              <a:rPr lang="en-US" sz="1300" dirty="0" smtClean="0">
                <a:latin typeface="Segoe" pitchFamily="34" charset="0"/>
              </a:rPr>
              <a:t>Changed blocks are sent to DPM server, while live disk continues. </a:t>
            </a:r>
            <a:endParaRPr lang="en-US" sz="1300" dirty="0">
              <a:latin typeface="Segoe" pitchFamily="34" charset="0"/>
            </a:endParaRPr>
          </a:p>
        </p:txBody>
      </p:sp>
      <p:sp>
        <p:nvSpPr>
          <p:cNvPr id="31769" name="TextBox 6"/>
          <p:cNvSpPr txBox="1">
            <a:spLocks noChangeArrowheads="1"/>
          </p:cNvSpPr>
          <p:nvPr/>
        </p:nvSpPr>
        <p:spPr bwMode="auto">
          <a:xfrm>
            <a:off x="5953125" y="4441825"/>
            <a:ext cx="2413000" cy="323850"/>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p:txBody>
      </p:sp>
      <p:sp>
        <p:nvSpPr>
          <p:cNvPr id="32" name="Rectangle 31"/>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33" name="Table 32"/>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bl>
          </a:graphicData>
        </a:graphic>
      </p:graphicFrame>
      <p:sp>
        <p:nvSpPr>
          <p:cNvPr id="34" name="Rectangle 33"/>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35" name="Table 34"/>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r>
                        <a:rPr lang="en-US" sz="2000" dirty="0" smtClean="0"/>
                        <a:t>11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7</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r>
              <a:tr h="428625">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solidFill>
                            <a:schemeClr val="tx1"/>
                          </a:solidFill>
                        </a:rPr>
                        <a:t>16</a:t>
                      </a:r>
                      <a:endParaRPr lang="en-US" sz="2000" dirty="0">
                        <a:solidFill>
                          <a:schemeClr val="tx1"/>
                        </a:solidFill>
                      </a:endParaRPr>
                    </a:p>
                  </a:txBody>
                  <a:tcPr>
                    <a:noFill/>
                  </a:tcPr>
                </a:tc>
                <a:tc>
                  <a:txBody>
                    <a:bodyPr/>
                    <a:lstStyle/>
                    <a:p>
                      <a:pPr algn="ctr"/>
                      <a:r>
                        <a:rPr lang="en-US" sz="2000" dirty="0" smtClean="0">
                          <a:solidFill>
                            <a:schemeClr val="tx1"/>
                          </a:solidFill>
                        </a:rPr>
                        <a:t>17</a:t>
                      </a:r>
                      <a:endParaRPr lang="en-US" sz="2000" dirty="0">
                        <a:solidFill>
                          <a:schemeClr val="tx1"/>
                        </a:solidFill>
                      </a:endParaRPr>
                    </a:p>
                  </a:txBody>
                  <a:tcPr>
                    <a:noFill/>
                  </a:tcPr>
                </a:tc>
                <a:tc>
                  <a:txBody>
                    <a:bodyPr/>
                    <a:lstStyle/>
                    <a:p>
                      <a:pPr algn="ctr"/>
                      <a:r>
                        <a:rPr lang="en-US" sz="2000" dirty="0" smtClean="0">
                          <a:solidFill>
                            <a:schemeClr val="tx1"/>
                          </a:solidFill>
                        </a:rPr>
                        <a:t>18</a:t>
                      </a:r>
                      <a:endParaRPr lang="en-US" sz="2000" dirty="0">
                        <a:solidFill>
                          <a:schemeClr val="tx1"/>
                        </a:solidFill>
                      </a:endParaRPr>
                    </a:p>
                  </a:txBody>
                  <a:tcPr>
                    <a:noFill/>
                  </a:tcPr>
                </a:tc>
                <a:tc>
                  <a:txBody>
                    <a:bodyPr/>
                    <a:lstStyle/>
                    <a:p>
                      <a:pPr algn="ctr"/>
                      <a:r>
                        <a:rPr lang="en-US" sz="2000" dirty="0" smtClean="0">
                          <a:solidFill>
                            <a:schemeClr val="tx1"/>
                          </a:solidFill>
                        </a:rPr>
                        <a:t>19</a:t>
                      </a:r>
                      <a:endParaRPr lang="en-US" sz="2000" dirty="0">
                        <a:solidFill>
                          <a:schemeClr val="tx1"/>
                        </a:solidFill>
                      </a:endParaRPr>
                    </a:p>
                  </a:txBody>
                  <a:tcPr>
                    <a:noFill/>
                  </a:tcPr>
                </a:tc>
                <a:tc>
                  <a:txBody>
                    <a:bodyPr/>
                    <a:lstStyle/>
                    <a:p>
                      <a:pPr algn="ctr"/>
                      <a:r>
                        <a:rPr lang="en-US" sz="2000" dirty="0" smtClean="0"/>
                        <a:t>4</a:t>
                      </a:r>
                      <a:endParaRPr lang="en-US" sz="2000" dirty="0"/>
                    </a:p>
                  </a:txBody>
                  <a:tcPr>
                    <a:noFill/>
                  </a:tcPr>
                </a:tc>
              </a:tr>
              <a:tr h="428625">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12</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r>
                        <a:rPr lang="en-US" sz="2000" dirty="0" smtClean="0"/>
                        <a:t>5</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6</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15</a:t>
                      </a:r>
                      <a:endParaRPr lang="en-US" sz="2000" dirty="0"/>
                    </a:p>
                  </a:txBody>
                  <a:tcPr>
                    <a:no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8</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9</a:t>
                      </a:r>
                      <a:endParaRPr lang="en-US" sz="2000" dirty="0"/>
                    </a:p>
                  </a:txBody>
                  <a:tcPr>
                    <a:noFill/>
                  </a:tcPr>
                </a:tc>
                <a:tc>
                  <a:txBody>
                    <a:bodyPr/>
                    <a:lstStyle/>
                    <a:p>
                      <a:pPr algn="ctr"/>
                      <a:endParaRPr lang="en-US" sz="2000"/>
                    </a:p>
                  </a:txBody>
                  <a:tcPr/>
                </a:tc>
              </a:tr>
              <a:tr h="428625">
                <a:tc>
                  <a:txBody>
                    <a:bodyPr/>
                    <a:lstStyle/>
                    <a:p>
                      <a:pPr algn="ctr"/>
                      <a:r>
                        <a:rPr lang="en-US" sz="2000" dirty="0" smtClean="0"/>
                        <a:t>10</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13</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14</a:t>
                      </a:r>
                      <a:endParaRPr lang="en-US" sz="2000" dirty="0"/>
                    </a:p>
                  </a:txBody>
                  <a:tcPr>
                    <a:noFill/>
                  </a:tcPr>
                </a:tc>
              </a:tr>
            </a:tbl>
          </a:graphicData>
        </a:graphic>
      </p:graphicFrame>
      <p:sp>
        <p:nvSpPr>
          <p:cNvPr id="31774" name="Title 29"/>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Rectangle 9"/>
          <p:cNvSpPr/>
          <p:nvPr/>
        </p:nvSpPr>
        <p:spPr>
          <a:xfrm>
            <a:off x="8153400"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a:t>
            </a:r>
          </a:p>
        </p:txBody>
      </p:sp>
      <p:sp>
        <p:nvSpPr>
          <p:cNvPr id="11" name="Rectangle 10"/>
          <p:cNvSpPr/>
          <p:nvPr/>
        </p:nvSpPr>
        <p:spPr>
          <a:xfrm>
            <a:off x="7727950"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2</a:t>
            </a:r>
          </a:p>
        </p:txBody>
      </p:sp>
      <p:sp>
        <p:nvSpPr>
          <p:cNvPr id="12" name="Rectangle 11"/>
          <p:cNvSpPr/>
          <p:nvPr/>
        </p:nvSpPr>
        <p:spPr>
          <a:xfrm>
            <a:off x="7302500"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3</a:t>
            </a:r>
          </a:p>
        </p:txBody>
      </p:sp>
      <p:sp>
        <p:nvSpPr>
          <p:cNvPr id="13" name="Rectangle 12"/>
          <p:cNvSpPr/>
          <p:nvPr/>
        </p:nvSpPr>
        <p:spPr>
          <a:xfrm>
            <a:off x="6878638"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4</a:t>
            </a:r>
          </a:p>
        </p:txBody>
      </p:sp>
      <p:sp>
        <p:nvSpPr>
          <p:cNvPr id="14" name="Rectangle 13"/>
          <p:cNvSpPr/>
          <p:nvPr/>
        </p:nvSpPr>
        <p:spPr>
          <a:xfrm>
            <a:off x="6453188"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5</a:t>
            </a:r>
          </a:p>
        </p:txBody>
      </p:sp>
      <p:sp>
        <p:nvSpPr>
          <p:cNvPr id="15" name="Rectangle 14"/>
          <p:cNvSpPr/>
          <p:nvPr/>
        </p:nvSpPr>
        <p:spPr>
          <a:xfrm>
            <a:off x="6027738"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6</a:t>
            </a:r>
          </a:p>
        </p:txBody>
      </p:sp>
      <p:sp>
        <p:nvSpPr>
          <p:cNvPr id="16" name="Rectangle 15"/>
          <p:cNvSpPr/>
          <p:nvPr/>
        </p:nvSpPr>
        <p:spPr>
          <a:xfrm>
            <a:off x="5602288"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7</a:t>
            </a:r>
          </a:p>
        </p:txBody>
      </p:sp>
      <p:sp>
        <p:nvSpPr>
          <p:cNvPr id="17" name="Rectangle 16"/>
          <p:cNvSpPr/>
          <p:nvPr/>
        </p:nvSpPr>
        <p:spPr>
          <a:xfrm>
            <a:off x="5176838"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8</a:t>
            </a:r>
          </a:p>
        </p:txBody>
      </p:sp>
      <p:sp>
        <p:nvSpPr>
          <p:cNvPr id="18" name="Rectangle 17"/>
          <p:cNvSpPr/>
          <p:nvPr/>
        </p:nvSpPr>
        <p:spPr>
          <a:xfrm>
            <a:off x="4752975"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9</a:t>
            </a:r>
          </a:p>
        </p:txBody>
      </p:sp>
      <p:sp>
        <p:nvSpPr>
          <p:cNvPr id="19" name="Rectangle 18"/>
          <p:cNvSpPr/>
          <p:nvPr/>
        </p:nvSpPr>
        <p:spPr>
          <a:xfrm>
            <a:off x="4327525"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10</a:t>
            </a:r>
          </a:p>
        </p:txBody>
      </p:sp>
      <p:sp>
        <p:nvSpPr>
          <p:cNvPr id="20" name="Rectangle 19"/>
          <p:cNvSpPr/>
          <p:nvPr/>
        </p:nvSpPr>
        <p:spPr>
          <a:xfrm>
            <a:off x="3902075"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11</a:t>
            </a:r>
          </a:p>
        </p:txBody>
      </p:sp>
      <p:sp>
        <p:nvSpPr>
          <p:cNvPr id="21" name="Rectangle 20"/>
          <p:cNvSpPr/>
          <p:nvPr/>
        </p:nvSpPr>
        <p:spPr>
          <a:xfrm>
            <a:off x="3476625"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12</a:t>
            </a:r>
          </a:p>
        </p:txBody>
      </p:sp>
      <p:sp>
        <p:nvSpPr>
          <p:cNvPr id="22" name="Rectangle 21"/>
          <p:cNvSpPr/>
          <p:nvPr/>
        </p:nvSpPr>
        <p:spPr>
          <a:xfrm>
            <a:off x="3052763"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13</a:t>
            </a:r>
          </a:p>
        </p:txBody>
      </p:sp>
      <p:sp>
        <p:nvSpPr>
          <p:cNvPr id="23" name="Rectangle 22"/>
          <p:cNvSpPr/>
          <p:nvPr/>
        </p:nvSpPr>
        <p:spPr>
          <a:xfrm>
            <a:off x="2627313"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14</a:t>
            </a:r>
          </a:p>
        </p:txBody>
      </p:sp>
      <p:sp>
        <p:nvSpPr>
          <p:cNvPr id="24" name="Rectangle 23"/>
          <p:cNvSpPr/>
          <p:nvPr/>
        </p:nvSpPr>
        <p:spPr>
          <a:xfrm>
            <a:off x="2201863"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15</a:t>
            </a:r>
          </a:p>
        </p:txBody>
      </p:sp>
      <p:sp>
        <p:nvSpPr>
          <p:cNvPr id="25" name="Rectangle 24"/>
          <p:cNvSpPr/>
          <p:nvPr/>
        </p:nvSpPr>
        <p:spPr>
          <a:xfrm>
            <a:off x="1776413"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16</a:t>
            </a:r>
          </a:p>
        </p:txBody>
      </p:sp>
      <p:sp>
        <p:nvSpPr>
          <p:cNvPr id="26" name="Rectangle 25"/>
          <p:cNvSpPr/>
          <p:nvPr/>
        </p:nvSpPr>
        <p:spPr>
          <a:xfrm>
            <a:off x="1350963" y="6400800"/>
            <a:ext cx="381000" cy="381000"/>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solidFill>
              <a:srgbClr val="0070C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300" dirty="0">
                <a:solidFill>
                  <a:schemeClr val="tx1"/>
                </a:solidFill>
                <a:latin typeface="Segoe Semibold" pitchFamily="34" charset="0"/>
              </a:rPr>
              <a:t>17</a:t>
            </a:r>
          </a:p>
        </p:txBody>
      </p:sp>
      <p:sp>
        <p:nvSpPr>
          <p:cNvPr id="27" name="Right Arrow 26"/>
          <p:cNvSpPr/>
          <p:nvPr/>
        </p:nvSpPr>
        <p:spPr>
          <a:xfrm>
            <a:off x="8610600" y="6400800"/>
            <a:ext cx="457200" cy="381000"/>
          </a:xfrm>
          <a:prstGeom prst="rightArrow">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endParaRPr lang="en-US">
              <a:solidFill>
                <a:schemeClr val="tx1"/>
              </a:solidFill>
            </a:endParaRPr>
          </a:p>
        </p:txBody>
      </p:sp>
      <p:sp>
        <p:nvSpPr>
          <p:cNvPr id="32788" name="TextBox 7"/>
          <p:cNvSpPr txBox="1">
            <a:spLocks noChangeArrowheads="1"/>
          </p:cNvSpPr>
          <p:nvPr/>
        </p:nvSpPr>
        <p:spPr bwMode="auto">
          <a:xfrm>
            <a:off x="382588" y="1414463"/>
            <a:ext cx="1938337"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10:30</a:t>
            </a:r>
            <a:r>
              <a:rPr lang="en-US" sz="1600">
                <a:latin typeface="Segoe" pitchFamily="34" charset="0"/>
              </a:rPr>
              <a:t>:02</a:t>
            </a:r>
            <a:endParaRPr lang="en-US" sz="2000">
              <a:latin typeface="Segoe" pitchFamily="34" charset="0"/>
            </a:endParaRPr>
          </a:p>
        </p:txBody>
      </p:sp>
      <p:sp>
        <p:nvSpPr>
          <p:cNvPr id="32789" name="TextBox 32"/>
          <p:cNvSpPr txBox="1">
            <a:spLocks noChangeArrowheads="1"/>
          </p:cNvSpPr>
          <p:nvPr/>
        </p:nvSpPr>
        <p:spPr bwMode="auto">
          <a:xfrm>
            <a:off x="5992813" y="4854575"/>
            <a:ext cx="2779712" cy="1292656"/>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300" dirty="0" smtClean="0">
                <a:latin typeface="Segoe" pitchFamily="34" charset="0"/>
              </a:rPr>
              <a:t>VSS interface calls used on production volume to ensure consistent data</a:t>
            </a:r>
          </a:p>
          <a:p>
            <a:pPr marL="227013" indent="-227013" eaLnBrk="0" hangingPunct="0">
              <a:buFontTx/>
              <a:buAutoNum type="arabicPeriod"/>
            </a:pPr>
            <a:r>
              <a:rPr lang="en-US" sz="1300" dirty="0" smtClean="0">
                <a:latin typeface="Segoe" pitchFamily="34" charset="0"/>
              </a:rPr>
              <a:t>Changed blocks are sent to DPM server, while live disk continues. </a:t>
            </a:r>
            <a:endParaRPr lang="en-US" sz="1300" dirty="0">
              <a:latin typeface="Segoe" pitchFamily="34" charset="0"/>
            </a:endParaRPr>
          </a:p>
        </p:txBody>
      </p:sp>
      <p:sp>
        <p:nvSpPr>
          <p:cNvPr id="32790" name="TextBox 6"/>
          <p:cNvSpPr txBox="1">
            <a:spLocks noChangeArrowheads="1"/>
          </p:cNvSpPr>
          <p:nvPr/>
        </p:nvSpPr>
        <p:spPr bwMode="auto">
          <a:xfrm>
            <a:off x="5953125" y="4435475"/>
            <a:ext cx="2413000" cy="323850"/>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p:txBody>
      </p:sp>
      <p:sp>
        <p:nvSpPr>
          <p:cNvPr id="32791"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45" name="TextBox 8"/>
          <p:cNvSpPr txBox="1">
            <a:spLocks noChangeArrowheads="1"/>
          </p:cNvSpPr>
          <p:nvPr/>
        </p:nvSpPr>
        <p:spPr bwMode="auto">
          <a:xfrm>
            <a:off x="269875" y="762000"/>
            <a:ext cx="5368925" cy="554038"/>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spAutoFit/>
          </a:bodyPr>
          <a:lstStyle/>
          <a:p>
            <a:pPr eaLnBrk="0" hangingPunct="0">
              <a:defRPr/>
            </a:pPr>
            <a:r>
              <a:rPr lang="en-US" sz="1500" dirty="0">
                <a:latin typeface="Segoe Semibold" pitchFamily="34" charset="0"/>
                <a:cs typeface="+mn-cs"/>
              </a:rPr>
              <a:t>Transmit changed blocks from 10:00-10:30 to DPM server</a:t>
            </a:r>
          </a:p>
          <a:p>
            <a:pPr eaLnBrk="0" hangingPunct="0">
              <a:defRPr/>
            </a:pPr>
            <a:r>
              <a:rPr lang="en-US" sz="1500" dirty="0">
                <a:latin typeface="Segoe Semibold" pitchFamily="34" charset="0"/>
                <a:cs typeface="+mn-cs"/>
              </a:rPr>
              <a:t>Data integrity preserved, since volume snapped </a:t>
            </a:r>
          </a:p>
        </p:txBody>
      </p:sp>
      <p:sp>
        <p:nvSpPr>
          <p:cNvPr id="32" name="Rectangle 31"/>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34" name="Table 33"/>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bl>
          </a:graphicData>
        </a:graphic>
      </p:graphicFrame>
      <p:sp>
        <p:nvSpPr>
          <p:cNvPr id="39" name="Rectangle 38"/>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43" name="Table 42"/>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r>
                        <a:rPr lang="en-US" sz="2000" dirty="0" smtClean="0"/>
                        <a:t>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2</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r>
              <a:tr h="428625">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3</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solidFill>
                            <a:schemeClr val="tx1"/>
                          </a:solidFill>
                        </a:rPr>
                        <a:t>4</a:t>
                      </a:r>
                      <a:endParaRPr lang="en-US" sz="2000" dirty="0">
                        <a:solidFill>
                          <a:schemeClr val="tx1"/>
                        </a:solidFill>
                      </a:endParaRPr>
                    </a:p>
                  </a:txBody>
                  <a:tcPr>
                    <a:noFill/>
                  </a:tcPr>
                </a:tc>
                <a:tc>
                  <a:txBody>
                    <a:bodyPr/>
                    <a:lstStyle/>
                    <a:p>
                      <a:pPr algn="ctr"/>
                      <a:r>
                        <a:rPr lang="en-US" sz="2000" dirty="0" smtClean="0">
                          <a:solidFill>
                            <a:schemeClr val="tx1"/>
                          </a:solidFill>
                        </a:rPr>
                        <a:t>5</a:t>
                      </a:r>
                      <a:endParaRPr lang="en-US" sz="2000" dirty="0">
                        <a:solidFill>
                          <a:schemeClr val="tx1"/>
                        </a:solidFill>
                      </a:endParaRPr>
                    </a:p>
                  </a:txBody>
                  <a:tcPr>
                    <a:noFill/>
                  </a:tcPr>
                </a:tc>
                <a:tc>
                  <a:txBody>
                    <a:bodyPr/>
                    <a:lstStyle/>
                    <a:p>
                      <a:pPr algn="ctr"/>
                      <a:r>
                        <a:rPr lang="en-US" sz="2000" dirty="0" smtClean="0">
                          <a:solidFill>
                            <a:schemeClr val="tx1"/>
                          </a:solidFill>
                        </a:rPr>
                        <a:t>6</a:t>
                      </a:r>
                      <a:endParaRPr lang="en-US" sz="2000" dirty="0">
                        <a:solidFill>
                          <a:schemeClr val="tx1"/>
                        </a:solidFill>
                      </a:endParaRPr>
                    </a:p>
                  </a:txBody>
                  <a:tcPr>
                    <a:noFill/>
                  </a:tcPr>
                </a:tc>
                <a:tc>
                  <a:txBody>
                    <a:bodyPr/>
                    <a:lstStyle/>
                    <a:p>
                      <a:pPr algn="ctr"/>
                      <a:r>
                        <a:rPr lang="en-US" sz="2000" dirty="0" smtClean="0">
                          <a:solidFill>
                            <a:schemeClr val="tx1"/>
                          </a:solidFill>
                        </a:rPr>
                        <a:t>7</a:t>
                      </a:r>
                      <a:endParaRPr lang="en-US" sz="2000" dirty="0">
                        <a:solidFill>
                          <a:schemeClr val="tx1"/>
                        </a:solidFill>
                      </a:endParaRPr>
                    </a:p>
                  </a:txBody>
                  <a:tcPr>
                    <a:noFill/>
                  </a:tcPr>
                </a:tc>
                <a:tc>
                  <a:txBody>
                    <a:bodyPr/>
                    <a:lstStyle/>
                    <a:p>
                      <a:pPr algn="ctr"/>
                      <a:r>
                        <a:rPr lang="en-US" sz="2000" dirty="0" smtClean="0"/>
                        <a:t>8</a:t>
                      </a:r>
                      <a:endParaRPr lang="en-US" sz="2000" dirty="0"/>
                    </a:p>
                  </a:txBody>
                  <a:tcPr>
                    <a:noFill/>
                  </a:tcPr>
                </a:tc>
              </a:tr>
              <a:tr h="428625">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9</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r>
                        <a:rPr lang="en-US" sz="2000" dirty="0" smtClean="0"/>
                        <a:t>10</a:t>
                      </a:r>
                      <a:endParaRPr lang="en-US" sz="2000" dirty="0"/>
                    </a:p>
                  </a:txBody>
                  <a:tcPr>
                    <a:noFill/>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11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12</a:t>
                      </a:r>
                      <a:endParaRPr lang="en-US" sz="2000" dirty="0"/>
                    </a:p>
                  </a:txBody>
                  <a:tcPr>
                    <a:no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13</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14</a:t>
                      </a:r>
                      <a:endParaRPr lang="en-US" sz="2000" dirty="0"/>
                    </a:p>
                  </a:txBody>
                  <a:tcPr>
                    <a:noFill/>
                  </a:tcPr>
                </a:tc>
                <a:tc>
                  <a:txBody>
                    <a:bodyPr/>
                    <a:lstStyle/>
                    <a:p>
                      <a:pPr algn="ctr"/>
                      <a:endParaRPr lang="en-US" sz="2000"/>
                    </a:p>
                  </a:txBody>
                  <a:tcPr/>
                </a:tc>
              </a:tr>
              <a:tr h="428625">
                <a:tc>
                  <a:txBody>
                    <a:bodyPr/>
                    <a:lstStyle/>
                    <a:p>
                      <a:pPr algn="ctr"/>
                      <a:r>
                        <a:rPr lang="en-US" sz="2000" dirty="0" smtClean="0"/>
                        <a:t>15</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16</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17</a:t>
                      </a:r>
                      <a:endParaRPr lang="en-US" sz="2000" dirty="0"/>
                    </a:p>
                  </a:txBody>
                  <a:tcPr>
                    <a:noFill/>
                  </a:tcPr>
                </a:tc>
              </a:tr>
            </a:tbl>
          </a:graphicData>
        </a:graphic>
      </p:graphicFrame>
      <p:sp>
        <p:nvSpPr>
          <p:cNvPr id="44" name="TextBox 8"/>
          <p:cNvSpPr txBox="1">
            <a:spLocks noChangeArrowheads="1"/>
          </p:cNvSpPr>
          <p:nvPr/>
        </p:nvSpPr>
        <p:spPr bwMode="auto">
          <a:xfrm>
            <a:off x="76200" y="6380163"/>
            <a:ext cx="1220788" cy="433387"/>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nchor="ctr"/>
          <a:lstStyle/>
          <a:p>
            <a:pPr algn="ctr" eaLnBrk="0" hangingPunct="0">
              <a:defRPr/>
            </a:pPr>
            <a:r>
              <a:rPr lang="en-US" sz="1500" dirty="0">
                <a:latin typeface="Segoe Semibold" pitchFamily="34" charset="0"/>
                <a:cs typeface="+mn-cs"/>
              </a:rPr>
              <a:t>Block Order</a:t>
            </a:r>
          </a:p>
        </p:txBody>
      </p:sp>
      <p:sp>
        <p:nvSpPr>
          <p:cNvPr id="32798" name="Title 29"/>
          <p:cNvSpPr>
            <a:spLocks noGrp="1"/>
          </p:cNvSpPr>
          <p:nvPr>
            <p:ph type="title"/>
          </p:nvPr>
        </p:nvSpPr>
        <p:spPr/>
        <p:txBody>
          <a:bodyPr/>
          <a:lstStyle/>
          <a:p>
            <a:endParaRPr lang="en-US" smtClean="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496" name="TextBox 9"/>
          <p:cNvSpPr txBox="1">
            <a:spLocks noChangeArrowheads="1"/>
          </p:cNvSpPr>
          <p:nvPr/>
        </p:nvSpPr>
        <p:spPr bwMode="auto">
          <a:xfrm>
            <a:off x="3490913" y="1779588"/>
            <a:ext cx="2419350" cy="3683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800" dirty="0">
                <a:latin typeface="Segoe Semibold" pitchFamily="34" charset="0"/>
                <a:cs typeface="+mn-cs"/>
              </a:rPr>
              <a:t>And File IO continues</a:t>
            </a:r>
          </a:p>
        </p:txBody>
      </p:sp>
      <p:sp>
        <p:nvSpPr>
          <p:cNvPr id="33795" name="TextBox 7"/>
          <p:cNvSpPr txBox="1">
            <a:spLocks noChangeArrowheads="1"/>
          </p:cNvSpPr>
          <p:nvPr/>
        </p:nvSpPr>
        <p:spPr bwMode="auto">
          <a:xfrm>
            <a:off x="382588" y="1414463"/>
            <a:ext cx="1938337"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10:30</a:t>
            </a:r>
            <a:r>
              <a:rPr lang="en-US" sz="1600">
                <a:latin typeface="Segoe" pitchFamily="34" charset="0"/>
              </a:rPr>
              <a:t>:03</a:t>
            </a:r>
            <a:endParaRPr lang="en-US" sz="2000">
              <a:latin typeface="Segoe" pitchFamily="34" charset="0"/>
            </a:endParaRPr>
          </a:p>
        </p:txBody>
      </p:sp>
      <p:sp>
        <p:nvSpPr>
          <p:cNvPr id="33796" name="TextBox 12"/>
          <p:cNvSpPr txBox="1">
            <a:spLocks noChangeArrowheads="1"/>
          </p:cNvSpPr>
          <p:nvPr/>
        </p:nvSpPr>
        <p:spPr bwMode="auto">
          <a:xfrm>
            <a:off x="5992813" y="4854575"/>
            <a:ext cx="2779712" cy="1292656"/>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300" dirty="0" smtClean="0">
                <a:latin typeface="Segoe" pitchFamily="34" charset="0"/>
              </a:rPr>
              <a:t>VSS interface calls used on production volume to ensure consistent data</a:t>
            </a:r>
          </a:p>
          <a:p>
            <a:pPr marL="227013" indent="-227013" eaLnBrk="0" hangingPunct="0">
              <a:buFontTx/>
              <a:buAutoNum type="arabicPeriod"/>
            </a:pPr>
            <a:r>
              <a:rPr lang="en-US" sz="1300" dirty="0" smtClean="0">
                <a:latin typeface="Segoe" pitchFamily="34" charset="0"/>
              </a:rPr>
              <a:t>Changed blocks are sent to DPM server, while live disk continues. </a:t>
            </a:r>
            <a:endParaRPr lang="en-US" sz="1300" dirty="0">
              <a:latin typeface="Segoe" pitchFamily="34" charset="0"/>
            </a:endParaRPr>
          </a:p>
        </p:txBody>
      </p:sp>
      <p:sp>
        <p:nvSpPr>
          <p:cNvPr id="33797" name="TextBox 6"/>
          <p:cNvSpPr txBox="1">
            <a:spLocks noChangeArrowheads="1"/>
          </p:cNvSpPr>
          <p:nvPr/>
        </p:nvSpPr>
        <p:spPr bwMode="auto">
          <a:xfrm>
            <a:off x="5953125" y="4435475"/>
            <a:ext cx="2413000" cy="323850"/>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p:txBody>
      </p:sp>
      <p:sp>
        <p:nvSpPr>
          <p:cNvPr id="16" name="Rectangle 15"/>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17" name="Table 16"/>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bl>
          </a:graphicData>
        </a:graphic>
      </p:graphicFrame>
      <p:sp>
        <p:nvSpPr>
          <p:cNvPr id="33800"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3" name="Rectangle 22"/>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4" name="Table 23"/>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r>
                        <a:rPr lang="en-US" sz="2000" dirty="0" smtClean="0"/>
                        <a:t>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2</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r>
              <a:tr h="428625">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3</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solidFill>
                            <a:schemeClr val="tx1"/>
                          </a:solidFill>
                        </a:rPr>
                        <a:t>4</a:t>
                      </a:r>
                      <a:endParaRPr lang="en-US" sz="2000" dirty="0">
                        <a:solidFill>
                          <a:schemeClr val="tx1"/>
                        </a:solidFill>
                      </a:endParaRPr>
                    </a:p>
                  </a:txBody>
                  <a:tcPr>
                    <a:noFill/>
                  </a:tcPr>
                </a:tc>
                <a:tc>
                  <a:txBody>
                    <a:bodyPr/>
                    <a:lstStyle/>
                    <a:p>
                      <a:pPr algn="ctr"/>
                      <a:r>
                        <a:rPr lang="en-US" sz="2000" dirty="0" smtClean="0">
                          <a:solidFill>
                            <a:schemeClr val="tx1"/>
                          </a:solidFill>
                        </a:rPr>
                        <a:t>5</a:t>
                      </a:r>
                      <a:endParaRPr lang="en-US" sz="2000" dirty="0">
                        <a:solidFill>
                          <a:schemeClr val="tx1"/>
                        </a:solidFill>
                      </a:endParaRPr>
                    </a:p>
                  </a:txBody>
                  <a:tcPr>
                    <a:noFill/>
                  </a:tcPr>
                </a:tc>
                <a:tc>
                  <a:txBody>
                    <a:bodyPr/>
                    <a:lstStyle/>
                    <a:p>
                      <a:pPr algn="ctr"/>
                      <a:r>
                        <a:rPr lang="en-US" sz="2000" dirty="0" smtClean="0">
                          <a:solidFill>
                            <a:schemeClr val="tx1"/>
                          </a:solidFill>
                        </a:rPr>
                        <a:t>6</a:t>
                      </a:r>
                      <a:endParaRPr lang="en-US" sz="2000" dirty="0">
                        <a:solidFill>
                          <a:schemeClr val="tx1"/>
                        </a:solidFill>
                      </a:endParaRPr>
                    </a:p>
                  </a:txBody>
                  <a:tcPr>
                    <a:noFill/>
                  </a:tcPr>
                </a:tc>
                <a:tc>
                  <a:txBody>
                    <a:bodyPr/>
                    <a:lstStyle/>
                    <a:p>
                      <a:pPr algn="ctr"/>
                      <a:r>
                        <a:rPr lang="en-US" sz="2000" dirty="0" smtClean="0">
                          <a:solidFill>
                            <a:schemeClr val="tx1"/>
                          </a:solidFill>
                        </a:rPr>
                        <a:t>7</a:t>
                      </a:r>
                      <a:endParaRPr lang="en-US" sz="2000" dirty="0">
                        <a:solidFill>
                          <a:schemeClr val="tx1"/>
                        </a:solidFill>
                      </a:endParaRPr>
                    </a:p>
                  </a:txBody>
                  <a:tcPr>
                    <a:noFill/>
                  </a:tcPr>
                </a:tc>
                <a:tc>
                  <a:txBody>
                    <a:bodyPr/>
                    <a:lstStyle/>
                    <a:p>
                      <a:pPr algn="ctr"/>
                      <a:r>
                        <a:rPr lang="en-US" sz="2000" dirty="0" smtClean="0"/>
                        <a:t>8</a:t>
                      </a:r>
                      <a:endParaRPr lang="en-US" sz="2000" dirty="0"/>
                    </a:p>
                  </a:txBody>
                  <a:tcPr>
                    <a:noFill/>
                  </a:tcPr>
                </a:tc>
              </a:tr>
              <a:tr h="428625">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9</a:t>
                      </a: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r>
                        <a:rPr lang="en-US" sz="2000" dirty="0" smtClean="0"/>
                        <a:t>10</a:t>
                      </a:r>
                      <a:endParaRPr lang="en-US" sz="2000" dirty="0"/>
                    </a:p>
                  </a:txBody>
                  <a:tcPr>
                    <a:noFill/>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dirty="0"/>
                    </a:p>
                  </a:txBody>
                  <a:tcPr/>
                </a:tc>
                <a:tc>
                  <a:txBody>
                    <a:bodyPr/>
                    <a:lstStyle/>
                    <a:p>
                      <a:pPr algn="ctr"/>
                      <a:r>
                        <a:rPr lang="en-US" sz="2000" dirty="0" smtClean="0"/>
                        <a:t>18</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r>
                        <a:rPr lang="en-US" sz="2000" dirty="0" smtClean="0"/>
                        <a:t>19</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r>
                        <a:rPr lang="en-US" sz="2000" dirty="0" smtClean="0"/>
                        <a:t>20</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a:p>
                  </a:txBody>
                  <a:tcPr/>
                </a:tc>
                <a:tc>
                  <a:txBody>
                    <a:bodyPr/>
                    <a:lstStyle/>
                    <a:p>
                      <a:pPr algn="ctr"/>
                      <a:r>
                        <a:rPr lang="en-US" sz="2000" dirty="0" smtClean="0"/>
                        <a:t>11</a:t>
                      </a: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21</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12</a:t>
                      </a:r>
                      <a:endParaRPr lang="en-US" sz="2000" dirty="0"/>
                    </a:p>
                  </a:txBody>
                  <a:tcPr>
                    <a:no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13</a:t>
                      </a:r>
                      <a:endParaRPr lang="en-US" sz="2000" dirty="0"/>
                    </a:p>
                  </a:txBody>
                  <a:tcPr>
                    <a:noFill/>
                  </a:tcPr>
                </a:tc>
                <a:tc>
                  <a:txBody>
                    <a:bodyPr/>
                    <a:lstStyle/>
                    <a:p>
                      <a:pPr algn="ctr"/>
                      <a:endParaRPr lang="en-US" sz="2000" dirty="0"/>
                    </a:p>
                  </a:txBody>
                  <a:tcPr/>
                </a:tc>
                <a:tc>
                  <a:txBody>
                    <a:bodyPr/>
                    <a:lstStyle/>
                    <a:p>
                      <a:pPr algn="ctr"/>
                      <a:r>
                        <a:rPr lang="en-US" sz="2000" dirty="0" smtClean="0"/>
                        <a:t>22</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dirty="0"/>
                    </a:p>
                  </a:txBody>
                  <a:tcPr/>
                </a:tc>
                <a:tc>
                  <a:txBody>
                    <a:bodyPr/>
                    <a:lstStyle/>
                    <a:p>
                      <a:pPr algn="ctr"/>
                      <a:r>
                        <a:rPr lang="en-US" sz="2000" dirty="0" smtClean="0"/>
                        <a:t>14</a:t>
                      </a:r>
                      <a:endParaRPr lang="en-US" sz="2000" dirty="0"/>
                    </a:p>
                  </a:txBody>
                  <a:tcPr>
                    <a:noFill/>
                  </a:tcPr>
                </a:tc>
                <a:tc>
                  <a:txBody>
                    <a:bodyPr/>
                    <a:lstStyle/>
                    <a:p>
                      <a:pPr algn="ctr"/>
                      <a:endParaRPr lang="en-US" sz="2000"/>
                    </a:p>
                  </a:txBody>
                  <a:tcPr/>
                </a:tc>
              </a:tr>
              <a:tr h="428625">
                <a:tc>
                  <a:txBody>
                    <a:bodyPr/>
                    <a:lstStyle/>
                    <a:p>
                      <a:pPr algn="ctr"/>
                      <a:r>
                        <a:rPr lang="en-US" sz="2000" dirty="0" smtClean="0"/>
                        <a:t>15</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16</a:t>
                      </a: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17</a:t>
                      </a:r>
                      <a:endParaRPr lang="en-US" sz="2000" dirty="0"/>
                    </a:p>
                  </a:txBody>
                  <a:tcPr>
                    <a:noFill/>
                  </a:tcPr>
                </a:tc>
              </a:tr>
            </a:tbl>
          </a:graphicData>
        </a:graphic>
      </p:graphicFrame>
      <p:sp>
        <p:nvSpPr>
          <p:cNvPr id="33803" name="Title 14"/>
          <p:cNvSpPr>
            <a:spLocks noGrp="1"/>
          </p:cNvSpPr>
          <p:nvPr>
            <p:ph type="title"/>
          </p:nvPr>
        </p:nvSpPr>
        <p:spPr/>
        <p:txBody>
          <a:bodyPr/>
          <a:lstStyle/>
          <a:p>
            <a:endParaRPr lang="en-US" smtClean="0"/>
          </a:p>
        </p:txBody>
      </p:sp>
      <p:sp>
        <p:nvSpPr>
          <p:cNvPr id="19" name="TextBox 8"/>
          <p:cNvSpPr txBox="1">
            <a:spLocks noChangeArrowheads="1"/>
          </p:cNvSpPr>
          <p:nvPr/>
        </p:nvSpPr>
        <p:spPr bwMode="auto">
          <a:xfrm>
            <a:off x="269875" y="762000"/>
            <a:ext cx="5368925" cy="554038"/>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9525">
            <a:noFill/>
            <a:miter lim="800000"/>
            <a:headEnd/>
            <a:tailEnd/>
          </a:ln>
          <a:effectLst>
            <a:outerShdw blurRad="50800" dist="38100" dir="5400000" algn="t" rotWithShape="0">
              <a:prstClr val="black">
                <a:alpha val="40000"/>
              </a:prstClr>
            </a:outerShdw>
          </a:effectLst>
        </p:spPr>
        <p:txBody>
          <a:bodyPr lIns="91435" tIns="45717" rIns="91435" bIns="45717">
            <a:spAutoFit/>
          </a:bodyPr>
          <a:lstStyle/>
          <a:p>
            <a:pPr eaLnBrk="0" hangingPunct="0">
              <a:defRPr/>
            </a:pPr>
            <a:r>
              <a:rPr lang="en-US" sz="1500" dirty="0">
                <a:latin typeface="Segoe Semibold" pitchFamily="34" charset="0"/>
                <a:cs typeface="+mn-cs"/>
              </a:rPr>
              <a:t>Transmit changed blocks from 10:00-10:30 to DPM server</a:t>
            </a:r>
          </a:p>
          <a:p>
            <a:pPr eaLnBrk="0" hangingPunct="0">
              <a:defRPr/>
            </a:pPr>
            <a:r>
              <a:rPr lang="en-US" sz="1500" dirty="0">
                <a:latin typeface="Segoe Semibold" pitchFamily="34" charset="0"/>
                <a:cs typeface="+mn-cs"/>
              </a:rPr>
              <a:t>Data integrity preserved, since volume snapped </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sz="4000" dirty="0" smtClean="0"/>
              <a:t>And the Process Continues…</a:t>
            </a:r>
          </a:p>
        </p:txBody>
      </p:sp>
      <p:sp>
        <p:nvSpPr>
          <p:cNvPr id="34819" name="TextBox 7"/>
          <p:cNvSpPr txBox="1">
            <a:spLocks noChangeArrowheads="1"/>
          </p:cNvSpPr>
          <p:nvPr/>
        </p:nvSpPr>
        <p:spPr bwMode="auto">
          <a:xfrm>
            <a:off x="382588" y="1414463"/>
            <a:ext cx="1938337" cy="400050"/>
          </a:xfrm>
          <a:prstGeom prst="rect">
            <a:avLst/>
          </a:prstGeom>
          <a:noFill/>
          <a:ln w="9525">
            <a:noFill/>
            <a:miter lim="800000"/>
            <a:headEnd/>
            <a:tailEnd/>
          </a:ln>
        </p:spPr>
        <p:txBody>
          <a:bodyPr wrap="none" lIns="91435" tIns="45717" rIns="91435" bIns="45717">
            <a:spAutoFit/>
          </a:bodyPr>
          <a:lstStyle/>
          <a:p>
            <a:pPr eaLnBrk="0" hangingPunct="0"/>
            <a:r>
              <a:rPr lang="en-US" sz="2000">
                <a:latin typeface="Segoe" pitchFamily="34" charset="0"/>
              </a:rPr>
              <a:t>Time = 10:30</a:t>
            </a:r>
            <a:r>
              <a:rPr lang="en-US" sz="1600">
                <a:latin typeface="Segoe" pitchFamily="34" charset="0"/>
              </a:rPr>
              <a:t>:04</a:t>
            </a:r>
            <a:endParaRPr lang="en-US" sz="2000">
              <a:latin typeface="Segoe" pitchFamily="34" charset="0"/>
            </a:endParaRPr>
          </a:p>
        </p:txBody>
      </p:sp>
      <p:sp>
        <p:nvSpPr>
          <p:cNvPr id="34820" name="TextBox 17"/>
          <p:cNvSpPr txBox="1">
            <a:spLocks noChangeArrowheads="1"/>
          </p:cNvSpPr>
          <p:nvPr/>
        </p:nvSpPr>
        <p:spPr bwMode="auto">
          <a:xfrm>
            <a:off x="5992813" y="4854575"/>
            <a:ext cx="2779712" cy="1292225"/>
          </a:xfrm>
          <a:prstGeom prst="rect">
            <a:avLst/>
          </a:prstGeom>
          <a:noFill/>
          <a:ln w="9525">
            <a:noFill/>
            <a:miter lim="800000"/>
            <a:headEnd/>
            <a:tailEnd/>
          </a:ln>
        </p:spPr>
        <p:txBody>
          <a:bodyPr lIns="91435" tIns="45717" rIns="91435" bIns="45717">
            <a:spAutoFit/>
          </a:bodyPr>
          <a:lstStyle/>
          <a:p>
            <a:pPr marL="227013" indent="-227013" eaLnBrk="0" hangingPunct="0">
              <a:buFontTx/>
              <a:buAutoNum type="arabicPeriod"/>
            </a:pPr>
            <a:r>
              <a:rPr lang="en-US" sz="1300" dirty="0" smtClean="0">
                <a:latin typeface="Segoe" pitchFamily="34" charset="0"/>
              </a:rPr>
              <a:t>VSS interface calls used on production volume to ensure consistent data</a:t>
            </a:r>
          </a:p>
          <a:p>
            <a:pPr marL="227013" indent="-227013" eaLnBrk="0" hangingPunct="0">
              <a:buFontTx/>
              <a:buAutoNum type="arabicPeriod"/>
            </a:pPr>
            <a:r>
              <a:rPr lang="en-US" sz="1300" dirty="0" smtClean="0">
                <a:latin typeface="Segoe" pitchFamily="34" charset="0"/>
              </a:rPr>
              <a:t>Changed blocks are sent to DPM server, while live disk continues. </a:t>
            </a:r>
            <a:endParaRPr lang="en-US" sz="1300" dirty="0">
              <a:latin typeface="Segoe" pitchFamily="34" charset="0"/>
            </a:endParaRPr>
          </a:p>
        </p:txBody>
      </p:sp>
      <p:sp>
        <p:nvSpPr>
          <p:cNvPr id="34821" name="TextBox 6"/>
          <p:cNvSpPr txBox="1">
            <a:spLocks noChangeArrowheads="1"/>
          </p:cNvSpPr>
          <p:nvPr/>
        </p:nvSpPr>
        <p:spPr bwMode="auto">
          <a:xfrm>
            <a:off x="5954713" y="4441825"/>
            <a:ext cx="2414587" cy="323850"/>
          </a:xfrm>
          <a:prstGeom prst="rect">
            <a:avLst/>
          </a:prstGeom>
          <a:noFill/>
          <a:ln w="9525">
            <a:noFill/>
            <a:miter lim="800000"/>
            <a:headEnd/>
            <a:tailEnd/>
          </a:ln>
        </p:spPr>
        <p:txBody>
          <a:bodyPr wrap="none" lIns="91435" tIns="45717" rIns="91435" bIns="45717">
            <a:spAutoFit/>
          </a:bodyPr>
          <a:lstStyle/>
          <a:p>
            <a:pPr eaLnBrk="0" hangingPunct="0"/>
            <a:r>
              <a:rPr lang="en-US" sz="1500">
                <a:latin typeface="Segoe Semibold" pitchFamily="34" charset="0"/>
              </a:rPr>
              <a:t>DPM Filter – Volume Map</a:t>
            </a:r>
          </a:p>
        </p:txBody>
      </p:sp>
      <p:sp>
        <p:nvSpPr>
          <p:cNvPr id="23" name="Rectangle 22"/>
          <p:cNvSpPr/>
          <p:nvPr/>
        </p:nvSpPr>
        <p:spPr bwMode="auto">
          <a:xfrm>
            <a:off x="6040438" y="1476375"/>
            <a:ext cx="2767012" cy="2708275"/>
          </a:xfrm>
          <a:prstGeom prst="rect">
            <a:avLst/>
          </a:prstGeom>
          <a:gradFill flip="none" rotWithShape="1">
            <a:gsLst>
              <a:gs pos="0">
                <a:schemeClr val="bg2">
                  <a:lumMod val="20000"/>
                  <a:lumOff val="80000"/>
                </a:schemeClr>
              </a:gs>
              <a:gs pos="50000">
                <a:schemeClr val="bg1">
                  <a:shade val="67500"/>
                  <a:satMod val="115000"/>
                </a:schemeClr>
              </a:gs>
              <a:gs pos="100000">
                <a:schemeClr val="bg1">
                  <a:shade val="100000"/>
                  <a:satMod val="115000"/>
                </a:schemeClr>
              </a:gs>
            </a:gsLst>
            <a:lin ang="16200000" scaled="1"/>
            <a:tileRect/>
          </a:gradFill>
          <a:ln w="9525" cap="flat" cmpd="sng" algn="ctr">
            <a:noFill/>
            <a:prstDash val="solid"/>
            <a:round/>
            <a:headEnd type="none" w="med" len="med"/>
            <a:tailEnd type="none" w="med" len="med"/>
          </a:ln>
          <a:effectLst>
            <a:outerShdw blurRad="266700" dist="88900" dir="3240000" algn="ctr" rotWithShape="0">
              <a:schemeClr val="tx1">
                <a:alpha val="42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4" name="Table 23"/>
          <p:cNvGraphicFramePr>
            <a:graphicFrameLocks noGrp="1"/>
          </p:cNvGraphicFramePr>
          <p:nvPr/>
        </p:nvGraphicFramePr>
        <p:xfrm>
          <a:off x="6050359" y="1489605"/>
          <a:ext cx="2743200" cy="2682875"/>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274320"/>
                <a:gridCol w="274320"/>
                <a:gridCol w="274320"/>
                <a:gridCol w="274320"/>
                <a:gridCol w="274320"/>
                <a:gridCol w="274320"/>
                <a:gridCol w="274320"/>
                <a:gridCol w="274320"/>
                <a:gridCol w="274320"/>
                <a:gridCol w="274320"/>
              </a:tblGrid>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dirty="0">
                        <a:effectLst/>
                      </a:endParaRPr>
                    </a:p>
                  </a:txBody>
                  <a:tcPr/>
                </a:tc>
              </a:tr>
              <a:tr h="370397">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365" rtl="0" eaLnBrk="1" latinLnBrk="0" hangingPunct="1"/>
                      <a:endParaRPr lang="en-US" sz="1600" kern="1200" dirty="0">
                        <a:solidFill>
                          <a:schemeClr val="tx1"/>
                        </a:solidFill>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pPr marL="0" algn="l" defTabSz="914400" rtl="0" eaLnBrk="1" latinLnBrk="0" hangingPunct="1"/>
                      <a:endParaRPr lang="en-US" sz="1700" kern="1200" dirty="0">
                        <a:solidFill>
                          <a:schemeClr val="tx1"/>
                        </a:solidFill>
                        <a:effectLst/>
                        <a:latin typeface="+mn-lt"/>
                        <a:ea typeface="+mn-ea"/>
                        <a:cs typeface="+mn-cs"/>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tc>
                <a:tc>
                  <a:txBody>
                    <a:bodyPr/>
                    <a:lstStyle/>
                    <a:p>
                      <a:endParaRPr lang="en-US" sz="1500">
                        <a:effectLst/>
                      </a:endParaRPr>
                    </a:p>
                  </a:txBody>
                  <a:tcPr/>
                </a:tc>
              </a:tr>
              <a:tr h="330354">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r>
              <a:tr h="330354">
                <a:tc>
                  <a:txBody>
                    <a:bodyPr/>
                    <a:lstStyle/>
                    <a:p>
                      <a:endParaRPr lang="en-US" sz="150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tc>
                <a:tc>
                  <a:txBody>
                    <a:bodyPr/>
                    <a:lstStyle/>
                    <a:p>
                      <a:endParaRPr lang="en-US" sz="150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6">
                            <a:lumMod val="75000"/>
                          </a:schemeClr>
                        </a:gs>
                        <a:gs pos="50000">
                          <a:schemeClr val="accent6"/>
                        </a:gs>
                        <a:gs pos="100000">
                          <a:srgbClr val="FFC00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330354">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5400000" scaled="1"/>
                      <a:tileRect/>
                    </a:gradFill>
                  </a:tcPr>
                </a:tc>
                <a:tc>
                  <a:txBody>
                    <a:bodyPr/>
                    <a:lstStyle/>
                    <a:p>
                      <a:endParaRPr lang="en-US" sz="1500" dirty="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5400000" scaled="1"/>
                      <a:tileRect/>
                    </a:gradFill>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tc>
                <a:tc>
                  <a:txBody>
                    <a:bodyPr/>
                    <a:lstStyle/>
                    <a:p>
                      <a:endParaRPr lang="en-US" sz="1500">
                        <a:effectLst/>
                      </a:endParaRPr>
                    </a:p>
                  </a:txBody>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a:effectLst/>
                      </a:endParaRPr>
                    </a:p>
                  </a:txBody>
                  <a:tcP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endParaRPr lang="en-US" sz="1500" dirty="0">
                        <a:effectLst/>
                      </a:endParaRPr>
                    </a:p>
                  </a:txBody>
                  <a:tcPr>
                    <a:gradFill flip="none" rotWithShape="1">
                      <a:gsLst>
                        <a:gs pos="0">
                          <a:schemeClr val="accent1">
                            <a:lumMod val="50000"/>
                          </a:schemeClr>
                        </a:gs>
                        <a:gs pos="50000">
                          <a:schemeClr val="accent1">
                            <a:lumMod val="75000"/>
                          </a:schemeClr>
                        </a:gs>
                        <a:gs pos="100000">
                          <a:srgbClr val="0070C0"/>
                        </a:gs>
                      </a:gsLst>
                      <a:lin ang="16200000" scaled="1"/>
                      <a:tileRect/>
                    </a:gradFill>
                  </a:tcPr>
                </a:tc>
              </a:tr>
            </a:tbl>
          </a:graphicData>
        </a:graphic>
      </p:graphicFrame>
      <p:sp>
        <p:nvSpPr>
          <p:cNvPr id="34824" name="TextBox 8"/>
          <p:cNvSpPr txBox="1">
            <a:spLocks noChangeArrowheads="1"/>
          </p:cNvSpPr>
          <p:nvPr/>
        </p:nvSpPr>
        <p:spPr bwMode="auto">
          <a:xfrm>
            <a:off x="381000" y="2055813"/>
            <a:ext cx="3049588"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VOLUME (actual disk blocks)</a:t>
            </a:r>
          </a:p>
        </p:txBody>
      </p:sp>
      <p:sp>
        <p:nvSpPr>
          <p:cNvPr id="26" name="Rectangle 25"/>
          <p:cNvSpPr/>
          <p:nvPr/>
        </p:nvSpPr>
        <p:spPr bwMode="auto">
          <a:xfrm>
            <a:off x="382588" y="2500313"/>
            <a:ext cx="4956175" cy="3438525"/>
          </a:xfrm>
          <a:prstGeom prst="rect">
            <a:avLst/>
          </a:prstGeom>
          <a:solidFill>
            <a:schemeClr val="bg1"/>
          </a:solidFill>
          <a:ln w="9525" cap="flat" cmpd="sng" algn="ctr">
            <a:noFill/>
            <a:prstDash val="solid"/>
            <a:round/>
            <a:headEnd type="none" w="med" len="med"/>
            <a:tailEnd type="none" w="med" len="med"/>
          </a:ln>
          <a:effectLst>
            <a:outerShdw blurRad="342900" dist="50800" dir="2340000" algn="ctr" rotWithShape="0">
              <a:schemeClr val="tx1">
                <a:alpha val="55000"/>
              </a:schemeClr>
            </a:outerShdw>
          </a:effectLst>
        </p:spPr>
        <p:txBody>
          <a:bodyPr lIns="91435" tIns="45717" rIns="91435" bIns="45717"/>
          <a:lstStyle/>
          <a:p>
            <a:pPr defTabSz="914355" eaLnBrk="0" hangingPunct="0">
              <a:defRPr/>
            </a:pPr>
            <a:endParaRPr lang="en-US" dirty="0">
              <a:latin typeface="Times" charset="0"/>
              <a:cs typeface="+mn-cs"/>
            </a:endParaRPr>
          </a:p>
        </p:txBody>
      </p:sp>
      <p:graphicFrame>
        <p:nvGraphicFramePr>
          <p:cNvPr id="27" name="Table 26"/>
          <p:cNvGraphicFramePr>
            <a:graphicFrameLocks noGrp="1"/>
          </p:cNvGraphicFramePr>
          <p:nvPr/>
        </p:nvGraphicFramePr>
        <p:xfrm>
          <a:off x="374755" y="2529417"/>
          <a:ext cx="4953000" cy="3429000"/>
        </p:xfrm>
        <a:graphic>
          <a:graphicData uri="http://schemas.openxmlformats.org/drawingml/2006/table">
            <a:tbl>
              <a:tblPr firstRow="1" bandRow="1">
                <a:effectLst>
                  <a:outerShdw blurRad="50800" dist="38100" dir="5400000" algn="t" rotWithShape="0">
                    <a:prstClr val="black">
                      <a:alpha val="40000"/>
                    </a:prstClr>
                  </a:outerShdw>
                </a:effectLst>
                <a:tableStyleId>{5940675A-B579-460E-94D1-54222C63F5DA}</a:tableStyleId>
              </a:tblPr>
              <a:tblGrid>
                <a:gridCol w="495300"/>
                <a:gridCol w="495300"/>
                <a:gridCol w="495300"/>
                <a:gridCol w="495300"/>
                <a:gridCol w="495300"/>
                <a:gridCol w="495300"/>
                <a:gridCol w="495300"/>
                <a:gridCol w="495300"/>
                <a:gridCol w="495300"/>
                <a:gridCol w="495300"/>
              </a:tblGrid>
              <a:tr h="428625">
                <a:tc>
                  <a:txBody>
                    <a:bodyPr/>
                    <a:lstStyle/>
                    <a:p>
                      <a:pPr algn="ct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noFill/>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tc>
              </a:tr>
              <a:tr h="428625">
                <a:tc>
                  <a:txBody>
                    <a:bodyPr/>
                    <a:lstStyle/>
                    <a:p>
                      <a:pPr algn="ctr"/>
                      <a:endParaRPr lang="en-US" sz="2000"/>
                    </a:p>
                  </a:txBody>
                  <a:tcPr/>
                </a:tc>
                <a:tc>
                  <a:txBody>
                    <a:bodyPr/>
                    <a:lstStyle/>
                    <a:p>
                      <a:pPr algn="ctr"/>
                      <a:endParaRPr lang="en-US" sz="2000" dirty="0"/>
                    </a:p>
                  </a:txBody>
                  <a:tcPr/>
                </a:tc>
                <a:tc>
                  <a:txBody>
                    <a:bodyPr/>
                    <a:lstStyle/>
                    <a:p>
                      <a:pPr algn="ct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solidFill>
                          <a:schemeClr val="tx1"/>
                        </a:solidFill>
                      </a:endParaRPr>
                    </a:p>
                  </a:txBody>
                  <a:tcPr>
                    <a:noFill/>
                  </a:tcPr>
                </a:tc>
                <a:tc>
                  <a:txBody>
                    <a:bodyPr/>
                    <a:lstStyle/>
                    <a:p>
                      <a:pPr algn="ctr"/>
                      <a:endParaRPr lang="en-US" sz="2000" dirty="0">
                        <a:solidFill>
                          <a:schemeClr val="tx1"/>
                        </a:solidFill>
                      </a:endParaRPr>
                    </a:p>
                  </a:txBody>
                  <a:tcPr>
                    <a:noFill/>
                  </a:tcPr>
                </a:tc>
                <a:tc>
                  <a:txBody>
                    <a:bodyPr/>
                    <a:lstStyle/>
                    <a:p>
                      <a:pPr algn="ctr"/>
                      <a:endParaRPr lang="en-US" sz="2000" dirty="0">
                        <a:solidFill>
                          <a:schemeClr val="tx1"/>
                        </a:solidFill>
                      </a:endParaRPr>
                    </a:p>
                  </a:txBody>
                  <a:tcPr>
                    <a:noFill/>
                  </a:tcPr>
                </a:tc>
                <a:tc>
                  <a:txBody>
                    <a:bodyPr/>
                    <a:lstStyle/>
                    <a:p>
                      <a:pPr algn="ctr"/>
                      <a:endParaRPr lang="en-US" sz="2000" dirty="0">
                        <a:solidFill>
                          <a:schemeClr val="tx1"/>
                        </a:solidFill>
                      </a:endParaRPr>
                    </a:p>
                  </a:txBody>
                  <a:tcPr>
                    <a:noFill/>
                  </a:tcPr>
                </a:tc>
                <a:tc>
                  <a:txBody>
                    <a:bodyPr/>
                    <a:lstStyle/>
                    <a:p>
                      <a:pPr algn="ctr"/>
                      <a:endParaRPr lang="en-US" sz="2000" dirty="0"/>
                    </a:p>
                  </a:txBody>
                  <a:tcPr>
                    <a:noFill/>
                  </a:tcPr>
                </a:tc>
              </a:tr>
              <a:tr h="428625">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noFill/>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r>
              <a:tr h="428625">
                <a:tc>
                  <a:txBody>
                    <a:bodyPr/>
                    <a:lstStyle/>
                    <a:p>
                      <a:pPr algn="ctr"/>
                      <a:endParaRPr lang="en-US" sz="2000" dirty="0"/>
                    </a:p>
                  </a:txBody>
                  <a:tcPr/>
                </a:tc>
                <a:tc>
                  <a:txBody>
                    <a:bodyPr/>
                    <a:lstStyle/>
                    <a:p>
                      <a:pPr algn="ct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r>
                        <a:rPr lang="en-US" sz="2000" dirty="0" smtClean="0"/>
                        <a:t>18</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r>
                        <a:rPr lang="en-US" sz="2000" dirty="0" smtClean="0"/>
                        <a:t>19</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r>
                        <a:rPr lang="en-US" sz="2000" dirty="0" smtClean="0"/>
                        <a:t>20</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noFill/>
                  </a:tcPr>
                </a:tc>
                <a:tc>
                  <a:txBody>
                    <a:bodyPr/>
                    <a:lstStyle/>
                    <a:p>
                      <a:pPr algn="ctr"/>
                      <a:endParaRPr lang="en-US" sz="2000"/>
                    </a:p>
                  </a:txBody>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r>
                        <a:rPr lang="en-US" sz="2000" dirty="0" smtClean="0"/>
                        <a:t>21</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dirty="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noFill/>
                  </a:tcPr>
                </a:tc>
                <a:tc>
                  <a:txBody>
                    <a:bodyPr/>
                    <a:lstStyle/>
                    <a:p>
                      <a:pPr algn="ctr"/>
                      <a:endParaRPr lang="en-US" sz="2000"/>
                    </a:p>
                  </a:txBody>
                  <a:tcPr/>
                </a:tc>
                <a:tc>
                  <a:txBody>
                    <a:bodyPr/>
                    <a:lstStyle/>
                    <a:p>
                      <a:pPr algn="ctr"/>
                      <a:endParaRPr lang="en-US" sz="2000"/>
                    </a:p>
                  </a:txBody>
                  <a:tcPr/>
                </a:tc>
              </a:tr>
              <a:tr h="428625">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a:p>
                  </a:txBody>
                  <a:tcPr/>
                </a:tc>
                <a:tc>
                  <a:txBody>
                    <a:bodyPr/>
                    <a:lstStyle/>
                    <a:p>
                      <a:pPr algn="ctr"/>
                      <a:endParaRPr lang="en-US" sz="2000" dirty="0"/>
                    </a:p>
                  </a:txBody>
                  <a:tcPr>
                    <a:noFill/>
                  </a:tcPr>
                </a:tc>
                <a:tc>
                  <a:txBody>
                    <a:bodyPr/>
                    <a:lstStyle/>
                    <a:p>
                      <a:pPr algn="ctr"/>
                      <a:endParaRPr lang="en-US" sz="2000" dirty="0"/>
                    </a:p>
                  </a:txBody>
                  <a:tcPr/>
                </a:tc>
                <a:tc>
                  <a:txBody>
                    <a:bodyPr/>
                    <a:lstStyle/>
                    <a:p>
                      <a:pPr algn="ctr"/>
                      <a:r>
                        <a:rPr lang="en-US" sz="2000" dirty="0" smtClean="0"/>
                        <a:t>22</a:t>
                      </a:r>
                      <a:endParaRPr lang="en-US" sz="2000" dirty="0"/>
                    </a:p>
                  </a:txBody>
                  <a:tcPr>
                    <a:gradFill>
                      <a:gsLst>
                        <a:gs pos="0">
                          <a:schemeClr val="accent6">
                            <a:lumMod val="75000"/>
                          </a:schemeClr>
                        </a:gs>
                        <a:gs pos="50000">
                          <a:schemeClr val="accent6"/>
                        </a:gs>
                        <a:gs pos="100000">
                          <a:srgbClr val="FFC000"/>
                        </a:gs>
                      </a:gsLst>
                      <a:lin ang="16200000" scaled="1"/>
                    </a:gradFill>
                  </a:tcPr>
                </a:tc>
                <a:tc>
                  <a:txBody>
                    <a:bodyPr/>
                    <a:lstStyle/>
                    <a:p>
                      <a:pPr algn="ctr"/>
                      <a:endParaRPr lang="en-US" sz="2000" dirty="0"/>
                    </a:p>
                  </a:txBody>
                  <a:tcPr/>
                </a:tc>
                <a:tc>
                  <a:txBody>
                    <a:bodyPr/>
                    <a:lstStyle/>
                    <a:p>
                      <a:pPr algn="ctr"/>
                      <a:endParaRPr lang="en-US" sz="2000" dirty="0"/>
                    </a:p>
                  </a:txBody>
                  <a:tcPr>
                    <a:noFill/>
                  </a:tcPr>
                </a:tc>
                <a:tc>
                  <a:txBody>
                    <a:bodyPr/>
                    <a:lstStyle/>
                    <a:p>
                      <a:pPr algn="ctr"/>
                      <a:endParaRPr lang="en-US" sz="2000"/>
                    </a:p>
                  </a:txBody>
                  <a:tcPr/>
                </a:tc>
              </a:tr>
              <a:tr h="428625">
                <a:tc>
                  <a:txBody>
                    <a:bodyPr/>
                    <a:lstStyle/>
                    <a:p>
                      <a:pPr algn="ct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noFill/>
                  </a:tcPr>
                </a:tc>
                <a:tc>
                  <a:txBody>
                    <a:bodyPr/>
                    <a:lstStyle/>
                    <a:p>
                      <a:pPr algn="ctr"/>
                      <a:endParaRPr lang="en-US" sz="2000" dirty="0"/>
                    </a:p>
                  </a:txBody>
                  <a:tcPr/>
                </a:tc>
                <a:tc>
                  <a:txBody>
                    <a:bodyPr/>
                    <a:lstStyle/>
                    <a:p>
                      <a:pPr algn="ctr"/>
                      <a:endParaRPr lang="en-US" sz="2000" dirty="0"/>
                    </a:p>
                  </a:txBody>
                  <a:tcPr/>
                </a:tc>
                <a:tc>
                  <a:txBody>
                    <a:bodyPr/>
                    <a:lstStyle/>
                    <a:p>
                      <a:pPr algn="ctr"/>
                      <a:endParaRPr lang="en-US" sz="2000" dirty="0"/>
                    </a:p>
                  </a:txBody>
                  <a:tcPr>
                    <a:noFill/>
                  </a:tcPr>
                </a:tc>
              </a:tr>
            </a:tbl>
          </a:graphicData>
        </a:graphic>
      </p:graphicFrame>
      <p:sp>
        <p:nvSpPr>
          <p:cNvPr id="12" name="TextBox 9"/>
          <p:cNvSpPr txBox="1">
            <a:spLocks noChangeArrowheads="1"/>
          </p:cNvSpPr>
          <p:nvPr/>
        </p:nvSpPr>
        <p:spPr bwMode="auto">
          <a:xfrm>
            <a:off x="3490913" y="1779588"/>
            <a:ext cx="2419350" cy="368300"/>
          </a:xfrm>
          <a:prstGeom prst="rect">
            <a:avLst/>
          </a:prstGeom>
          <a:gradFill flip="none" rotWithShape="1">
            <a:gsLst>
              <a:gs pos="0">
                <a:schemeClr val="accent6">
                  <a:lumMod val="75000"/>
                </a:schemeClr>
              </a:gs>
              <a:gs pos="50000">
                <a:schemeClr val="accent6"/>
              </a:gs>
              <a:gs pos="100000">
                <a:srgbClr val="FFC000"/>
              </a:gs>
            </a:gsLst>
            <a:lin ang="16200000" scaled="1"/>
            <a:tileRect/>
          </a:gradFill>
          <a:ln w="9525">
            <a:noFill/>
            <a:miter lim="800000"/>
            <a:headEnd/>
            <a:tailEnd/>
          </a:ln>
          <a:effectLst>
            <a:outerShdw blurRad="50800" dist="38100" dir="5400000" algn="t" rotWithShape="0">
              <a:prstClr val="black">
                <a:alpha val="40000"/>
              </a:prstClr>
            </a:outerShdw>
          </a:effectLst>
        </p:spPr>
        <p:txBody>
          <a:bodyPr wrap="none" lIns="91435" tIns="45717" rIns="91435" bIns="45717">
            <a:spAutoFit/>
          </a:bodyPr>
          <a:lstStyle/>
          <a:p>
            <a:pPr algn="ctr" eaLnBrk="0" hangingPunct="0">
              <a:defRPr/>
            </a:pPr>
            <a:r>
              <a:rPr lang="en-US" sz="1800" dirty="0">
                <a:latin typeface="Segoe Semibold" pitchFamily="34" charset="0"/>
                <a:cs typeface="+mn-cs"/>
              </a:rPr>
              <a:t>And File IO continues</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0</a:t>
            </a:r>
            <a:endParaRPr lang="en-US" sz="3200" dirty="0"/>
          </a:p>
        </p:txBody>
      </p:sp>
      <p:sp>
        <p:nvSpPr>
          <p:cNvPr id="6" name="Rectangle 5"/>
          <p:cNvSpPr/>
          <p:nvPr/>
        </p:nvSpPr>
        <p:spPr bwMode="auto">
          <a:xfrm>
            <a:off x="457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12" name="Rectangle 11"/>
          <p:cNvSpPr/>
          <p:nvPr/>
        </p:nvSpPr>
        <p:spPr bwMode="auto">
          <a:xfrm>
            <a:off x="2351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6041572"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698863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6" name="TextBox 25"/>
          <p:cNvSpPr txBox="1"/>
          <p:nvPr/>
        </p:nvSpPr>
        <p:spPr>
          <a:xfrm>
            <a:off x="457200" y="3962400"/>
            <a:ext cx="1983235" cy="461665"/>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endParaRPr lang="en-US" dirty="0">
              <a:solidFill>
                <a:schemeClr val="accent1">
                  <a:lumMod val="60000"/>
                  <a:lumOff val="40000"/>
                </a:schemeClr>
              </a:solidFill>
              <a:latin typeface="+mn-lt"/>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1 </a:t>
            </a:r>
            <a:r>
              <a:rPr lang="en-US" sz="3200" dirty="0" smtClean="0"/>
              <a:t>–</a:t>
            </a:r>
            <a:r>
              <a:rPr sz="3200" smtClean="0"/>
              <a:t> data changes</a:t>
            </a:r>
            <a:endParaRPr lang="en-US" sz="3200" dirty="0"/>
          </a:p>
        </p:txBody>
      </p:sp>
      <p:sp>
        <p:nvSpPr>
          <p:cNvPr id="6" name="Rectangle 5"/>
          <p:cNvSpPr/>
          <p:nvPr/>
        </p:nvSpPr>
        <p:spPr bwMode="auto">
          <a:xfrm>
            <a:off x="457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6041572"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698863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6" name="TextBox 25"/>
          <p:cNvSpPr txBox="1"/>
          <p:nvPr/>
        </p:nvSpPr>
        <p:spPr>
          <a:xfrm>
            <a:off x="457200" y="3962400"/>
            <a:ext cx="2297424" cy="830997"/>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endParaRPr lang="en-US" dirty="0">
              <a:solidFill>
                <a:schemeClr val="accent4">
                  <a:lumMod val="60000"/>
                  <a:lumOff val="40000"/>
                </a:schemeClr>
              </a:solidFill>
              <a:latin typeface="+mn-lt"/>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title"/>
          </p:nvPr>
        </p:nvSpPr>
        <p:spPr/>
        <p:txBody>
          <a:bodyPr/>
          <a:lstStyle/>
          <a:p>
            <a:r>
              <a:rPr lang="en-US" dirty="0" smtClean="0"/>
              <a:t>DPM Design Points</a:t>
            </a:r>
          </a:p>
        </p:txBody>
      </p:sp>
      <p:sp>
        <p:nvSpPr>
          <p:cNvPr id="14339" name="Rectangle 8"/>
          <p:cNvSpPr>
            <a:spLocks noGrp="1" noChangeArrowheads="1"/>
          </p:cNvSpPr>
          <p:nvPr>
            <p:ph idx="1"/>
          </p:nvPr>
        </p:nvSpPr>
        <p:spPr>
          <a:xfrm>
            <a:off x="381000" y="1264822"/>
            <a:ext cx="8382000" cy="5176802"/>
          </a:xfrm>
        </p:spPr>
        <p:txBody>
          <a:bodyPr/>
          <a:lstStyle/>
          <a:p>
            <a:r>
              <a:rPr lang="en-US" sz="2800" dirty="0" smtClean="0"/>
              <a:t>Eliminate backup windows</a:t>
            </a:r>
          </a:p>
          <a:p>
            <a:r>
              <a:rPr lang="en-US" sz="2800" dirty="0" smtClean="0"/>
              <a:t>Provide </a:t>
            </a:r>
            <a:r>
              <a:rPr lang="en-US" sz="2800" i="1" dirty="0" smtClean="0"/>
              <a:t>much</a:t>
            </a:r>
            <a:r>
              <a:rPr lang="en-US" sz="2800" dirty="0" smtClean="0"/>
              <a:t> better than nightly backups (RPO)</a:t>
            </a:r>
          </a:p>
          <a:p>
            <a:r>
              <a:rPr lang="en-US" sz="2800" dirty="0" smtClean="0"/>
              <a:t>Address the limitations of tape only backup</a:t>
            </a:r>
          </a:p>
          <a:p>
            <a:pPr lvl="1"/>
            <a:r>
              <a:rPr lang="en-US" sz="2000" dirty="0" smtClean="0"/>
              <a:t>Performance</a:t>
            </a:r>
          </a:p>
          <a:p>
            <a:pPr lvl="1"/>
            <a:r>
              <a:rPr lang="en-US" sz="2000" dirty="0" smtClean="0"/>
              <a:t>Granularity</a:t>
            </a:r>
          </a:p>
          <a:p>
            <a:pPr lvl="1"/>
            <a:r>
              <a:rPr lang="en-US" sz="2000" dirty="0" smtClean="0"/>
              <a:t>Reliability</a:t>
            </a:r>
          </a:p>
          <a:p>
            <a:r>
              <a:rPr lang="en-US" sz="2800" dirty="0" smtClean="0"/>
              <a:t>Provide unequalled Microsoft application support </a:t>
            </a:r>
          </a:p>
          <a:p>
            <a:r>
              <a:rPr lang="en-US" sz="2800" dirty="0" smtClean="0"/>
              <a:t>Make protecting the branch office over a WAN more practical</a:t>
            </a:r>
          </a:p>
          <a:p>
            <a:pPr lvl="1"/>
            <a:r>
              <a:rPr lang="en-US" sz="2000" dirty="0" smtClean="0"/>
              <a:t>Only changed blocks transferred</a:t>
            </a:r>
          </a:p>
          <a:p>
            <a:pPr lvl="1"/>
            <a:r>
              <a:rPr lang="en-US" sz="2000" dirty="0" smtClean="0"/>
              <a:t>Compression &amp; bandwidth throttling</a:t>
            </a:r>
          </a:p>
          <a:p>
            <a:pPr lvl="1"/>
            <a:r>
              <a:rPr lang="en-US" sz="2000" dirty="0" smtClean="0"/>
              <a:t>Eliminate tape drives from branches</a:t>
            </a:r>
          </a:p>
          <a:p>
            <a:r>
              <a:rPr lang="en-US" sz="2800" dirty="0" smtClean="0"/>
              <a:t>Be Simple &amp; Cost Effective</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ight Arrow 27"/>
          <p:cNvSpPr/>
          <p:nvPr/>
        </p:nvSpPr>
        <p:spPr bwMode="auto">
          <a:xfrm>
            <a:off x="3124200" y="2209800"/>
            <a:ext cx="21336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1 </a:t>
            </a:r>
            <a:r>
              <a:rPr lang="en-US" sz="3200" dirty="0" smtClean="0"/>
              <a:t>–</a:t>
            </a:r>
            <a:r>
              <a:rPr sz="3200" smtClean="0"/>
              <a:t> data is protected</a:t>
            </a:r>
            <a:endParaRPr lang="en-US" sz="3200" dirty="0"/>
          </a:p>
        </p:txBody>
      </p:sp>
      <p:sp>
        <p:nvSpPr>
          <p:cNvPr id="6" name="Rectangle 5"/>
          <p:cNvSpPr/>
          <p:nvPr/>
        </p:nvSpPr>
        <p:spPr bwMode="auto">
          <a:xfrm>
            <a:off x="457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6041572"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698863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6" name="Rectangle 25"/>
          <p:cNvSpPr/>
          <p:nvPr/>
        </p:nvSpPr>
        <p:spPr bwMode="auto">
          <a:xfrm>
            <a:off x="3886200" y="21336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27" name="Rectangle 26"/>
          <p:cNvSpPr/>
          <p:nvPr/>
        </p:nvSpPr>
        <p:spPr bwMode="auto">
          <a:xfrm>
            <a:off x="4267200" y="21336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9" name="TextBox 28"/>
          <p:cNvSpPr txBox="1"/>
          <p:nvPr/>
        </p:nvSpPr>
        <p:spPr>
          <a:xfrm>
            <a:off x="457200" y="3962400"/>
            <a:ext cx="2297424" cy="830997"/>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endParaRPr lang="en-US" dirty="0">
              <a:solidFill>
                <a:schemeClr val="accent4">
                  <a:lumMod val="60000"/>
                  <a:lumOff val="40000"/>
                </a:schemeClr>
              </a:solidFill>
              <a:latin typeface="+mn-lt"/>
            </a:endParaRP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1 </a:t>
            </a:r>
            <a:r>
              <a:rPr lang="en-US" sz="3200" dirty="0" smtClean="0"/>
              <a:t>–</a:t>
            </a:r>
            <a:r>
              <a:rPr sz="3200" smtClean="0"/>
              <a:t> data is protected</a:t>
            </a:r>
            <a:endParaRPr lang="en-US" sz="3200" dirty="0"/>
          </a:p>
        </p:txBody>
      </p:sp>
      <p:sp>
        <p:nvSpPr>
          <p:cNvPr id="6" name="Rectangle 5"/>
          <p:cNvSpPr/>
          <p:nvPr/>
        </p:nvSpPr>
        <p:spPr bwMode="auto">
          <a:xfrm>
            <a:off x="457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6041572" y="27432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6988630" y="27432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32" name="TextBox 31"/>
          <p:cNvSpPr txBox="1"/>
          <p:nvPr/>
        </p:nvSpPr>
        <p:spPr>
          <a:xfrm>
            <a:off x="457200" y="3962400"/>
            <a:ext cx="2297424" cy="830997"/>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endParaRPr lang="en-US" dirty="0">
              <a:solidFill>
                <a:schemeClr val="accent4">
                  <a:lumMod val="60000"/>
                  <a:lumOff val="40000"/>
                </a:schemeClr>
              </a:solidFill>
              <a:latin typeface="+mn-lt"/>
            </a:endParaRPr>
          </a:p>
        </p:txBody>
      </p:sp>
      <p:sp>
        <p:nvSpPr>
          <p:cNvPr id="26" name="TextBox 25"/>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1</a:t>
            </a:r>
            <a:endParaRPr lang="en-US" sz="3200" dirty="0"/>
          </a:p>
        </p:txBody>
      </p:sp>
      <p:sp>
        <p:nvSpPr>
          <p:cNvPr id="6" name="Rectangle 5"/>
          <p:cNvSpPr/>
          <p:nvPr/>
        </p:nvSpPr>
        <p:spPr bwMode="auto">
          <a:xfrm>
            <a:off x="457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6" name="TextBox 25"/>
          <p:cNvSpPr txBox="1"/>
          <p:nvPr/>
        </p:nvSpPr>
        <p:spPr>
          <a:xfrm>
            <a:off x="457200" y="3962400"/>
            <a:ext cx="2297424" cy="830997"/>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endParaRPr lang="en-US" dirty="0">
              <a:solidFill>
                <a:schemeClr val="accent4">
                  <a:lumMod val="60000"/>
                  <a:lumOff val="40000"/>
                </a:schemeClr>
              </a:solidFill>
              <a:latin typeface="+mn-lt"/>
            </a:endParaRPr>
          </a:p>
        </p:txBody>
      </p:sp>
      <p:sp>
        <p:nvSpPr>
          <p:cNvPr id="27" name="TextBox 26"/>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2 </a:t>
            </a:r>
            <a:r>
              <a:rPr lang="en-US" sz="3200" dirty="0" smtClean="0"/>
              <a:t>–</a:t>
            </a:r>
            <a:r>
              <a:rPr sz="3200" smtClean="0"/>
              <a:t> data changes</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6" name="TextBox 25"/>
          <p:cNvSpPr txBox="1"/>
          <p:nvPr/>
        </p:nvSpPr>
        <p:spPr>
          <a:xfrm>
            <a:off x="457200" y="3962400"/>
            <a:ext cx="2364750" cy="1200329"/>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endParaRPr lang="en-US" dirty="0">
              <a:solidFill>
                <a:schemeClr val="accent6">
                  <a:lumMod val="60000"/>
                  <a:lumOff val="40000"/>
                </a:schemeClr>
              </a:solidFill>
              <a:latin typeface="+mn-lt"/>
            </a:endParaRPr>
          </a:p>
        </p:txBody>
      </p:sp>
      <p:sp>
        <p:nvSpPr>
          <p:cNvPr id="27" name="TextBox 26"/>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2 </a:t>
            </a:r>
            <a:r>
              <a:rPr lang="en-US" sz="3200" dirty="0" smtClean="0"/>
              <a:t>–</a:t>
            </a:r>
            <a:r>
              <a:rPr sz="3200" smtClean="0"/>
              <a:t> data is protected</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6" name="Right Arrow 25"/>
          <p:cNvSpPr/>
          <p:nvPr/>
        </p:nvSpPr>
        <p:spPr bwMode="auto">
          <a:xfrm>
            <a:off x="3124200" y="2209800"/>
            <a:ext cx="21336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Rectangle 26"/>
          <p:cNvSpPr/>
          <p:nvPr/>
        </p:nvSpPr>
        <p:spPr bwMode="auto">
          <a:xfrm>
            <a:off x="3733800" y="21336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4114800" y="21336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32" name="TextBox 31"/>
          <p:cNvSpPr txBox="1"/>
          <p:nvPr/>
        </p:nvSpPr>
        <p:spPr>
          <a:xfrm>
            <a:off x="457200" y="3962400"/>
            <a:ext cx="2364750" cy="1200329"/>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endParaRPr lang="en-US" dirty="0">
              <a:solidFill>
                <a:schemeClr val="accent6">
                  <a:lumMod val="60000"/>
                  <a:lumOff val="40000"/>
                </a:schemeClr>
              </a:solidFill>
              <a:latin typeface="+mn-lt"/>
            </a:endParaRPr>
          </a:p>
        </p:txBody>
      </p:sp>
      <p:sp>
        <p:nvSpPr>
          <p:cNvPr id="33" name="TextBox 32"/>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2 </a:t>
            </a:r>
            <a:r>
              <a:rPr lang="en-US" sz="3200" dirty="0" smtClean="0"/>
              <a:t>–</a:t>
            </a:r>
            <a:r>
              <a:rPr sz="3200" smtClean="0"/>
              <a:t> data is protected</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5410200" y="27432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7304316" y="27432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6" name="Right Arrow 25"/>
          <p:cNvSpPr/>
          <p:nvPr/>
        </p:nvSpPr>
        <p:spPr bwMode="auto">
          <a:xfrm>
            <a:off x="3124200" y="2209800"/>
            <a:ext cx="21336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304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32" name="TextBox 31"/>
          <p:cNvSpPr txBox="1"/>
          <p:nvPr/>
        </p:nvSpPr>
        <p:spPr>
          <a:xfrm>
            <a:off x="457200" y="3962400"/>
            <a:ext cx="2364750" cy="1200329"/>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endParaRPr lang="en-US" dirty="0">
              <a:solidFill>
                <a:schemeClr val="accent6">
                  <a:lumMod val="60000"/>
                  <a:lumOff val="40000"/>
                </a:schemeClr>
              </a:solidFill>
              <a:latin typeface="+mn-lt"/>
            </a:endParaRPr>
          </a:p>
        </p:txBody>
      </p:sp>
      <p:sp>
        <p:nvSpPr>
          <p:cNvPr id="33" name="TextBox 32"/>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2</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11" name="Rectangle 10"/>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12" name="Rectangle 11"/>
          <p:cNvSpPr/>
          <p:nvPr/>
        </p:nvSpPr>
        <p:spPr bwMode="auto">
          <a:xfrm>
            <a:off x="2351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17" name="Rectangle 16"/>
          <p:cNvSpPr/>
          <p:nvPr/>
        </p:nvSpPr>
        <p:spPr bwMode="auto">
          <a:xfrm>
            <a:off x="60198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246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304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32" name="TextBox 31"/>
          <p:cNvSpPr txBox="1"/>
          <p:nvPr/>
        </p:nvSpPr>
        <p:spPr>
          <a:xfrm>
            <a:off x="457200" y="3962400"/>
            <a:ext cx="2364750" cy="1200329"/>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endParaRPr lang="en-US" dirty="0">
              <a:solidFill>
                <a:schemeClr val="accent6">
                  <a:lumMod val="60000"/>
                  <a:lumOff val="40000"/>
                </a:schemeClr>
              </a:solidFill>
              <a:latin typeface="+mn-lt"/>
            </a:endParaRPr>
          </a:p>
        </p:txBody>
      </p:sp>
      <p:sp>
        <p:nvSpPr>
          <p:cNvPr id="33" name="TextBox 32"/>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3 </a:t>
            </a:r>
            <a:r>
              <a:rPr lang="en-US" sz="3200" dirty="0" smtClean="0"/>
              <a:t>–</a:t>
            </a:r>
            <a:r>
              <a:rPr sz="3200" smtClean="0"/>
              <a:t> data changes</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11" name="Rectangle 10"/>
          <p:cNvSpPr/>
          <p:nvPr/>
        </p:nvSpPr>
        <p:spPr bwMode="auto">
          <a:xfrm>
            <a:off x="203563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12" name="Rectangle 11"/>
          <p:cNvSpPr/>
          <p:nvPr/>
        </p:nvSpPr>
        <p:spPr bwMode="auto">
          <a:xfrm>
            <a:off x="2351316"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17" name="Rectangle 16"/>
          <p:cNvSpPr/>
          <p:nvPr/>
        </p:nvSpPr>
        <p:spPr bwMode="auto">
          <a:xfrm>
            <a:off x="60198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246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304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26" name="Rectangle 25"/>
          <p:cNvSpPr/>
          <p:nvPr/>
        </p:nvSpPr>
        <p:spPr bwMode="auto">
          <a:xfrm>
            <a:off x="29718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3" name="TextBox 32"/>
          <p:cNvSpPr txBox="1"/>
          <p:nvPr/>
        </p:nvSpPr>
        <p:spPr>
          <a:xfrm>
            <a:off x="457200" y="3962400"/>
            <a:ext cx="2364750" cy="1569660"/>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p>
          <a:p>
            <a:r>
              <a:rPr lang="en-US" dirty="0" smtClean="0">
                <a:solidFill>
                  <a:schemeClr val="bg2">
                    <a:lumMod val="20000"/>
                    <a:lumOff val="80000"/>
                  </a:schemeClr>
                </a:solidFill>
                <a:latin typeface="+mn-lt"/>
              </a:rPr>
              <a:t>3</a:t>
            </a:r>
            <a:r>
              <a:rPr lang="en-US" baseline="30000" dirty="0" smtClean="0">
                <a:solidFill>
                  <a:schemeClr val="bg2">
                    <a:lumMod val="20000"/>
                    <a:lumOff val="80000"/>
                  </a:schemeClr>
                </a:solidFill>
                <a:latin typeface="+mn-lt"/>
              </a:rPr>
              <a:t>rd</a:t>
            </a:r>
            <a:r>
              <a:rPr lang="en-US" dirty="0" smtClean="0">
                <a:solidFill>
                  <a:schemeClr val="bg2">
                    <a:lumMod val="20000"/>
                    <a:lumOff val="80000"/>
                  </a:schemeClr>
                </a:solidFill>
                <a:latin typeface="+mn-lt"/>
              </a:rPr>
              <a:t> data change</a:t>
            </a:r>
            <a:endParaRPr lang="en-US" dirty="0">
              <a:solidFill>
                <a:schemeClr val="bg2">
                  <a:lumMod val="20000"/>
                  <a:lumOff val="80000"/>
                </a:schemeClr>
              </a:solidFill>
              <a:latin typeface="+mn-lt"/>
            </a:endParaRPr>
          </a:p>
        </p:txBody>
      </p:sp>
      <p:sp>
        <p:nvSpPr>
          <p:cNvPr id="32" name="TextBox 31"/>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3 </a:t>
            </a:r>
            <a:r>
              <a:rPr lang="en-US" sz="3200" dirty="0" smtClean="0"/>
              <a:t>–</a:t>
            </a:r>
            <a:r>
              <a:rPr sz="3200" smtClean="0"/>
              <a:t> data is protected</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11" name="Rectangle 10"/>
          <p:cNvSpPr/>
          <p:nvPr/>
        </p:nvSpPr>
        <p:spPr bwMode="auto">
          <a:xfrm>
            <a:off x="203563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12" name="Rectangle 11"/>
          <p:cNvSpPr/>
          <p:nvPr/>
        </p:nvSpPr>
        <p:spPr bwMode="auto">
          <a:xfrm>
            <a:off x="2351316"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17" name="Rectangle 16"/>
          <p:cNvSpPr/>
          <p:nvPr/>
        </p:nvSpPr>
        <p:spPr bwMode="auto">
          <a:xfrm>
            <a:off x="60198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246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304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26" name="Rectangle 25"/>
          <p:cNvSpPr/>
          <p:nvPr/>
        </p:nvSpPr>
        <p:spPr bwMode="auto">
          <a:xfrm>
            <a:off x="29718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2" name="Right Arrow 31"/>
          <p:cNvSpPr/>
          <p:nvPr/>
        </p:nvSpPr>
        <p:spPr bwMode="auto">
          <a:xfrm>
            <a:off x="3429000" y="2209800"/>
            <a:ext cx="18288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3472544" y="21336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34" name="Rectangle 33"/>
          <p:cNvSpPr/>
          <p:nvPr/>
        </p:nvSpPr>
        <p:spPr bwMode="auto">
          <a:xfrm>
            <a:off x="3788230" y="21336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35" name="Rectangle 34"/>
          <p:cNvSpPr/>
          <p:nvPr/>
        </p:nvSpPr>
        <p:spPr bwMode="auto">
          <a:xfrm>
            <a:off x="4103916" y="21336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36" name="Rectangle 35"/>
          <p:cNvSpPr/>
          <p:nvPr/>
        </p:nvSpPr>
        <p:spPr bwMode="auto">
          <a:xfrm>
            <a:off x="4419600" y="21336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37" name="Rectangle 36"/>
          <p:cNvSpPr/>
          <p:nvPr/>
        </p:nvSpPr>
        <p:spPr bwMode="auto">
          <a:xfrm>
            <a:off x="4724400" y="21336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8" name="TextBox 37"/>
          <p:cNvSpPr txBox="1"/>
          <p:nvPr/>
        </p:nvSpPr>
        <p:spPr>
          <a:xfrm>
            <a:off x="457200" y="3962400"/>
            <a:ext cx="2364750" cy="1569660"/>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p>
          <a:p>
            <a:r>
              <a:rPr lang="en-US" dirty="0" smtClean="0">
                <a:solidFill>
                  <a:schemeClr val="bg2">
                    <a:lumMod val="20000"/>
                    <a:lumOff val="80000"/>
                  </a:schemeClr>
                </a:solidFill>
                <a:latin typeface="+mn-lt"/>
              </a:rPr>
              <a:t>3</a:t>
            </a:r>
            <a:r>
              <a:rPr lang="en-US" baseline="30000" dirty="0" smtClean="0">
                <a:solidFill>
                  <a:schemeClr val="bg2">
                    <a:lumMod val="20000"/>
                    <a:lumOff val="80000"/>
                  </a:schemeClr>
                </a:solidFill>
                <a:latin typeface="+mn-lt"/>
              </a:rPr>
              <a:t>rd</a:t>
            </a:r>
            <a:r>
              <a:rPr lang="en-US" dirty="0" smtClean="0">
                <a:solidFill>
                  <a:schemeClr val="bg2">
                    <a:lumMod val="20000"/>
                    <a:lumOff val="80000"/>
                  </a:schemeClr>
                </a:solidFill>
                <a:latin typeface="+mn-lt"/>
              </a:rPr>
              <a:t> data change</a:t>
            </a:r>
            <a:endParaRPr lang="en-US" dirty="0">
              <a:solidFill>
                <a:schemeClr val="bg2">
                  <a:lumMod val="20000"/>
                  <a:lumOff val="80000"/>
                </a:schemeClr>
              </a:solidFill>
              <a:latin typeface="+mn-lt"/>
            </a:endParaRPr>
          </a:p>
        </p:txBody>
      </p:sp>
      <p:sp>
        <p:nvSpPr>
          <p:cNvPr id="39" name="TextBox 38"/>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3 </a:t>
            </a:r>
            <a:r>
              <a:rPr lang="en-US" sz="3200" dirty="0" smtClean="0"/>
              <a:t>–</a:t>
            </a:r>
            <a:r>
              <a:rPr sz="3200" smtClean="0"/>
              <a:t> data is protected</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11" name="Rectangle 10"/>
          <p:cNvSpPr/>
          <p:nvPr/>
        </p:nvSpPr>
        <p:spPr bwMode="auto">
          <a:xfrm>
            <a:off x="203563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12" name="Rectangle 11"/>
          <p:cNvSpPr/>
          <p:nvPr/>
        </p:nvSpPr>
        <p:spPr bwMode="auto">
          <a:xfrm>
            <a:off x="2351316"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17" name="Rectangle 16"/>
          <p:cNvSpPr/>
          <p:nvPr/>
        </p:nvSpPr>
        <p:spPr bwMode="auto">
          <a:xfrm>
            <a:off x="60198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72944" y="27432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50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246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620000" y="27432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9" name="TextBox 28"/>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88630" y="27432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304316" y="27432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26" name="Rectangle 25"/>
          <p:cNvSpPr/>
          <p:nvPr/>
        </p:nvSpPr>
        <p:spPr bwMode="auto">
          <a:xfrm>
            <a:off x="29718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2" name="Right Arrow 31"/>
          <p:cNvSpPr/>
          <p:nvPr/>
        </p:nvSpPr>
        <p:spPr bwMode="auto">
          <a:xfrm>
            <a:off x="3429000" y="2209800"/>
            <a:ext cx="18288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6668037"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34" name="Rectangle 33"/>
          <p:cNvSpPr/>
          <p:nvPr/>
        </p:nvSpPr>
        <p:spPr bwMode="auto">
          <a:xfrm>
            <a:off x="698372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35" name="Rectangle 34"/>
          <p:cNvSpPr/>
          <p:nvPr/>
        </p:nvSpPr>
        <p:spPr bwMode="auto">
          <a:xfrm>
            <a:off x="7299409"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36" name="Rectangle 35"/>
          <p:cNvSpPr/>
          <p:nvPr/>
        </p:nvSpPr>
        <p:spPr bwMode="auto">
          <a:xfrm>
            <a:off x="76150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37" name="Rectangle 36"/>
          <p:cNvSpPr/>
          <p:nvPr/>
        </p:nvSpPr>
        <p:spPr bwMode="auto">
          <a:xfrm>
            <a:off x="79198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8" name="TextBox 37"/>
          <p:cNvSpPr txBox="1"/>
          <p:nvPr/>
        </p:nvSpPr>
        <p:spPr>
          <a:xfrm>
            <a:off x="457200" y="3962400"/>
            <a:ext cx="2364750" cy="1569660"/>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p>
          <a:p>
            <a:r>
              <a:rPr lang="en-US" dirty="0" smtClean="0">
                <a:solidFill>
                  <a:schemeClr val="bg2">
                    <a:lumMod val="20000"/>
                    <a:lumOff val="80000"/>
                  </a:schemeClr>
                </a:solidFill>
                <a:latin typeface="+mn-lt"/>
              </a:rPr>
              <a:t>3</a:t>
            </a:r>
            <a:r>
              <a:rPr lang="en-US" baseline="30000" dirty="0" smtClean="0">
                <a:solidFill>
                  <a:schemeClr val="bg2">
                    <a:lumMod val="20000"/>
                    <a:lumOff val="80000"/>
                  </a:schemeClr>
                </a:solidFill>
                <a:latin typeface="+mn-lt"/>
              </a:rPr>
              <a:t>rd</a:t>
            </a:r>
            <a:r>
              <a:rPr lang="en-US" dirty="0" smtClean="0">
                <a:solidFill>
                  <a:schemeClr val="bg2">
                    <a:lumMod val="20000"/>
                    <a:lumOff val="80000"/>
                  </a:schemeClr>
                </a:solidFill>
                <a:latin typeface="+mn-lt"/>
              </a:rPr>
              <a:t> data change</a:t>
            </a:r>
            <a:endParaRPr lang="en-US" dirty="0">
              <a:solidFill>
                <a:schemeClr val="bg2">
                  <a:lumMod val="20000"/>
                  <a:lumOff val="80000"/>
                </a:schemeClr>
              </a:solidFill>
              <a:latin typeface="+mn-lt"/>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5"/>
          <p:cNvPicPr>
            <a:picLocks noChangeAspect="1" noChangeArrowheads="1"/>
          </p:cNvPicPr>
          <p:nvPr/>
        </p:nvPicPr>
        <p:blipFill>
          <a:blip r:embed="rId4"/>
          <a:srcRect/>
          <a:stretch>
            <a:fillRect/>
          </a:stretch>
        </p:blipFill>
        <p:spPr bwMode="auto">
          <a:xfrm>
            <a:off x="6858000" y="3429000"/>
            <a:ext cx="1400175" cy="730250"/>
          </a:xfrm>
          <a:prstGeom prst="rect">
            <a:avLst/>
          </a:prstGeom>
          <a:noFill/>
          <a:ln w="9525">
            <a:noFill/>
            <a:miter lim="800000"/>
            <a:headEnd/>
            <a:tailEnd/>
          </a:ln>
        </p:spPr>
      </p:pic>
      <p:pic>
        <p:nvPicPr>
          <p:cNvPr id="146" name="Picture 6"/>
          <p:cNvPicPr>
            <a:picLocks noChangeAspect="1" noChangeArrowheads="1"/>
          </p:cNvPicPr>
          <p:nvPr/>
        </p:nvPicPr>
        <p:blipFill>
          <a:blip r:embed="rId5"/>
          <a:srcRect/>
          <a:stretch>
            <a:fillRect/>
          </a:stretch>
        </p:blipFill>
        <p:spPr bwMode="auto">
          <a:xfrm>
            <a:off x="1865313" y="1530350"/>
            <a:ext cx="939800" cy="488950"/>
          </a:xfrm>
          <a:prstGeom prst="rect">
            <a:avLst/>
          </a:prstGeom>
          <a:noFill/>
          <a:ln w="9525">
            <a:noFill/>
            <a:miter lim="800000"/>
            <a:headEnd/>
            <a:tailEnd/>
          </a:ln>
        </p:spPr>
      </p:pic>
      <p:pic>
        <p:nvPicPr>
          <p:cNvPr id="147" name="Picture 7"/>
          <p:cNvPicPr>
            <a:picLocks noChangeAspect="1" noChangeArrowheads="1"/>
          </p:cNvPicPr>
          <p:nvPr/>
        </p:nvPicPr>
        <p:blipFill>
          <a:blip r:embed="rId4"/>
          <a:srcRect/>
          <a:stretch>
            <a:fillRect/>
          </a:stretch>
        </p:blipFill>
        <p:spPr bwMode="auto">
          <a:xfrm>
            <a:off x="1676400" y="3176588"/>
            <a:ext cx="1400175" cy="730250"/>
          </a:xfrm>
          <a:prstGeom prst="rect">
            <a:avLst/>
          </a:prstGeom>
          <a:noFill/>
          <a:ln w="9525">
            <a:noFill/>
            <a:miter lim="800000"/>
            <a:headEnd/>
            <a:tailEnd/>
          </a:ln>
        </p:spPr>
      </p:pic>
      <p:grpSp>
        <p:nvGrpSpPr>
          <p:cNvPr id="3" name="Group 8"/>
          <p:cNvGrpSpPr>
            <a:grpSpLocks/>
          </p:cNvGrpSpPr>
          <p:nvPr/>
        </p:nvGrpSpPr>
        <p:grpSpPr bwMode="auto">
          <a:xfrm>
            <a:off x="2103438" y="1095375"/>
            <a:ext cx="503237" cy="738188"/>
            <a:chOff x="-1778" y="1196"/>
            <a:chExt cx="357" cy="524"/>
          </a:xfrm>
        </p:grpSpPr>
        <p:pic>
          <p:nvPicPr>
            <p:cNvPr id="149" name="Picture 9"/>
            <p:cNvPicPr>
              <a:picLocks noChangeAspect="1" noChangeArrowheads="1"/>
            </p:cNvPicPr>
            <p:nvPr/>
          </p:nvPicPr>
          <p:blipFill>
            <a:blip r:embed="rId6"/>
            <a:srcRect/>
            <a:stretch>
              <a:fillRect/>
            </a:stretch>
          </p:blipFill>
          <p:spPr bwMode="auto">
            <a:xfrm>
              <a:off x="-1778" y="1196"/>
              <a:ext cx="357" cy="524"/>
            </a:xfrm>
            <a:prstGeom prst="rect">
              <a:avLst/>
            </a:prstGeom>
            <a:noFill/>
            <a:ln w="9525">
              <a:noFill/>
              <a:miter lim="800000"/>
              <a:headEnd/>
              <a:tailEnd/>
            </a:ln>
          </p:spPr>
        </p:pic>
        <p:pic>
          <p:nvPicPr>
            <p:cNvPr id="150" name="Picture 10"/>
            <p:cNvPicPr>
              <a:picLocks noChangeAspect="1" noChangeArrowheads="1"/>
            </p:cNvPicPr>
            <p:nvPr/>
          </p:nvPicPr>
          <p:blipFill>
            <a:blip r:embed="rId7"/>
            <a:srcRect/>
            <a:stretch>
              <a:fillRect/>
            </a:stretch>
          </p:blipFill>
          <p:spPr bwMode="auto">
            <a:xfrm>
              <a:off x="-1642" y="1508"/>
              <a:ext cx="192" cy="169"/>
            </a:xfrm>
            <a:prstGeom prst="rect">
              <a:avLst/>
            </a:prstGeom>
            <a:noFill/>
            <a:ln w="9525">
              <a:noFill/>
              <a:miter lim="800000"/>
              <a:headEnd/>
              <a:tailEnd/>
            </a:ln>
          </p:spPr>
        </p:pic>
      </p:grpSp>
      <p:grpSp>
        <p:nvGrpSpPr>
          <p:cNvPr id="4" name="Group 11"/>
          <p:cNvGrpSpPr>
            <a:grpSpLocks/>
          </p:cNvGrpSpPr>
          <p:nvPr/>
        </p:nvGrpSpPr>
        <p:grpSpPr bwMode="auto">
          <a:xfrm>
            <a:off x="614363" y="946150"/>
            <a:ext cx="450850" cy="479425"/>
            <a:chOff x="292" y="1528"/>
            <a:chExt cx="747" cy="864"/>
          </a:xfrm>
        </p:grpSpPr>
        <p:pic>
          <p:nvPicPr>
            <p:cNvPr id="152" name="Picture 12"/>
            <p:cNvPicPr>
              <a:picLocks noChangeAspect="1" noChangeArrowheads="1"/>
            </p:cNvPicPr>
            <p:nvPr/>
          </p:nvPicPr>
          <p:blipFill>
            <a:blip r:embed="rId8"/>
            <a:srcRect/>
            <a:stretch>
              <a:fillRect/>
            </a:stretch>
          </p:blipFill>
          <p:spPr bwMode="auto">
            <a:xfrm>
              <a:off x="316" y="1528"/>
              <a:ext cx="489" cy="486"/>
            </a:xfrm>
            <a:prstGeom prst="rect">
              <a:avLst/>
            </a:prstGeom>
            <a:noFill/>
            <a:ln w="9525">
              <a:noFill/>
              <a:miter lim="800000"/>
              <a:headEnd/>
              <a:tailEnd/>
            </a:ln>
          </p:spPr>
        </p:pic>
        <p:pic>
          <p:nvPicPr>
            <p:cNvPr id="153" name="Picture 13"/>
            <p:cNvPicPr>
              <a:picLocks noChangeAspect="1" noChangeArrowheads="1"/>
            </p:cNvPicPr>
            <p:nvPr/>
          </p:nvPicPr>
          <p:blipFill>
            <a:blip r:embed="rId8"/>
            <a:srcRect/>
            <a:stretch>
              <a:fillRect/>
            </a:stretch>
          </p:blipFill>
          <p:spPr bwMode="auto">
            <a:xfrm>
              <a:off x="550" y="1660"/>
              <a:ext cx="489" cy="486"/>
            </a:xfrm>
            <a:prstGeom prst="rect">
              <a:avLst/>
            </a:prstGeom>
            <a:noFill/>
            <a:ln w="9525">
              <a:noFill/>
              <a:miter lim="800000"/>
              <a:headEnd/>
              <a:tailEnd/>
            </a:ln>
          </p:spPr>
        </p:pic>
        <p:pic>
          <p:nvPicPr>
            <p:cNvPr id="154" name="Picture 14"/>
            <p:cNvPicPr>
              <a:picLocks noChangeAspect="1" noChangeArrowheads="1"/>
            </p:cNvPicPr>
            <p:nvPr/>
          </p:nvPicPr>
          <p:blipFill>
            <a:blip r:embed="rId8"/>
            <a:srcRect/>
            <a:stretch>
              <a:fillRect/>
            </a:stretch>
          </p:blipFill>
          <p:spPr bwMode="auto">
            <a:xfrm>
              <a:off x="292" y="1774"/>
              <a:ext cx="489" cy="486"/>
            </a:xfrm>
            <a:prstGeom prst="rect">
              <a:avLst/>
            </a:prstGeom>
            <a:noFill/>
            <a:ln w="9525">
              <a:noFill/>
              <a:miter lim="800000"/>
              <a:headEnd/>
              <a:tailEnd/>
            </a:ln>
          </p:spPr>
        </p:pic>
        <p:pic>
          <p:nvPicPr>
            <p:cNvPr id="155" name="Picture 15"/>
            <p:cNvPicPr>
              <a:picLocks noChangeAspect="1" noChangeArrowheads="1"/>
            </p:cNvPicPr>
            <p:nvPr/>
          </p:nvPicPr>
          <p:blipFill>
            <a:blip r:embed="rId8"/>
            <a:srcRect/>
            <a:stretch>
              <a:fillRect/>
            </a:stretch>
          </p:blipFill>
          <p:spPr bwMode="auto">
            <a:xfrm>
              <a:off x="526" y="1906"/>
              <a:ext cx="489" cy="486"/>
            </a:xfrm>
            <a:prstGeom prst="rect">
              <a:avLst/>
            </a:prstGeom>
            <a:noFill/>
            <a:ln w="9525">
              <a:noFill/>
              <a:miter lim="800000"/>
              <a:headEnd/>
              <a:tailEnd/>
            </a:ln>
          </p:spPr>
        </p:pic>
      </p:grpSp>
      <p:grpSp>
        <p:nvGrpSpPr>
          <p:cNvPr id="5" name="Group 16"/>
          <p:cNvGrpSpPr>
            <a:grpSpLocks/>
          </p:cNvGrpSpPr>
          <p:nvPr/>
        </p:nvGrpSpPr>
        <p:grpSpPr bwMode="auto">
          <a:xfrm>
            <a:off x="1973263" y="2319338"/>
            <a:ext cx="709612" cy="1331912"/>
            <a:chOff x="-714" y="1976"/>
            <a:chExt cx="504" cy="946"/>
          </a:xfrm>
        </p:grpSpPr>
        <p:pic>
          <p:nvPicPr>
            <p:cNvPr id="157" name="Picture 17"/>
            <p:cNvPicPr>
              <a:picLocks noChangeAspect="1" noChangeArrowheads="1"/>
            </p:cNvPicPr>
            <p:nvPr/>
          </p:nvPicPr>
          <p:blipFill>
            <a:blip r:embed="rId9"/>
            <a:srcRect/>
            <a:stretch>
              <a:fillRect/>
            </a:stretch>
          </p:blipFill>
          <p:spPr bwMode="auto">
            <a:xfrm>
              <a:off x="-714" y="2304"/>
              <a:ext cx="363" cy="534"/>
            </a:xfrm>
            <a:prstGeom prst="rect">
              <a:avLst/>
            </a:prstGeom>
            <a:noFill/>
            <a:ln w="9525">
              <a:noFill/>
              <a:miter lim="800000"/>
              <a:headEnd/>
              <a:tailEnd/>
            </a:ln>
          </p:spPr>
        </p:pic>
        <p:pic>
          <p:nvPicPr>
            <p:cNvPr id="158" name="Picture 18"/>
            <p:cNvPicPr>
              <a:picLocks noChangeAspect="1" noChangeArrowheads="1"/>
            </p:cNvPicPr>
            <p:nvPr/>
          </p:nvPicPr>
          <p:blipFill>
            <a:blip r:embed="rId9"/>
            <a:srcRect/>
            <a:stretch>
              <a:fillRect/>
            </a:stretch>
          </p:blipFill>
          <p:spPr bwMode="auto">
            <a:xfrm>
              <a:off x="-573" y="2388"/>
              <a:ext cx="363" cy="534"/>
            </a:xfrm>
            <a:prstGeom prst="rect">
              <a:avLst/>
            </a:prstGeom>
            <a:noFill/>
            <a:ln w="9525">
              <a:noFill/>
              <a:miter lim="800000"/>
              <a:headEnd/>
              <a:tailEnd/>
            </a:ln>
          </p:spPr>
        </p:pic>
        <p:pic>
          <p:nvPicPr>
            <p:cNvPr id="159" name="Picture 19"/>
            <p:cNvPicPr>
              <a:picLocks noChangeAspect="1" noChangeArrowheads="1"/>
            </p:cNvPicPr>
            <p:nvPr/>
          </p:nvPicPr>
          <p:blipFill>
            <a:blip r:embed="rId9"/>
            <a:srcRect/>
            <a:stretch>
              <a:fillRect/>
            </a:stretch>
          </p:blipFill>
          <p:spPr bwMode="auto">
            <a:xfrm>
              <a:off x="-714" y="1976"/>
              <a:ext cx="363" cy="534"/>
            </a:xfrm>
            <a:prstGeom prst="rect">
              <a:avLst/>
            </a:prstGeom>
            <a:noFill/>
            <a:ln w="9525">
              <a:noFill/>
              <a:miter lim="800000"/>
              <a:headEnd/>
              <a:tailEnd/>
            </a:ln>
          </p:spPr>
        </p:pic>
        <p:pic>
          <p:nvPicPr>
            <p:cNvPr id="160" name="Picture 20"/>
            <p:cNvPicPr>
              <a:picLocks noChangeAspect="1" noChangeArrowheads="1"/>
            </p:cNvPicPr>
            <p:nvPr/>
          </p:nvPicPr>
          <p:blipFill>
            <a:blip r:embed="rId9"/>
            <a:srcRect/>
            <a:stretch>
              <a:fillRect/>
            </a:stretch>
          </p:blipFill>
          <p:spPr bwMode="auto">
            <a:xfrm>
              <a:off x="-573" y="2060"/>
              <a:ext cx="363" cy="534"/>
            </a:xfrm>
            <a:prstGeom prst="rect">
              <a:avLst/>
            </a:prstGeom>
            <a:noFill/>
            <a:ln w="9525">
              <a:noFill/>
              <a:miter lim="800000"/>
              <a:headEnd/>
              <a:tailEnd/>
            </a:ln>
          </p:spPr>
        </p:pic>
      </p:grpSp>
      <p:grpSp>
        <p:nvGrpSpPr>
          <p:cNvPr id="6" name="Group 21"/>
          <p:cNvGrpSpPr>
            <a:grpSpLocks/>
          </p:cNvGrpSpPr>
          <p:nvPr/>
        </p:nvGrpSpPr>
        <p:grpSpPr bwMode="auto">
          <a:xfrm>
            <a:off x="7294563" y="2928938"/>
            <a:ext cx="593725" cy="876300"/>
            <a:chOff x="-926" y="1196"/>
            <a:chExt cx="421" cy="622"/>
          </a:xfrm>
        </p:grpSpPr>
        <p:pic>
          <p:nvPicPr>
            <p:cNvPr id="162" name="Picture 22"/>
            <p:cNvPicPr>
              <a:picLocks noChangeAspect="1" noChangeArrowheads="1"/>
            </p:cNvPicPr>
            <p:nvPr/>
          </p:nvPicPr>
          <p:blipFill>
            <a:blip r:embed="rId10"/>
            <a:srcRect/>
            <a:stretch>
              <a:fillRect/>
            </a:stretch>
          </p:blipFill>
          <p:spPr bwMode="auto">
            <a:xfrm>
              <a:off x="-926" y="1196"/>
              <a:ext cx="421" cy="622"/>
            </a:xfrm>
            <a:prstGeom prst="rect">
              <a:avLst/>
            </a:prstGeom>
            <a:noFill/>
            <a:ln w="9525">
              <a:noFill/>
              <a:miter lim="800000"/>
              <a:headEnd/>
              <a:tailEnd/>
            </a:ln>
          </p:spPr>
        </p:pic>
        <p:grpSp>
          <p:nvGrpSpPr>
            <p:cNvPr id="7" name="Group 23"/>
            <p:cNvGrpSpPr>
              <a:grpSpLocks/>
            </p:cNvGrpSpPr>
            <p:nvPr/>
          </p:nvGrpSpPr>
          <p:grpSpPr bwMode="auto">
            <a:xfrm>
              <a:off x="-677" y="1607"/>
              <a:ext cx="122" cy="186"/>
              <a:chOff x="-593" y="1751"/>
              <a:chExt cx="122" cy="186"/>
            </a:xfrm>
          </p:grpSpPr>
          <p:sp>
            <p:nvSpPr>
              <p:cNvPr id="164" name="Rectangle 24"/>
              <p:cNvSpPr>
                <a:spLocks noChangeArrowheads="1"/>
              </p:cNvSpPr>
              <p:nvPr/>
            </p:nvSpPr>
            <p:spPr bwMode="auto">
              <a:xfrm>
                <a:off x="-589" y="1751"/>
                <a:ext cx="117" cy="186"/>
              </a:xfrm>
              <a:prstGeom prst="rect">
                <a:avLst/>
              </a:prstGeom>
              <a:solidFill>
                <a:schemeClr val="bg2"/>
              </a:solidFill>
              <a:ln w="19050">
                <a:solidFill>
                  <a:schemeClr val="tx1"/>
                </a:solidFill>
                <a:miter lim="800000"/>
                <a:headEnd/>
                <a:tailEnd/>
              </a:ln>
            </p:spPr>
            <p:txBody>
              <a:bodyPr wrap="none" anchor="ctr"/>
              <a:lstStyle/>
              <a:p>
                <a:endParaRPr lang="en-GB"/>
              </a:p>
            </p:txBody>
          </p:sp>
          <p:sp>
            <p:nvSpPr>
              <p:cNvPr id="165" name="Line 25"/>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endParaRPr lang="en-US"/>
              </a:p>
            </p:txBody>
          </p:sp>
          <p:sp>
            <p:nvSpPr>
              <p:cNvPr id="166" name="Line 26"/>
              <p:cNvSpPr>
                <a:spLocks noChangeShapeType="1"/>
              </p:cNvSpPr>
              <p:nvPr/>
            </p:nvSpPr>
            <p:spPr bwMode="auto">
              <a:xfrm>
                <a:off x="-593" y="1826"/>
                <a:ext cx="118" cy="0"/>
              </a:xfrm>
              <a:prstGeom prst="line">
                <a:avLst/>
              </a:prstGeom>
              <a:noFill/>
              <a:ln w="9525">
                <a:solidFill>
                  <a:schemeClr val="tx1"/>
                </a:solidFill>
                <a:round/>
                <a:headEnd/>
                <a:tailEnd/>
              </a:ln>
            </p:spPr>
            <p:txBody>
              <a:bodyPr/>
              <a:lstStyle/>
              <a:p>
                <a:endParaRPr lang="en-US"/>
              </a:p>
            </p:txBody>
          </p:sp>
          <p:sp>
            <p:nvSpPr>
              <p:cNvPr id="167" name="Line 27"/>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endParaRPr lang="en-US"/>
              </a:p>
            </p:txBody>
          </p:sp>
          <p:sp>
            <p:nvSpPr>
              <p:cNvPr id="168" name="Line 2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endParaRPr lang="en-US"/>
              </a:p>
            </p:txBody>
          </p:sp>
          <p:sp>
            <p:nvSpPr>
              <p:cNvPr id="169" name="Line 29"/>
              <p:cNvSpPr>
                <a:spLocks noChangeShapeType="1"/>
              </p:cNvSpPr>
              <p:nvPr/>
            </p:nvSpPr>
            <p:spPr bwMode="auto">
              <a:xfrm>
                <a:off x="-589" y="1915"/>
                <a:ext cx="118" cy="0"/>
              </a:xfrm>
              <a:prstGeom prst="line">
                <a:avLst/>
              </a:prstGeom>
              <a:noFill/>
              <a:ln w="9525">
                <a:solidFill>
                  <a:schemeClr val="tx1"/>
                </a:solidFill>
                <a:round/>
                <a:headEnd/>
                <a:tailEnd/>
              </a:ln>
            </p:spPr>
            <p:txBody>
              <a:bodyPr/>
              <a:lstStyle/>
              <a:p>
                <a:endParaRPr lang="en-US"/>
              </a:p>
            </p:txBody>
          </p:sp>
        </p:grpSp>
      </p:grpSp>
      <p:grpSp>
        <p:nvGrpSpPr>
          <p:cNvPr id="8" name="Group 30"/>
          <p:cNvGrpSpPr>
            <a:grpSpLocks/>
          </p:cNvGrpSpPr>
          <p:nvPr/>
        </p:nvGrpSpPr>
        <p:grpSpPr bwMode="auto">
          <a:xfrm>
            <a:off x="614363" y="1538288"/>
            <a:ext cx="450850" cy="479425"/>
            <a:chOff x="292" y="1528"/>
            <a:chExt cx="747" cy="864"/>
          </a:xfrm>
        </p:grpSpPr>
        <p:pic>
          <p:nvPicPr>
            <p:cNvPr id="171" name="Picture 31"/>
            <p:cNvPicPr>
              <a:picLocks noChangeAspect="1" noChangeArrowheads="1"/>
            </p:cNvPicPr>
            <p:nvPr/>
          </p:nvPicPr>
          <p:blipFill>
            <a:blip r:embed="rId8"/>
            <a:srcRect/>
            <a:stretch>
              <a:fillRect/>
            </a:stretch>
          </p:blipFill>
          <p:spPr bwMode="auto">
            <a:xfrm>
              <a:off x="316" y="1528"/>
              <a:ext cx="489" cy="486"/>
            </a:xfrm>
            <a:prstGeom prst="rect">
              <a:avLst/>
            </a:prstGeom>
            <a:noFill/>
            <a:ln w="9525">
              <a:noFill/>
              <a:miter lim="800000"/>
              <a:headEnd/>
              <a:tailEnd/>
            </a:ln>
          </p:spPr>
        </p:pic>
        <p:pic>
          <p:nvPicPr>
            <p:cNvPr id="172" name="Picture 32"/>
            <p:cNvPicPr>
              <a:picLocks noChangeAspect="1" noChangeArrowheads="1"/>
            </p:cNvPicPr>
            <p:nvPr/>
          </p:nvPicPr>
          <p:blipFill>
            <a:blip r:embed="rId8"/>
            <a:srcRect/>
            <a:stretch>
              <a:fillRect/>
            </a:stretch>
          </p:blipFill>
          <p:spPr bwMode="auto">
            <a:xfrm>
              <a:off x="550" y="1660"/>
              <a:ext cx="489" cy="486"/>
            </a:xfrm>
            <a:prstGeom prst="rect">
              <a:avLst/>
            </a:prstGeom>
            <a:noFill/>
            <a:ln w="9525">
              <a:noFill/>
              <a:miter lim="800000"/>
              <a:headEnd/>
              <a:tailEnd/>
            </a:ln>
          </p:spPr>
        </p:pic>
        <p:pic>
          <p:nvPicPr>
            <p:cNvPr id="173" name="Picture 33"/>
            <p:cNvPicPr>
              <a:picLocks noChangeAspect="1" noChangeArrowheads="1"/>
            </p:cNvPicPr>
            <p:nvPr/>
          </p:nvPicPr>
          <p:blipFill>
            <a:blip r:embed="rId8"/>
            <a:srcRect/>
            <a:stretch>
              <a:fillRect/>
            </a:stretch>
          </p:blipFill>
          <p:spPr bwMode="auto">
            <a:xfrm>
              <a:off x="292" y="1774"/>
              <a:ext cx="489" cy="486"/>
            </a:xfrm>
            <a:prstGeom prst="rect">
              <a:avLst/>
            </a:prstGeom>
            <a:noFill/>
            <a:ln w="9525">
              <a:noFill/>
              <a:miter lim="800000"/>
              <a:headEnd/>
              <a:tailEnd/>
            </a:ln>
          </p:spPr>
        </p:pic>
        <p:pic>
          <p:nvPicPr>
            <p:cNvPr id="174" name="Picture 34"/>
            <p:cNvPicPr>
              <a:picLocks noChangeAspect="1" noChangeArrowheads="1"/>
            </p:cNvPicPr>
            <p:nvPr/>
          </p:nvPicPr>
          <p:blipFill>
            <a:blip r:embed="rId8"/>
            <a:srcRect/>
            <a:stretch>
              <a:fillRect/>
            </a:stretch>
          </p:blipFill>
          <p:spPr bwMode="auto">
            <a:xfrm>
              <a:off x="526" y="1906"/>
              <a:ext cx="489" cy="486"/>
            </a:xfrm>
            <a:prstGeom prst="rect">
              <a:avLst/>
            </a:prstGeom>
            <a:noFill/>
            <a:ln w="9525">
              <a:noFill/>
              <a:miter lim="800000"/>
              <a:headEnd/>
              <a:tailEnd/>
            </a:ln>
          </p:spPr>
        </p:pic>
      </p:grpSp>
      <p:grpSp>
        <p:nvGrpSpPr>
          <p:cNvPr id="9" name="Group 35"/>
          <p:cNvGrpSpPr>
            <a:grpSpLocks/>
          </p:cNvGrpSpPr>
          <p:nvPr/>
        </p:nvGrpSpPr>
        <p:grpSpPr bwMode="auto">
          <a:xfrm>
            <a:off x="614363" y="2130425"/>
            <a:ext cx="450850" cy="479425"/>
            <a:chOff x="292" y="1528"/>
            <a:chExt cx="747" cy="864"/>
          </a:xfrm>
        </p:grpSpPr>
        <p:pic>
          <p:nvPicPr>
            <p:cNvPr id="176" name="Picture 36"/>
            <p:cNvPicPr>
              <a:picLocks noChangeAspect="1" noChangeArrowheads="1"/>
            </p:cNvPicPr>
            <p:nvPr/>
          </p:nvPicPr>
          <p:blipFill>
            <a:blip r:embed="rId8"/>
            <a:srcRect/>
            <a:stretch>
              <a:fillRect/>
            </a:stretch>
          </p:blipFill>
          <p:spPr bwMode="auto">
            <a:xfrm>
              <a:off x="316" y="1528"/>
              <a:ext cx="489" cy="486"/>
            </a:xfrm>
            <a:prstGeom prst="rect">
              <a:avLst/>
            </a:prstGeom>
            <a:noFill/>
            <a:ln w="9525">
              <a:noFill/>
              <a:miter lim="800000"/>
              <a:headEnd/>
              <a:tailEnd/>
            </a:ln>
          </p:spPr>
        </p:pic>
        <p:pic>
          <p:nvPicPr>
            <p:cNvPr id="177" name="Picture 37"/>
            <p:cNvPicPr>
              <a:picLocks noChangeAspect="1" noChangeArrowheads="1"/>
            </p:cNvPicPr>
            <p:nvPr/>
          </p:nvPicPr>
          <p:blipFill>
            <a:blip r:embed="rId8"/>
            <a:srcRect/>
            <a:stretch>
              <a:fillRect/>
            </a:stretch>
          </p:blipFill>
          <p:spPr bwMode="auto">
            <a:xfrm>
              <a:off x="550" y="1660"/>
              <a:ext cx="489" cy="486"/>
            </a:xfrm>
            <a:prstGeom prst="rect">
              <a:avLst/>
            </a:prstGeom>
            <a:noFill/>
            <a:ln w="9525">
              <a:noFill/>
              <a:miter lim="800000"/>
              <a:headEnd/>
              <a:tailEnd/>
            </a:ln>
          </p:spPr>
        </p:pic>
        <p:pic>
          <p:nvPicPr>
            <p:cNvPr id="178" name="Picture 38"/>
            <p:cNvPicPr>
              <a:picLocks noChangeAspect="1" noChangeArrowheads="1"/>
            </p:cNvPicPr>
            <p:nvPr/>
          </p:nvPicPr>
          <p:blipFill>
            <a:blip r:embed="rId8"/>
            <a:srcRect/>
            <a:stretch>
              <a:fillRect/>
            </a:stretch>
          </p:blipFill>
          <p:spPr bwMode="auto">
            <a:xfrm>
              <a:off x="292" y="1774"/>
              <a:ext cx="489" cy="486"/>
            </a:xfrm>
            <a:prstGeom prst="rect">
              <a:avLst/>
            </a:prstGeom>
            <a:noFill/>
            <a:ln w="9525">
              <a:noFill/>
              <a:miter lim="800000"/>
              <a:headEnd/>
              <a:tailEnd/>
            </a:ln>
          </p:spPr>
        </p:pic>
        <p:pic>
          <p:nvPicPr>
            <p:cNvPr id="179" name="Picture 39"/>
            <p:cNvPicPr>
              <a:picLocks noChangeAspect="1" noChangeArrowheads="1"/>
            </p:cNvPicPr>
            <p:nvPr/>
          </p:nvPicPr>
          <p:blipFill>
            <a:blip r:embed="rId8"/>
            <a:srcRect/>
            <a:stretch>
              <a:fillRect/>
            </a:stretch>
          </p:blipFill>
          <p:spPr bwMode="auto">
            <a:xfrm>
              <a:off x="526" y="1906"/>
              <a:ext cx="489" cy="486"/>
            </a:xfrm>
            <a:prstGeom prst="rect">
              <a:avLst/>
            </a:prstGeom>
            <a:noFill/>
            <a:ln w="9525">
              <a:noFill/>
              <a:miter lim="800000"/>
              <a:headEnd/>
              <a:tailEnd/>
            </a:ln>
          </p:spPr>
        </p:pic>
      </p:grpSp>
      <p:grpSp>
        <p:nvGrpSpPr>
          <p:cNvPr id="10" name="Group 40"/>
          <p:cNvGrpSpPr>
            <a:grpSpLocks/>
          </p:cNvGrpSpPr>
          <p:nvPr/>
        </p:nvGrpSpPr>
        <p:grpSpPr bwMode="auto">
          <a:xfrm>
            <a:off x="614363" y="2722563"/>
            <a:ext cx="450850" cy="479425"/>
            <a:chOff x="292" y="1528"/>
            <a:chExt cx="747" cy="864"/>
          </a:xfrm>
        </p:grpSpPr>
        <p:pic>
          <p:nvPicPr>
            <p:cNvPr id="181" name="Picture 41"/>
            <p:cNvPicPr>
              <a:picLocks noChangeAspect="1" noChangeArrowheads="1"/>
            </p:cNvPicPr>
            <p:nvPr/>
          </p:nvPicPr>
          <p:blipFill>
            <a:blip r:embed="rId8"/>
            <a:srcRect/>
            <a:stretch>
              <a:fillRect/>
            </a:stretch>
          </p:blipFill>
          <p:spPr bwMode="auto">
            <a:xfrm>
              <a:off x="316" y="1528"/>
              <a:ext cx="489" cy="486"/>
            </a:xfrm>
            <a:prstGeom prst="rect">
              <a:avLst/>
            </a:prstGeom>
            <a:noFill/>
            <a:ln w="9525">
              <a:noFill/>
              <a:miter lim="800000"/>
              <a:headEnd/>
              <a:tailEnd/>
            </a:ln>
          </p:spPr>
        </p:pic>
        <p:pic>
          <p:nvPicPr>
            <p:cNvPr id="182" name="Picture 42"/>
            <p:cNvPicPr>
              <a:picLocks noChangeAspect="1" noChangeArrowheads="1"/>
            </p:cNvPicPr>
            <p:nvPr/>
          </p:nvPicPr>
          <p:blipFill>
            <a:blip r:embed="rId8"/>
            <a:srcRect/>
            <a:stretch>
              <a:fillRect/>
            </a:stretch>
          </p:blipFill>
          <p:spPr bwMode="auto">
            <a:xfrm>
              <a:off x="550" y="1660"/>
              <a:ext cx="489" cy="486"/>
            </a:xfrm>
            <a:prstGeom prst="rect">
              <a:avLst/>
            </a:prstGeom>
            <a:noFill/>
            <a:ln w="9525">
              <a:noFill/>
              <a:miter lim="800000"/>
              <a:headEnd/>
              <a:tailEnd/>
            </a:ln>
          </p:spPr>
        </p:pic>
        <p:pic>
          <p:nvPicPr>
            <p:cNvPr id="183" name="Picture 43"/>
            <p:cNvPicPr>
              <a:picLocks noChangeAspect="1" noChangeArrowheads="1"/>
            </p:cNvPicPr>
            <p:nvPr/>
          </p:nvPicPr>
          <p:blipFill>
            <a:blip r:embed="rId8"/>
            <a:srcRect/>
            <a:stretch>
              <a:fillRect/>
            </a:stretch>
          </p:blipFill>
          <p:spPr bwMode="auto">
            <a:xfrm>
              <a:off x="292" y="1774"/>
              <a:ext cx="489" cy="486"/>
            </a:xfrm>
            <a:prstGeom prst="rect">
              <a:avLst/>
            </a:prstGeom>
            <a:noFill/>
            <a:ln w="9525">
              <a:noFill/>
              <a:miter lim="800000"/>
              <a:headEnd/>
              <a:tailEnd/>
            </a:ln>
          </p:spPr>
        </p:pic>
        <p:pic>
          <p:nvPicPr>
            <p:cNvPr id="184" name="Picture 44"/>
            <p:cNvPicPr>
              <a:picLocks noChangeAspect="1" noChangeArrowheads="1"/>
            </p:cNvPicPr>
            <p:nvPr/>
          </p:nvPicPr>
          <p:blipFill>
            <a:blip r:embed="rId8"/>
            <a:srcRect/>
            <a:stretch>
              <a:fillRect/>
            </a:stretch>
          </p:blipFill>
          <p:spPr bwMode="auto">
            <a:xfrm>
              <a:off x="526" y="1906"/>
              <a:ext cx="489" cy="486"/>
            </a:xfrm>
            <a:prstGeom prst="rect">
              <a:avLst/>
            </a:prstGeom>
            <a:noFill/>
            <a:ln w="9525">
              <a:noFill/>
              <a:miter lim="800000"/>
              <a:headEnd/>
              <a:tailEnd/>
            </a:ln>
          </p:spPr>
        </p:pic>
      </p:grpSp>
      <p:grpSp>
        <p:nvGrpSpPr>
          <p:cNvPr id="11" name="Group 45"/>
          <p:cNvGrpSpPr>
            <a:grpSpLocks/>
          </p:cNvGrpSpPr>
          <p:nvPr/>
        </p:nvGrpSpPr>
        <p:grpSpPr bwMode="auto">
          <a:xfrm>
            <a:off x="614363" y="3314700"/>
            <a:ext cx="450850" cy="479425"/>
            <a:chOff x="292" y="1528"/>
            <a:chExt cx="747" cy="864"/>
          </a:xfrm>
        </p:grpSpPr>
        <p:pic>
          <p:nvPicPr>
            <p:cNvPr id="186" name="Picture 46"/>
            <p:cNvPicPr>
              <a:picLocks noChangeAspect="1" noChangeArrowheads="1"/>
            </p:cNvPicPr>
            <p:nvPr/>
          </p:nvPicPr>
          <p:blipFill>
            <a:blip r:embed="rId8"/>
            <a:srcRect/>
            <a:stretch>
              <a:fillRect/>
            </a:stretch>
          </p:blipFill>
          <p:spPr bwMode="auto">
            <a:xfrm>
              <a:off x="316" y="1528"/>
              <a:ext cx="489" cy="486"/>
            </a:xfrm>
            <a:prstGeom prst="rect">
              <a:avLst/>
            </a:prstGeom>
            <a:noFill/>
            <a:ln w="9525">
              <a:noFill/>
              <a:miter lim="800000"/>
              <a:headEnd/>
              <a:tailEnd/>
            </a:ln>
          </p:spPr>
        </p:pic>
        <p:pic>
          <p:nvPicPr>
            <p:cNvPr id="187" name="Picture 47"/>
            <p:cNvPicPr>
              <a:picLocks noChangeAspect="1" noChangeArrowheads="1"/>
            </p:cNvPicPr>
            <p:nvPr/>
          </p:nvPicPr>
          <p:blipFill>
            <a:blip r:embed="rId8"/>
            <a:srcRect/>
            <a:stretch>
              <a:fillRect/>
            </a:stretch>
          </p:blipFill>
          <p:spPr bwMode="auto">
            <a:xfrm>
              <a:off x="550" y="1660"/>
              <a:ext cx="489" cy="486"/>
            </a:xfrm>
            <a:prstGeom prst="rect">
              <a:avLst/>
            </a:prstGeom>
            <a:noFill/>
            <a:ln w="9525">
              <a:noFill/>
              <a:miter lim="800000"/>
              <a:headEnd/>
              <a:tailEnd/>
            </a:ln>
          </p:spPr>
        </p:pic>
        <p:pic>
          <p:nvPicPr>
            <p:cNvPr id="188" name="Picture 48"/>
            <p:cNvPicPr>
              <a:picLocks noChangeAspect="1" noChangeArrowheads="1"/>
            </p:cNvPicPr>
            <p:nvPr/>
          </p:nvPicPr>
          <p:blipFill>
            <a:blip r:embed="rId8"/>
            <a:srcRect/>
            <a:stretch>
              <a:fillRect/>
            </a:stretch>
          </p:blipFill>
          <p:spPr bwMode="auto">
            <a:xfrm>
              <a:off x="292" y="1774"/>
              <a:ext cx="489" cy="486"/>
            </a:xfrm>
            <a:prstGeom prst="rect">
              <a:avLst/>
            </a:prstGeom>
            <a:noFill/>
            <a:ln w="9525">
              <a:noFill/>
              <a:miter lim="800000"/>
              <a:headEnd/>
              <a:tailEnd/>
            </a:ln>
          </p:spPr>
        </p:pic>
        <p:pic>
          <p:nvPicPr>
            <p:cNvPr id="189" name="Picture 49"/>
            <p:cNvPicPr>
              <a:picLocks noChangeAspect="1" noChangeArrowheads="1"/>
            </p:cNvPicPr>
            <p:nvPr/>
          </p:nvPicPr>
          <p:blipFill>
            <a:blip r:embed="rId8"/>
            <a:srcRect/>
            <a:stretch>
              <a:fillRect/>
            </a:stretch>
          </p:blipFill>
          <p:spPr bwMode="auto">
            <a:xfrm>
              <a:off x="526" y="1906"/>
              <a:ext cx="489" cy="486"/>
            </a:xfrm>
            <a:prstGeom prst="rect">
              <a:avLst/>
            </a:prstGeom>
            <a:noFill/>
            <a:ln w="9525">
              <a:noFill/>
              <a:miter lim="800000"/>
              <a:headEnd/>
              <a:tailEnd/>
            </a:ln>
          </p:spPr>
        </p:pic>
      </p:grpSp>
      <p:grpSp>
        <p:nvGrpSpPr>
          <p:cNvPr id="12" name="Group 50"/>
          <p:cNvGrpSpPr>
            <a:grpSpLocks/>
          </p:cNvGrpSpPr>
          <p:nvPr/>
        </p:nvGrpSpPr>
        <p:grpSpPr bwMode="auto">
          <a:xfrm>
            <a:off x="1169988" y="1152525"/>
            <a:ext cx="695325" cy="2570163"/>
            <a:chOff x="737" y="726"/>
            <a:chExt cx="438" cy="1619"/>
          </a:xfrm>
        </p:grpSpPr>
        <p:sp>
          <p:nvSpPr>
            <p:cNvPr id="191" name="Line 51"/>
            <p:cNvSpPr>
              <a:spLocks noChangeShapeType="1"/>
            </p:cNvSpPr>
            <p:nvPr/>
          </p:nvSpPr>
          <p:spPr bwMode="auto">
            <a:xfrm>
              <a:off x="895" y="728"/>
              <a:ext cx="0" cy="1617"/>
            </a:xfrm>
            <a:prstGeom prst="line">
              <a:avLst/>
            </a:prstGeom>
            <a:noFill/>
            <a:ln w="38100" cap="rnd">
              <a:solidFill>
                <a:schemeClr val="folHlink"/>
              </a:solidFill>
              <a:prstDash val="sysDot"/>
              <a:round/>
              <a:headEnd/>
              <a:tailEnd/>
            </a:ln>
          </p:spPr>
          <p:txBody>
            <a:bodyPr/>
            <a:lstStyle/>
            <a:p>
              <a:endParaRPr lang="en-US"/>
            </a:p>
          </p:txBody>
        </p:sp>
        <p:sp>
          <p:nvSpPr>
            <p:cNvPr id="192" name="Line 52"/>
            <p:cNvSpPr>
              <a:spLocks noChangeShapeType="1"/>
            </p:cNvSpPr>
            <p:nvPr/>
          </p:nvSpPr>
          <p:spPr bwMode="auto">
            <a:xfrm>
              <a:off x="737" y="2310"/>
              <a:ext cx="111" cy="0"/>
            </a:xfrm>
            <a:prstGeom prst="line">
              <a:avLst/>
            </a:prstGeom>
            <a:noFill/>
            <a:ln w="38100" cap="rnd">
              <a:solidFill>
                <a:schemeClr val="folHlink"/>
              </a:solidFill>
              <a:prstDash val="sysDot"/>
              <a:round/>
              <a:headEnd/>
              <a:tailEnd/>
            </a:ln>
          </p:spPr>
          <p:txBody>
            <a:bodyPr/>
            <a:lstStyle/>
            <a:p>
              <a:endParaRPr lang="en-US"/>
            </a:p>
          </p:txBody>
        </p:sp>
        <p:sp>
          <p:nvSpPr>
            <p:cNvPr id="193" name="Line 53"/>
            <p:cNvSpPr>
              <a:spLocks noChangeShapeType="1"/>
            </p:cNvSpPr>
            <p:nvPr/>
          </p:nvSpPr>
          <p:spPr bwMode="auto">
            <a:xfrm>
              <a:off x="737" y="1890"/>
              <a:ext cx="111" cy="0"/>
            </a:xfrm>
            <a:prstGeom prst="line">
              <a:avLst/>
            </a:prstGeom>
            <a:noFill/>
            <a:ln w="38100" cap="rnd">
              <a:solidFill>
                <a:schemeClr val="folHlink"/>
              </a:solidFill>
              <a:prstDash val="sysDot"/>
              <a:round/>
              <a:headEnd/>
              <a:tailEnd/>
            </a:ln>
          </p:spPr>
          <p:txBody>
            <a:bodyPr/>
            <a:lstStyle/>
            <a:p>
              <a:endParaRPr lang="en-US"/>
            </a:p>
          </p:txBody>
        </p:sp>
        <p:sp>
          <p:nvSpPr>
            <p:cNvPr id="194" name="Line 54"/>
            <p:cNvSpPr>
              <a:spLocks noChangeShapeType="1"/>
            </p:cNvSpPr>
            <p:nvPr/>
          </p:nvSpPr>
          <p:spPr bwMode="auto">
            <a:xfrm>
              <a:off x="737" y="1506"/>
              <a:ext cx="111" cy="0"/>
            </a:xfrm>
            <a:prstGeom prst="line">
              <a:avLst/>
            </a:prstGeom>
            <a:noFill/>
            <a:ln w="38100" cap="rnd">
              <a:solidFill>
                <a:schemeClr val="folHlink"/>
              </a:solidFill>
              <a:prstDash val="sysDot"/>
              <a:round/>
              <a:headEnd/>
              <a:tailEnd/>
            </a:ln>
          </p:spPr>
          <p:txBody>
            <a:bodyPr/>
            <a:lstStyle/>
            <a:p>
              <a:endParaRPr lang="en-US"/>
            </a:p>
          </p:txBody>
        </p:sp>
        <p:sp>
          <p:nvSpPr>
            <p:cNvPr id="195" name="Line 55"/>
            <p:cNvSpPr>
              <a:spLocks noChangeShapeType="1"/>
            </p:cNvSpPr>
            <p:nvPr/>
          </p:nvSpPr>
          <p:spPr bwMode="auto">
            <a:xfrm>
              <a:off x="737" y="1122"/>
              <a:ext cx="111" cy="0"/>
            </a:xfrm>
            <a:prstGeom prst="line">
              <a:avLst/>
            </a:prstGeom>
            <a:noFill/>
            <a:ln w="38100" cap="rnd">
              <a:solidFill>
                <a:schemeClr val="folHlink"/>
              </a:solidFill>
              <a:prstDash val="sysDot"/>
              <a:round/>
              <a:headEnd/>
              <a:tailEnd/>
            </a:ln>
          </p:spPr>
          <p:txBody>
            <a:bodyPr/>
            <a:lstStyle/>
            <a:p>
              <a:endParaRPr lang="en-US"/>
            </a:p>
          </p:txBody>
        </p:sp>
        <p:sp>
          <p:nvSpPr>
            <p:cNvPr id="196" name="Line 56"/>
            <p:cNvSpPr>
              <a:spLocks noChangeShapeType="1"/>
            </p:cNvSpPr>
            <p:nvPr/>
          </p:nvSpPr>
          <p:spPr bwMode="auto">
            <a:xfrm>
              <a:off x="737" y="726"/>
              <a:ext cx="111" cy="0"/>
            </a:xfrm>
            <a:prstGeom prst="line">
              <a:avLst/>
            </a:prstGeom>
            <a:noFill/>
            <a:ln w="38100" cap="rnd">
              <a:solidFill>
                <a:schemeClr val="folHlink"/>
              </a:solidFill>
              <a:prstDash val="sysDot"/>
              <a:round/>
              <a:headEnd/>
              <a:tailEnd/>
            </a:ln>
          </p:spPr>
          <p:txBody>
            <a:bodyPr/>
            <a:lstStyle/>
            <a:p>
              <a:endParaRPr lang="en-US"/>
            </a:p>
          </p:txBody>
        </p:sp>
        <p:sp>
          <p:nvSpPr>
            <p:cNvPr id="197" name="Line 57"/>
            <p:cNvSpPr>
              <a:spLocks noChangeShapeType="1"/>
            </p:cNvSpPr>
            <p:nvPr/>
          </p:nvSpPr>
          <p:spPr bwMode="auto">
            <a:xfrm>
              <a:off x="965" y="945"/>
              <a:ext cx="210" cy="0"/>
            </a:xfrm>
            <a:prstGeom prst="line">
              <a:avLst/>
            </a:prstGeom>
            <a:noFill/>
            <a:ln w="38100" cap="rnd">
              <a:solidFill>
                <a:schemeClr val="folHlink"/>
              </a:solidFill>
              <a:prstDash val="sysDot"/>
              <a:round/>
              <a:headEnd/>
              <a:tailEnd/>
            </a:ln>
          </p:spPr>
          <p:txBody>
            <a:bodyPr/>
            <a:lstStyle/>
            <a:p>
              <a:endParaRPr lang="en-US"/>
            </a:p>
          </p:txBody>
        </p:sp>
        <p:sp>
          <p:nvSpPr>
            <p:cNvPr id="198" name="Line 58"/>
            <p:cNvSpPr>
              <a:spLocks noChangeShapeType="1"/>
            </p:cNvSpPr>
            <p:nvPr/>
          </p:nvSpPr>
          <p:spPr bwMode="auto">
            <a:xfrm>
              <a:off x="965" y="1704"/>
              <a:ext cx="210" cy="0"/>
            </a:xfrm>
            <a:prstGeom prst="line">
              <a:avLst/>
            </a:prstGeom>
            <a:noFill/>
            <a:ln w="38100" cap="rnd">
              <a:solidFill>
                <a:schemeClr val="folHlink"/>
              </a:solidFill>
              <a:prstDash val="sysDot"/>
              <a:round/>
              <a:headEnd/>
              <a:tailEnd/>
            </a:ln>
          </p:spPr>
          <p:txBody>
            <a:bodyPr/>
            <a:lstStyle/>
            <a:p>
              <a:endParaRPr lang="en-US"/>
            </a:p>
          </p:txBody>
        </p:sp>
      </p:grpSp>
      <p:sp>
        <p:nvSpPr>
          <p:cNvPr id="199" name="AutoShape 59"/>
          <p:cNvSpPr>
            <a:spLocks noChangeArrowheads="1"/>
          </p:cNvSpPr>
          <p:nvPr/>
        </p:nvSpPr>
        <p:spPr bwMode="auto">
          <a:xfrm>
            <a:off x="5562600" y="3352800"/>
            <a:ext cx="1350962" cy="338138"/>
          </a:xfrm>
          <a:prstGeom prst="rightArrow">
            <a:avLst>
              <a:gd name="adj1" fmla="val 59620"/>
              <a:gd name="adj2" fmla="val 132862"/>
            </a:avLst>
          </a:prstGeom>
          <a:gradFill rotWithShape="1">
            <a:gsLst>
              <a:gs pos="0">
                <a:srgbClr val="EF5739">
                  <a:alpha val="50000"/>
                </a:srgbClr>
              </a:gs>
              <a:gs pos="100000">
                <a:srgbClr val="EF5739"/>
              </a:gs>
            </a:gsLst>
            <a:lin ang="0" scaled="1"/>
          </a:gradFill>
          <a:ln w="9525">
            <a:solidFill>
              <a:schemeClr val="folHlink"/>
            </a:solidFill>
            <a:miter lim="800000"/>
            <a:headEnd/>
            <a:tailEnd/>
          </a:ln>
        </p:spPr>
        <p:txBody>
          <a:bodyPr wrap="none" anchor="ctr"/>
          <a:lstStyle/>
          <a:p>
            <a:endParaRPr lang="en-GB"/>
          </a:p>
        </p:txBody>
      </p:sp>
      <p:sp>
        <p:nvSpPr>
          <p:cNvPr id="200" name="Text Box 60"/>
          <p:cNvSpPr txBox="1">
            <a:spLocks noChangeArrowheads="1"/>
          </p:cNvSpPr>
          <p:nvPr/>
        </p:nvSpPr>
        <p:spPr bwMode="auto">
          <a:xfrm>
            <a:off x="512763" y="3870325"/>
            <a:ext cx="647700" cy="257175"/>
          </a:xfrm>
          <a:prstGeom prst="rect">
            <a:avLst/>
          </a:prstGeom>
          <a:noFill/>
          <a:ln w="9525">
            <a:noFill/>
            <a:miter lim="800000"/>
            <a:headEnd/>
            <a:tailEnd/>
          </a:ln>
          <a:effectLst/>
        </p:spPr>
        <p:txBody>
          <a:bodyPr wrap="none">
            <a:spAutoFit/>
          </a:bodyPr>
          <a:lstStyle/>
          <a:p>
            <a:pPr>
              <a:defRPr/>
            </a:pPr>
            <a:r>
              <a:rPr lang="en-US" sz="1200">
                <a:effectLst>
                  <a:outerShdw blurRad="38100" dist="38100" dir="2700000" algn="tl">
                    <a:srgbClr val="C0C0C0"/>
                  </a:outerShdw>
                </a:effectLst>
                <a:latin typeface="Arial" charset="0"/>
                <a:cs typeface="+mn-cs"/>
              </a:rPr>
              <a:t>Clients</a:t>
            </a:r>
          </a:p>
        </p:txBody>
      </p:sp>
      <p:sp>
        <p:nvSpPr>
          <p:cNvPr id="201" name="Text Box 61"/>
          <p:cNvSpPr txBox="1">
            <a:spLocks noChangeArrowheads="1"/>
          </p:cNvSpPr>
          <p:nvPr/>
        </p:nvSpPr>
        <p:spPr bwMode="auto">
          <a:xfrm>
            <a:off x="1920875" y="1946275"/>
            <a:ext cx="1374094" cy="276999"/>
          </a:xfrm>
          <a:prstGeom prst="rect">
            <a:avLst/>
          </a:prstGeom>
          <a:noFill/>
          <a:ln w="9525">
            <a:noFill/>
            <a:miter lim="800000"/>
            <a:headEnd/>
            <a:tailEnd/>
          </a:ln>
          <a:effectLst/>
        </p:spPr>
        <p:txBody>
          <a:bodyPr wrap="none">
            <a:spAutoFit/>
          </a:bodyPr>
          <a:lstStyle/>
          <a:p>
            <a:pPr>
              <a:defRPr/>
            </a:pPr>
            <a:r>
              <a:rPr lang="en-US" sz="1200" dirty="0" smtClean="0">
                <a:effectLst>
                  <a:outerShdw blurRad="38100" dist="38100" dir="2700000" algn="tl">
                    <a:srgbClr val="C0C0C0"/>
                  </a:outerShdw>
                </a:effectLst>
                <a:latin typeface="Arial" charset="0"/>
                <a:cs typeface="+mn-cs"/>
              </a:rPr>
              <a:t>Active Directory®</a:t>
            </a:r>
            <a:endParaRPr lang="en-US" sz="1200" dirty="0">
              <a:effectLst>
                <a:outerShdw blurRad="38100" dist="38100" dir="2700000" algn="tl">
                  <a:srgbClr val="C0C0C0"/>
                </a:outerShdw>
              </a:effectLst>
              <a:latin typeface="Arial" charset="0"/>
              <a:cs typeface="+mn-cs"/>
            </a:endParaRPr>
          </a:p>
        </p:txBody>
      </p:sp>
      <p:sp>
        <p:nvSpPr>
          <p:cNvPr id="202" name="Text Box 62"/>
          <p:cNvSpPr txBox="1">
            <a:spLocks noChangeArrowheads="1"/>
          </p:cNvSpPr>
          <p:nvPr/>
        </p:nvSpPr>
        <p:spPr bwMode="auto">
          <a:xfrm>
            <a:off x="1820863" y="3870325"/>
            <a:ext cx="995362" cy="257175"/>
          </a:xfrm>
          <a:prstGeom prst="rect">
            <a:avLst/>
          </a:prstGeom>
          <a:noFill/>
          <a:ln w="9525">
            <a:noFill/>
            <a:miter lim="800000"/>
            <a:headEnd/>
            <a:tailEnd/>
          </a:ln>
          <a:effectLst/>
        </p:spPr>
        <p:txBody>
          <a:bodyPr wrap="none">
            <a:spAutoFit/>
          </a:bodyPr>
          <a:lstStyle/>
          <a:p>
            <a:pPr>
              <a:defRPr/>
            </a:pPr>
            <a:r>
              <a:rPr lang="en-US" sz="1200">
                <a:effectLst>
                  <a:outerShdw blurRad="38100" dist="38100" dir="2700000" algn="tl">
                    <a:srgbClr val="C0C0C0"/>
                  </a:outerShdw>
                </a:effectLst>
                <a:latin typeface="Arial" charset="0"/>
                <a:cs typeface="+mn-cs"/>
              </a:rPr>
              <a:t>File Servers</a:t>
            </a:r>
          </a:p>
        </p:txBody>
      </p:sp>
      <p:sp>
        <p:nvSpPr>
          <p:cNvPr id="203" name="Text Box 63"/>
          <p:cNvSpPr txBox="1">
            <a:spLocks noChangeArrowheads="1"/>
          </p:cNvSpPr>
          <p:nvPr/>
        </p:nvSpPr>
        <p:spPr bwMode="auto">
          <a:xfrm>
            <a:off x="7102475" y="4122738"/>
            <a:ext cx="1360694" cy="276999"/>
          </a:xfrm>
          <a:prstGeom prst="rect">
            <a:avLst/>
          </a:prstGeom>
          <a:noFill/>
          <a:ln w="9525">
            <a:noFill/>
            <a:miter lim="800000"/>
            <a:headEnd/>
            <a:tailEnd/>
          </a:ln>
          <a:effectLst/>
        </p:spPr>
        <p:txBody>
          <a:bodyPr wrap="none">
            <a:spAutoFit/>
          </a:bodyPr>
          <a:lstStyle/>
          <a:p>
            <a:pPr>
              <a:defRPr/>
            </a:pPr>
            <a:r>
              <a:rPr lang="en-US" sz="1200" dirty="0" smtClean="0">
                <a:effectLst>
                  <a:outerShdw blurRad="38100" dist="38100" dir="2700000" algn="tl">
                    <a:srgbClr val="C0C0C0"/>
                  </a:outerShdw>
                </a:effectLst>
                <a:latin typeface="Arial" charset="0"/>
                <a:cs typeface="+mn-cs"/>
              </a:rPr>
              <a:t>Third-Party Tape </a:t>
            </a:r>
            <a:endParaRPr lang="en-US" sz="1200" dirty="0">
              <a:effectLst>
                <a:outerShdw blurRad="38100" dist="38100" dir="2700000" algn="tl">
                  <a:srgbClr val="C0C0C0"/>
                </a:outerShdw>
              </a:effectLst>
              <a:latin typeface="Arial" charset="0"/>
              <a:cs typeface="+mn-cs"/>
            </a:endParaRPr>
          </a:p>
        </p:txBody>
      </p:sp>
      <p:pic>
        <p:nvPicPr>
          <p:cNvPr id="204" name="Picture 64"/>
          <p:cNvPicPr>
            <a:picLocks noChangeAspect="1" noChangeArrowheads="1"/>
          </p:cNvPicPr>
          <p:nvPr/>
        </p:nvPicPr>
        <p:blipFill>
          <a:blip r:embed="rId11"/>
          <a:srcRect/>
          <a:stretch>
            <a:fillRect/>
          </a:stretch>
        </p:blipFill>
        <p:spPr bwMode="auto">
          <a:xfrm>
            <a:off x="6065838" y="1322388"/>
            <a:ext cx="581025" cy="368300"/>
          </a:xfrm>
          <a:prstGeom prst="rect">
            <a:avLst/>
          </a:prstGeom>
          <a:noFill/>
          <a:ln w="9525">
            <a:noFill/>
            <a:miter lim="800000"/>
            <a:headEnd/>
            <a:tailEnd/>
          </a:ln>
        </p:spPr>
      </p:pic>
      <p:pic>
        <p:nvPicPr>
          <p:cNvPr id="205" name="Picture 65"/>
          <p:cNvPicPr>
            <a:picLocks noChangeAspect="1" noChangeArrowheads="1"/>
          </p:cNvPicPr>
          <p:nvPr/>
        </p:nvPicPr>
        <p:blipFill>
          <a:blip r:embed="rId12"/>
          <a:srcRect/>
          <a:stretch>
            <a:fillRect/>
          </a:stretch>
        </p:blipFill>
        <p:spPr bwMode="auto">
          <a:xfrm>
            <a:off x="6149975" y="1417638"/>
            <a:ext cx="582613" cy="368300"/>
          </a:xfrm>
          <a:prstGeom prst="rect">
            <a:avLst/>
          </a:prstGeom>
          <a:noFill/>
          <a:ln w="9525">
            <a:noFill/>
            <a:miter lim="800000"/>
            <a:headEnd/>
            <a:tailEnd/>
          </a:ln>
        </p:spPr>
      </p:pic>
      <p:pic>
        <p:nvPicPr>
          <p:cNvPr id="206" name="Picture 66"/>
          <p:cNvPicPr>
            <a:picLocks noChangeAspect="1" noChangeArrowheads="1"/>
          </p:cNvPicPr>
          <p:nvPr/>
        </p:nvPicPr>
        <p:blipFill>
          <a:blip r:embed="rId13"/>
          <a:srcRect/>
          <a:stretch>
            <a:fillRect/>
          </a:stretch>
        </p:blipFill>
        <p:spPr bwMode="auto">
          <a:xfrm>
            <a:off x="6234113" y="1512888"/>
            <a:ext cx="582612" cy="369887"/>
          </a:xfrm>
          <a:prstGeom prst="rect">
            <a:avLst/>
          </a:prstGeom>
          <a:noFill/>
          <a:ln w="9525">
            <a:noFill/>
            <a:miter lim="800000"/>
            <a:headEnd/>
            <a:tailEnd/>
          </a:ln>
        </p:spPr>
      </p:pic>
      <p:pic>
        <p:nvPicPr>
          <p:cNvPr id="207" name="Picture 67"/>
          <p:cNvPicPr>
            <a:picLocks noChangeAspect="1" noChangeArrowheads="1"/>
          </p:cNvPicPr>
          <p:nvPr/>
        </p:nvPicPr>
        <p:blipFill>
          <a:blip r:embed="rId14"/>
          <a:srcRect/>
          <a:stretch>
            <a:fillRect/>
          </a:stretch>
        </p:blipFill>
        <p:spPr bwMode="auto">
          <a:xfrm>
            <a:off x="6318250" y="1609725"/>
            <a:ext cx="582613" cy="368300"/>
          </a:xfrm>
          <a:prstGeom prst="rect">
            <a:avLst/>
          </a:prstGeom>
          <a:noFill/>
          <a:ln w="9525">
            <a:noFill/>
            <a:miter lim="800000"/>
            <a:headEnd/>
            <a:tailEnd/>
          </a:ln>
        </p:spPr>
      </p:pic>
      <p:pic>
        <p:nvPicPr>
          <p:cNvPr id="208" name="Picture 68"/>
          <p:cNvPicPr>
            <a:picLocks noChangeAspect="1" noChangeArrowheads="1"/>
          </p:cNvPicPr>
          <p:nvPr/>
        </p:nvPicPr>
        <p:blipFill>
          <a:blip r:embed="rId15"/>
          <a:srcRect/>
          <a:stretch>
            <a:fillRect/>
          </a:stretch>
        </p:blipFill>
        <p:spPr bwMode="auto">
          <a:xfrm>
            <a:off x="6402388" y="1704975"/>
            <a:ext cx="582612" cy="368300"/>
          </a:xfrm>
          <a:prstGeom prst="rect">
            <a:avLst/>
          </a:prstGeom>
          <a:noFill/>
          <a:ln w="9525">
            <a:noFill/>
            <a:miter lim="800000"/>
            <a:headEnd/>
            <a:tailEnd/>
          </a:ln>
        </p:spPr>
      </p:pic>
      <p:sp>
        <p:nvSpPr>
          <p:cNvPr id="209" name="AutoShape 69"/>
          <p:cNvSpPr>
            <a:spLocks noChangeArrowheads="1"/>
          </p:cNvSpPr>
          <p:nvPr/>
        </p:nvSpPr>
        <p:spPr bwMode="auto">
          <a:xfrm rot="-2224950">
            <a:off x="4938713" y="2209800"/>
            <a:ext cx="1371600" cy="338138"/>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solidFill>
              <a:schemeClr val="folHlink"/>
            </a:solidFill>
            <a:miter lim="800000"/>
            <a:headEnd/>
            <a:tailEnd/>
          </a:ln>
        </p:spPr>
        <p:txBody>
          <a:bodyPr wrap="none" anchor="ctr"/>
          <a:lstStyle/>
          <a:p>
            <a:endParaRPr lang="en-GB"/>
          </a:p>
        </p:txBody>
      </p:sp>
      <p:pic>
        <p:nvPicPr>
          <p:cNvPr id="210" name="Picture 70"/>
          <p:cNvPicPr>
            <a:picLocks noChangeAspect="1" noChangeArrowheads="1"/>
          </p:cNvPicPr>
          <p:nvPr/>
        </p:nvPicPr>
        <p:blipFill>
          <a:blip r:embed="rId16"/>
          <a:srcRect/>
          <a:stretch>
            <a:fillRect/>
          </a:stretch>
        </p:blipFill>
        <p:spPr bwMode="auto">
          <a:xfrm>
            <a:off x="3952875" y="3130550"/>
            <a:ext cx="1482725" cy="773113"/>
          </a:xfrm>
          <a:prstGeom prst="rect">
            <a:avLst/>
          </a:prstGeom>
          <a:noFill/>
          <a:ln w="9525">
            <a:noFill/>
            <a:miter lim="800000"/>
            <a:headEnd/>
            <a:tailEnd/>
          </a:ln>
        </p:spPr>
      </p:pic>
      <p:grpSp>
        <p:nvGrpSpPr>
          <p:cNvPr id="13" name="Group 71"/>
          <p:cNvGrpSpPr>
            <a:grpSpLocks/>
          </p:cNvGrpSpPr>
          <p:nvPr/>
        </p:nvGrpSpPr>
        <p:grpSpPr bwMode="auto">
          <a:xfrm>
            <a:off x="4298950" y="2749550"/>
            <a:ext cx="942975" cy="879475"/>
            <a:chOff x="-1798" y="2282"/>
            <a:chExt cx="708" cy="661"/>
          </a:xfrm>
        </p:grpSpPr>
        <p:grpSp>
          <p:nvGrpSpPr>
            <p:cNvPr id="14" name="Group 72"/>
            <p:cNvGrpSpPr>
              <a:grpSpLocks/>
            </p:cNvGrpSpPr>
            <p:nvPr/>
          </p:nvGrpSpPr>
          <p:grpSpPr bwMode="auto">
            <a:xfrm>
              <a:off x="-1413" y="2463"/>
              <a:ext cx="323" cy="354"/>
              <a:chOff x="-1218" y="2142"/>
              <a:chExt cx="440" cy="481"/>
            </a:xfrm>
          </p:grpSpPr>
          <p:pic>
            <p:nvPicPr>
              <p:cNvPr id="214" name="Picture 73"/>
              <p:cNvPicPr>
                <a:picLocks noChangeAspect="1" noChangeArrowheads="1"/>
              </p:cNvPicPr>
              <p:nvPr/>
            </p:nvPicPr>
            <p:blipFill>
              <a:blip r:embed="rId17"/>
              <a:srcRect/>
              <a:stretch>
                <a:fillRect/>
              </a:stretch>
            </p:blipFill>
            <p:spPr bwMode="auto">
              <a:xfrm>
                <a:off x="-1148" y="2142"/>
                <a:ext cx="219" cy="264"/>
              </a:xfrm>
              <a:prstGeom prst="rect">
                <a:avLst/>
              </a:prstGeom>
              <a:noFill/>
              <a:ln w="9525">
                <a:noFill/>
                <a:miter lim="800000"/>
                <a:headEnd/>
                <a:tailEnd/>
              </a:ln>
            </p:spPr>
          </p:pic>
          <p:pic>
            <p:nvPicPr>
              <p:cNvPr id="215" name="Picture 74"/>
              <p:cNvPicPr>
                <a:picLocks noChangeAspect="1" noChangeArrowheads="1"/>
              </p:cNvPicPr>
              <p:nvPr/>
            </p:nvPicPr>
            <p:blipFill>
              <a:blip r:embed="rId17"/>
              <a:srcRect/>
              <a:stretch>
                <a:fillRect/>
              </a:stretch>
            </p:blipFill>
            <p:spPr bwMode="auto">
              <a:xfrm>
                <a:off x="-997" y="2219"/>
                <a:ext cx="219" cy="264"/>
              </a:xfrm>
              <a:prstGeom prst="rect">
                <a:avLst/>
              </a:prstGeom>
              <a:noFill/>
              <a:ln w="9525">
                <a:noFill/>
                <a:miter lim="800000"/>
                <a:headEnd/>
                <a:tailEnd/>
              </a:ln>
            </p:spPr>
          </p:pic>
          <p:pic>
            <p:nvPicPr>
              <p:cNvPr id="216" name="Picture 75"/>
              <p:cNvPicPr>
                <a:picLocks noChangeAspect="1" noChangeArrowheads="1"/>
              </p:cNvPicPr>
              <p:nvPr/>
            </p:nvPicPr>
            <p:blipFill>
              <a:blip r:embed="rId17"/>
              <a:srcRect/>
              <a:stretch>
                <a:fillRect/>
              </a:stretch>
            </p:blipFill>
            <p:spPr bwMode="auto">
              <a:xfrm>
                <a:off x="-1218" y="2282"/>
                <a:ext cx="219" cy="264"/>
              </a:xfrm>
              <a:prstGeom prst="rect">
                <a:avLst/>
              </a:prstGeom>
              <a:noFill/>
              <a:ln w="9525">
                <a:noFill/>
                <a:miter lim="800000"/>
                <a:headEnd/>
                <a:tailEnd/>
              </a:ln>
            </p:spPr>
          </p:pic>
          <p:pic>
            <p:nvPicPr>
              <p:cNvPr id="217" name="Picture 76"/>
              <p:cNvPicPr>
                <a:picLocks noChangeAspect="1" noChangeArrowheads="1"/>
              </p:cNvPicPr>
              <p:nvPr/>
            </p:nvPicPr>
            <p:blipFill>
              <a:blip r:embed="rId17"/>
              <a:srcRect/>
              <a:stretch>
                <a:fillRect/>
              </a:stretch>
            </p:blipFill>
            <p:spPr bwMode="auto">
              <a:xfrm>
                <a:off x="-1067" y="2359"/>
                <a:ext cx="219" cy="264"/>
              </a:xfrm>
              <a:prstGeom prst="rect">
                <a:avLst/>
              </a:prstGeom>
              <a:noFill/>
              <a:ln w="9525">
                <a:noFill/>
                <a:miter lim="800000"/>
                <a:headEnd/>
                <a:tailEnd/>
              </a:ln>
            </p:spPr>
          </p:pic>
        </p:grpSp>
        <p:pic>
          <p:nvPicPr>
            <p:cNvPr id="213" name="Picture 77"/>
            <p:cNvPicPr>
              <a:picLocks noChangeAspect="1" noChangeArrowheads="1"/>
            </p:cNvPicPr>
            <p:nvPr/>
          </p:nvPicPr>
          <p:blipFill>
            <a:blip r:embed="rId18"/>
            <a:srcRect/>
            <a:stretch>
              <a:fillRect/>
            </a:stretch>
          </p:blipFill>
          <p:spPr bwMode="auto">
            <a:xfrm>
              <a:off x="-1798" y="2282"/>
              <a:ext cx="431" cy="661"/>
            </a:xfrm>
            <a:prstGeom prst="rect">
              <a:avLst/>
            </a:prstGeom>
            <a:noFill/>
            <a:ln w="9525">
              <a:noFill/>
              <a:miter lim="800000"/>
              <a:headEnd/>
              <a:tailEnd/>
            </a:ln>
          </p:spPr>
        </p:pic>
      </p:grpSp>
      <p:sp>
        <p:nvSpPr>
          <p:cNvPr id="218" name="AutoShape 78"/>
          <p:cNvSpPr>
            <a:spLocks noChangeArrowheads="1"/>
          </p:cNvSpPr>
          <p:nvPr/>
        </p:nvSpPr>
        <p:spPr bwMode="auto">
          <a:xfrm>
            <a:off x="2794000" y="2882900"/>
            <a:ext cx="1435100" cy="338138"/>
          </a:xfrm>
          <a:prstGeom prst="rightArrow">
            <a:avLst>
              <a:gd name="adj1" fmla="val 59620"/>
              <a:gd name="adj2" fmla="val 114552"/>
            </a:avLst>
          </a:prstGeom>
          <a:gradFill rotWithShape="1">
            <a:gsLst>
              <a:gs pos="0">
                <a:srgbClr val="EF5739">
                  <a:alpha val="50000"/>
                </a:srgbClr>
              </a:gs>
              <a:gs pos="100000">
                <a:srgbClr val="EF5739"/>
              </a:gs>
            </a:gsLst>
            <a:lin ang="0" scaled="1"/>
          </a:gradFill>
          <a:ln w="9525">
            <a:solidFill>
              <a:schemeClr val="folHlink"/>
            </a:solidFill>
            <a:miter lim="800000"/>
            <a:headEnd/>
            <a:tailEnd/>
          </a:ln>
        </p:spPr>
        <p:txBody>
          <a:bodyPr wrap="none" anchor="ctr"/>
          <a:lstStyle/>
          <a:p>
            <a:pPr algn="ctr"/>
            <a:r>
              <a:rPr lang="en-GB" sz="800" dirty="0" smtClean="0"/>
              <a:t>    Hourly synchronization</a:t>
            </a:r>
            <a:endParaRPr lang="en-GB" sz="800" dirty="0"/>
          </a:p>
        </p:txBody>
      </p:sp>
      <p:sp>
        <p:nvSpPr>
          <p:cNvPr id="219" name="Text Box 79"/>
          <p:cNvSpPr txBox="1">
            <a:spLocks noChangeArrowheads="1"/>
          </p:cNvSpPr>
          <p:nvPr/>
        </p:nvSpPr>
        <p:spPr bwMode="auto">
          <a:xfrm>
            <a:off x="4138612" y="3871913"/>
            <a:ext cx="1652587" cy="276999"/>
          </a:xfrm>
          <a:prstGeom prst="rect">
            <a:avLst/>
          </a:prstGeom>
          <a:noFill/>
          <a:ln w="9525">
            <a:noFill/>
            <a:miter lim="800000"/>
            <a:headEnd/>
            <a:tailEnd/>
          </a:ln>
          <a:effectLst/>
        </p:spPr>
        <p:txBody>
          <a:bodyPr wrap="square">
            <a:spAutoFit/>
          </a:bodyPr>
          <a:lstStyle/>
          <a:p>
            <a:pPr>
              <a:defRPr/>
            </a:pPr>
            <a:r>
              <a:rPr lang="en-US" sz="1200" dirty="0">
                <a:effectLst>
                  <a:outerShdw blurRad="38100" dist="38100" dir="2700000" algn="tl">
                    <a:srgbClr val="C0C0C0"/>
                  </a:outerShdw>
                </a:effectLst>
                <a:latin typeface="Arial" charset="0"/>
                <a:cs typeface="+mn-cs"/>
              </a:rPr>
              <a:t>DPM </a:t>
            </a:r>
            <a:r>
              <a:rPr lang="en-US" sz="1200" dirty="0" smtClean="0">
                <a:effectLst>
                  <a:outerShdw blurRad="38100" dist="38100" dir="2700000" algn="tl">
                    <a:srgbClr val="C0C0C0"/>
                  </a:outerShdw>
                </a:effectLst>
                <a:latin typeface="Arial" charset="0"/>
                <a:cs typeface="+mn-cs"/>
              </a:rPr>
              <a:t>2006</a:t>
            </a:r>
            <a:endParaRPr lang="en-US" sz="1200" dirty="0">
              <a:effectLst>
                <a:outerShdw blurRad="38100" dist="38100" dir="2700000" algn="tl">
                  <a:srgbClr val="C0C0C0"/>
                </a:outerShdw>
              </a:effectLst>
              <a:latin typeface="Arial" charset="0"/>
              <a:cs typeface="+mn-cs"/>
            </a:endParaRPr>
          </a:p>
        </p:txBody>
      </p:sp>
      <p:sp>
        <p:nvSpPr>
          <p:cNvPr id="220" name="Text Box 80"/>
          <p:cNvSpPr txBox="1">
            <a:spLocks noChangeArrowheads="1"/>
          </p:cNvSpPr>
          <p:nvPr/>
        </p:nvSpPr>
        <p:spPr bwMode="auto">
          <a:xfrm>
            <a:off x="5856288" y="1073150"/>
            <a:ext cx="1446230" cy="276999"/>
          </a:xfrm>
          <a:prstGeom prst="rect">
            <a:avLst/>
          </a:prstGeom>
          <a:noFill/>
          <a:ln w="9525">
            <a:noFill/>
            <a:miter lim="800000"/>
            <a:headEnd/>
            <a:tailEnd/>
          </a:ln>
          <a:effectLst/>
        </p:spPr>
        <p:txBody>
          <a:bodyPr wrap="none">
            <a:spAutoFit/>
          </a:bodyPr>
          <a:lstStyle/>
          <a:p>
            <a:pPr>
              <a:defRPr/>
            </a:pPr>
            <a:r>
              <a:rPr lang="en-US" sz="1200" dirty="0" smtClean="0">
                <a:effectLst>
                  <a:outerShdw blurRad="38100" dist="38100" dir="2700000" algn="tl">
                    <a:srgbClr val="C0C0C0"/>
                  </a:outerShdw>
                </a:effectLst>
                <a:latin typeface="Arial" charset="0"/>
                <a:cs typeface="+mn-cs"/>
              </a:rPr>
              <a:t>Snapshots </a:t>
            </a:r>
            <a:r>
              <a:rPr lang="en-US" sz="900" dirty="0" smtClean="0">
                <a:effectLst>
                  <a:outerShdw blurRad="38100" dist="38100" dir="2700000" algn="tl">
                    <a:srgbClr val="C0C0C0"/>
                  </a:outerShdw>
                </a:effectLst>
                <a:latin typeface="Arial" charset="0"/>
                <a:cs typeface="+mn-cs"/>
              </a:rPr>
              <a:t>(up to 64)</a:t>
            </a:r>
            <a:endParaRPr lang="en-US" sz="1200" dirty="0">
              <a:effectLst>
                <a:outerShdw blurRad="38100" dist="38100" dir="2700000" algn="tl">
                  <a:srgbClr val="C0C0C0"/>
                </a:outerShdw>
              </a:effectLst>
              <a:latin typeface="Arial" charset="0"/>
              <a:cs typeface="+mn-cs"/>
            </a:endParaRPr>
          </a:p>
        </p:txBody>
      </p:sp>
      <p:grpSp>
        <p:nvGrpSpPr>
          <p:cNvPr id="88" name="Group 124"/>
          <p:cNvGrpSpPr>
            <a:grpSpLocks/>
          </p:cNvGrpSpPr>
          <p:nvPr/>
        </p:nvGrpSpPr>
        <p:grpSpPr bwMode="auto">
          <a:xfrm>
            <a:off x="273050" y="5308600"/>
            <a:ext cx="8642350" cy="1244600"/>
            <a:chOff x="-128089" y="4716924"/>
            <a:chExt cx="9601200" cy="1523536"/>
          </a:xfrm>
        </p:grpSpPr>
        <p:sp>
          <p:nvSpPr>
            <p:cNvPr id="89" name="Rounded Rectangle 88"/>
            <p:cNvSpPr/>
            <p:nvPr/>
          </p:nvSpPr>
          <p:spPr bwMode="auto">
            <a:xfrm>
              <a:off x="-128089" y="4749959"/>
              <a:ext cx="9601200" cy="1476897"/>
            </a:xfrm>
            <a:prstGeom prst="roundRect">
              <a:avLst/>
            </a:prstGeom>
            <a:gradFill flip="none" rotWithShape="1">
              <a:gsLst>
                <a:gs pos="0">
                  <a:schemeClr val="tx2">
                    <a:lumMod val="75000"/>
                    <a:lumOff val="25000"/>
                    <a:alpha val="70000"/>
                  </a:schemeClr>
                </a:gs>
                <a:gs pos="35000">
                  <a:schemeClr val="tx2">
                    <a:lumMod val="85000"/>
                    <a:lumOff val="15000"/>
                    <a:alpha val="90000"/>
                  </a:schemeClr>
                </a:gs>
                <a:gs pos="100000">
                  <a:srgbClr val="A7A7A7">
                    <a:alpha val="48627"/>
                  </a:srgbClr>
                </a:gs>
              </a:gsLst>
              <a:lin ang="5400000" scaled="1"/>
              <a:tileRect/>
            </a:gra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r" defTabSz="1096909" eaLnBrk="0" hangingPunct="0">
                <a:defRPr/>
              </a:pPr>
              <a:endParaRPr lang="en-US" dirty="0">
                <a:solidFill>
                  <a:schemeClr val="tx1"/>
                </a:solidFill>
              </a:endParaRPr>
            </a:p>
          </p:txBody>
        </p:sp>
        <p:sp>
          <p:nvSpPr>
            <p:cNvPr id="90" name="&quot;RADIANT&quot; Soft Orange Corner Radial"/>
            <p:cNvSpPr/>
            <p:nvPr/>
          </p:nvSpPr>
          <p:spPr bwMode="auto">
            <a:xfrm flipH="1">
              <a:off x="710" y="6149020"/>
              <a:ext cx="9367282" cy="91440"/>
            </a:xfrm>
            <a:prstGeom prst="roundRect">
              <a:avLst/>
            </a:prstGeom>
            <a:gradFill flip="none" rotWithShape="1">
              <a:gsLst>
                <a:gs pos="0">
                  <a:srgbClr val="FDF559"/>
                </a:gs>
                <a:gs pos="46000">
                  <a:srgbClr val="FEB21A"/>
                </a:gs>
                <a:gs pos="100000">
                  <a:srgbClr val="D26900"/>
                </a:gs>
              </a:gsLst>
              <a:path path="circle">
                <a:fillToRect r="100000" b="100000"/>
              </a:path>
              <a:tileRect l="-100000" t="-100000"/>
            </a:gradFill>
            <a:ln w="1905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algn="r" defTabSz="1096909" eaLnBrk="0" hangingPunct="0">
                <a:defRPr/>
              </a:pPr>
              <a:endParaRPr lang="en-US" dirty="0">
                <a:latin typeface="Segoe" pitchFamily="34" charset="0"/>
                <a:cs typeface="+mn-cs"/>
              </a:endParaRPr>
            </a:p>
          </p:txBody>
        </p:sp>
        <p:sp>
          <p:nvSpPr>
            <p:cNvPr id="91" name="&quot;RADIANT&quot; Soft Orange Corner Radial"/>
            <p:cNvSpPr/>
            <p:nvPr/>
          </p:nvSpPr>
          <p:spPr bwMode="auto">
            <a:xfrm flipH="1">
              <a:off x="710" y="4716924"/>
              <a:ext cx="9367282" cy="91440"/>
            </a:xfrm>
            <a:prstGeom prst="roundRect">
              <a:avLst/>
            </a:prstGeom>
            <a:gradFill flip="none" rotWithShape="1">
              <a:gsLst>
                <a:gs pos="0">
                  <a:srgbClr val="F18745"/>
                </a:gs>
                <a:gs pos="46000">
                  <a:srgbClr val="E65F22"/>
                </a:gs>
                <a:gs pos="100000">
                  <a:srgbClr val="6D0907"/>
                </a:gs>
              </a:gsLst>
              <a:path path="circle">
                <a:fillToRect r="100000" b="100000"/>
              </a:path>
              <a:tileRect l="-100000" t="-100000"/>
            </a:gradFill>
            <a:ln w="1905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algn="r" defTabSz="1096909" eaLnBrk="0" hangingPunct="0">
                <a:defRPr/>
              </a:pPr>
              <a:endParaRPr lang="en-US" dirty="0">
                <a:latin typeface="Segoe" pitchFamily="34" charset="0"/>
                <a:cs typeface="+mn-cs"/>
              </a:endParaRPr>
            </a:p>
          </p:txBody>
        </p:sp>
      </p:grpSp>
      <p:sp>
        <p:nvSpPr>
          <p:cNvPr id="2075691" name="Text Box 43"/>
          <p:cNvSpPr txBox="1">
            <a:spLocks noChangeArrowheads="1"/>
          </p:cNvSpPr>
          <p:nvPr/>
        </p:nvSpPr>
        <p:spPr bwMode="auto">
          <a:xfrm>
            <a:off x="636225" y="5399541"/>
            <a:ext cx="7913687" cy="1052596"/>
          </a:xfrm>
          <a:prstGeom prst="rect">
            <a:avLst/>
          </a:prstGeom>
          <a:noFill/>
          <a:ln w="9525" algn="ctr">
            <a:noFill/>
            <a:miter lim="800000"/>
            <a:headEnd/>
            <a:tailEnd/>
          </a:ln>
          <a:effectLst/>
        </p:spPr>
        <p:txBody>
          <a:bodyPr>
            <a:spAutoFit/>
          </a:bodyPr>
          <a:lstStyle/>
          <a:p>
            <a:pPr marL="285750" indent="-285750">
              <a:lnSpc>
                <a:spcPct val="80000"/>
              </a:lnSpc>
              <a:spcBef>
                <a:spcPct val="20000"/>
              </a:spcBef>
              <a:buClr>
                <a:schemeClr val="tx2"/>
              </a:buClr>
              <a:buSzPct val="95000"/>
              <a:defRPr/>
            </a:pPr>
            <a:r>
              <a:rPr lang="en-US" sz="1800" b="1" dirty="0" smtClean="0">
                <a:solidFill>
                  <a:schemeClr val="bg1"/>
                </a:solidFill>
                <a:latin typeface="Segoe" pitchFamily="34" charset="0"/>
              </a:rPr>
              <a:t>DPM 2006</a:t>
            </a:r>
            <a:endParaRPr lang="en-US" sz="1800" dirty="0" smtClean="0">
              <a:solidFill>
                <a:schemeClr val="bg1"/>
              </a:solidFill>
              <a:latin typeface="Segoe" pitchFamily="34" charset="0"/>
            </a:endParaRPr>
          </a:p>
          <a:p>
            <a:pPr marL="285750" indent="-285750">
              <a:lnSpc>
                <a:spcPct val="80000"/>
              </a:lnSpc>
              <a:spcBef>
                <a:spcPct val="20000"/>
              </a:spcBef>
              <a:buClr>
                <a:schemeClr val="tx2"/>
              </a:buClr>
              <a:buSzPct val="95000"/>
              <a:buBlip>
                <a:blip r:embed="rId19"/>
              </a:buBlip>
              <a:defRPr/>
            </a:pPr>
            <a:r>
              <a:rPr lang="en-US" sz="1600" dirty="0" smtClean="0">
                <a:solidFill>
                  <a:schemeClr val="bg1"/>
                </a:solidFill>
                <a:latin typeface="Segoe" pitchFamily="34" charset="0"/>
              </a:rPr>
              <a:t>Centralized Backup of Branch Offices</a:t>
            </a:r>
          </a:p>
          <a:p>
            <a:pPr marL="285750" indent="-285750">
              <a:lnSpc>
                <a:spcPct val="80000"/>
              </a:lnSpc>
              <a:spcBef>
                <a:spcPct val="20000"/>
              </a:spcBef>
              <a:buClr>
                <a:schemeClr val="tx2"/>
              </a:buClr>
              <a:buSzPct val="95000"/>
              <a:buBlip>
                <a:blip r:embed="rId19"/>
              </a:buBlip>
              <a:defRPr/>
            </a:pPr>
            <a:r>
              <a:rPr lang="en-US" sz="1600" dirty="0" smtClean="0">
                <a:solidFill>
                  <a:schemeClr val="bg1"/>
                </a:solidFill>
                <a:latin typeface="Segoe" pitchFamily="34" charset="0"/>
              </a:rPr>
              <a:t>Rapid &amp; Reliable Recovery — from disk instead of tape</a:t>
            </a:r>
          </a:p>
          <a:p>
            <a:pPr marL="285750" indent="-285750">
              <a:lnSpc>
                <a:spcPct val="80000"/>
              </a:lnSpc>
              <a:spcBef>
                <a:spcPct val="20000"/>
              </a:spcBef>
              <a:buClr>
                <a:schemeClr val="tx2"/>
              </a:buClr>
              <a:buSzPct val="95000"/>
              <a:buBlip>
                <a:blip r:embed="rId19"/>
              </a:buBlip>
              <a:defRPr/>
            </a:pPr>
            <a:r>
              <a:rPr lang="en-US" sz="1600" dirty="0" smtClean="0">
                <a:solidFill>
                  <a:schemeClr val="bg1"/>
                </a:solidFill>
                <a:latin typeface="Segoe" pitchFamily="34" charset="0"/>
              </a:rPr>
              <a:t>End user recovery without IT intervention</a:t>
            </a:r>
          </a:p>
        </p:txBody>
      </p:sp>
      <p:grpSp>
        <p:nvGrpSpPr>
          <p:cNvPr id="92" name="Group 83"/>
          <p:cNvGrpSpPr>
            <a:grpSpLocks/>
          </p:cNvGrpSpPr>
          <p:nvPr/>
        </p:nvGrpSpPr>
        <p:grpSpPr bwMode="auto">
          <a:xfrm>
            <a:off x="368300" y="220663"/>
            <a:ext cx="3552825" cy="652462"/>
            <a:chOff x="203200" y="188913"/>
            <a:chExt cx="3552699" cy="653085"/>
          </a:xfrm>
        </p:grpSpPr>
        <p:pic>
          <p:nvPicPr>
            <p:cNvPr id="93" name="Picture 22" descr="SysCnt_DPM"/>
            <p:cNvPicPr>
              <a:picLocks noChangeAspect="1" noChangeArrowheads="1"/>
            </p:cNvPicPr>
            <p:nvPr/>
          </p:nvPicPr>
          <p:blipFill>
            <a:blip r:embed="rId20">
              <a:lum bright="100000" contrast="-70000"/>
            </a:blip>
            <a:srcRect/>
            <a:stretch>
              <a:fillRect/>
            </a:stretch>
          </p:blipFill>
          <p:spPr bwMode="auto">
            <a:xfrm>
              <a:off x="203200" y="188913"/>
              <a:ext cx="3004577" cy="623844"/>
            </a:xfrm>
            <a:prstGeom prst="rect">
              <a:avLst/>
            </a:prstGeom>
            <a:noFill/>
            <a:ln w="9525">
              <a:noFill/>
              <a:miter lim="800000"/>
              <a:headEnd/>
              <a:tailEnd/>
            </a:ln>
          </p:spPr>
        </p:pic>
        <p:sp>
          <p:nvSpPr>
            <p:cNvPr id="94" name="TextBox 84"/>
            <p:cNvSpPr txBox="1">
              <a:spLocks noChangeArrowheads="1"/>
            </p:cNvSpPr>
            <p:nvPr/>
          </p:nvSpPr>
          <p:spPr bwMode="auto">
            <a:xfrm>
              <a:off x="3115980" y="555766"/>
              <a:ext cx="639919" cy="286232"/>
            </a:xfrm>
            <a:prstGeom prst="rect">
              <a:avLst/>
            </a:prstGeom>
            <a:noFill/>
            <a:ln w="9525">
              <a:noFill/>
              <a:miter lim="800000"/>
              <a:headEnd/>
              <a:tailEnd/>
            </a:ln>
          </p:spPr>
          <p:txBody>
            <a:bodyPr wrap="none">
              <a:spAutoFit/>
            </a:bodyPr>
            <a:lstStyle/>
            <a:p>
              <a:pPr algn="ctr">
                <a:lnSpc>
                  <a:spcPct val="90000"/>
                </a:lnSpc>
              </a:pPr>
              <a:r>
                <a:rPr lang="en-US" sz="1600"/>
                <a:t> </a:t>
              </a:r>
              <a:r>
                <a:rPr lang="en-US" sz="1400"/>
                <a:t>2006</a:t>
              </a:r>
              <a:endParaRPr lang="en-US" sz="1600"/>
            </a:p>
          </p:txBody>
        </p:sp>
      </p:grpSp>
    </p:spTree>
    <p:custDataLst>
      <p:tags r:id="rId1"/>
    </p:custData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Day 3</a:t>
            </a:r>
            <a:endParaRPr lang="en-US" sz="3200" dirty="0"/>
          </a:p>
        </p:txBody>
      </p:sp>
      <p:sp>
        <p:nvSpPr>
          <p:cNvPr id="6" name="Rectangle 5"/>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7" name="Rectangle 6"/>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8" name="Rectangle 7"/>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9" name="Rectangle 8"/>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10" name="Rectangle 9"/>
          <p:cNvSpPr/>
          <p:nvPr/>
        </p:nvSpPr>
        <p:spPr bwMode="auto">
          <a:xfrm>
            <a:off x="1719944"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11" name="Rectangle 10"/>
          <p:cNvSpPr/>
          <p:nvPr/>
        </p:nvSpPr>
        <p:spPr bwMode="auto">
          <a:xfrm>
            <a:off x="203563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12" name="Rectangle 11"/>
          <p:cNvSpPr/>
          <p:nvPr/>
        </p:nvSpPr>
        <p:spPr bwMode="auto">
          <a:xfrm>
            <a:off x="2351316"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6" name="Rectangle 15"/>
          <p:cNvSpPr/>
          <p:nvPr/>
        </p:nvSpPr>
        <p:spPr bwMode="auto">
          <a:xfrm>
            <a:off x="26670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17" name="Rectangle 16"/>
          <p:cNvSpPr/>
          <p:nvPr/>
        </p:nvSpPr>
        <p:spPr bwMode="auto">
          <a:xfrm>
            <a:off x="602913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4806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9665"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38595"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576456"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9" name="TextBox 28"/>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57525" y="37338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266990" y="37338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26" name="Rectangle 25"/>
          <p:cNvSpPr/>
          <p:nvPr/>
        </p:nvSpPr>
        <p:spPr bwMode="auto">
          <a:xfrm>
            <a:off x="2971800"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2" name="Right Arrow 31"/>
          <p:cNvSpPr/>
          <p:nvPr/>
        </p:nvSpPr>
        <p:spPr bwMode="auto">
          <a:xfrm>
            <a:off x="3429000" y="2209800"/>
            <a:ext cx="18288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6668037"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34" name="Rectangle 33"/>
          <p:cNvSpPr/>
          <p:nvPr/>
        </p:nvSpPr>
        <p:spPr bwMode="auto">
          <a:xfrm>
            <a:off x="698372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35" name="Rectangle 34"/>
          <p:cNvSpPr/>
          <p:nvPr/>
        </p:nvSpPr>
        <p:spPr bwMode="auto">
          <a:xfrm>
            <a:off x="7299409"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36" name="Rectangle 35"/>
          <p:cNvSpPr/>
          <p:nvPr/>
        </p:nvSpPr>
        <p:spPr bwMode="auto">
          <a:xfrm>
            <a:off x="76150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37" name="Rectangle 36"/>
          <p:cNvSpPr/>
          <p:nvPr/>
        </p:nvSpPr>
        <p:spPr bwMode="auto">
          <a:xfrm>
            <a:off x="79198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8" name="TextBox 37"/>
          <p:cNvSpPr txBox="1"/>
          <p:nvPr/>
        </p:nvSpPr>
        <p:spPr>
          <a:xfrm>
            <a:off x="457200" y="3962400"/>
            <a:ext cx="2364750" cy="1569660"/>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p>
          <a:p>
            <a:r>
              <a:rPr lang="en-US" dirty="0" smtClean="0">
                <a:solidFill>
                  <a:schemeClr val="bg2">
                    <a:lumMod val="20000"/>
                    <a:lumOff val="80000"/>
                  </a:schemeClr>
                </a:solidFill>
                <a:latin typeface="+mn-lt"/>
              </a:rPr>
              <a:t>3</a:t>
            </a:r>
            <a:r>
              <a:rPr lang="en-US" baseline="30000" dirty="0" smtClean="0">
                <a:solidFill>
                  <a:schemeClr val="bg2">
                    <a:lumMod val="20000"/>
                    <a:lumOff val="80000"/>
                  </a:schemeClr>
                </a:solidFill>
                <a:latin typeface="+mn-lt"/>
              </a:rPr>
              <a:t>rd</a:t>
            </a:r>
            <a:r>
              <a:rPr lang="en-US" dirty="0" smtClean="0">
                <a:solidFill>
                  <a:schemeClr val="bg2">
                    <a:lumMod val="20000"/>
                    <a:lumOff val="80000"/>
                  </a:schemeClr>
                </a:solidFill>
                <a:latin typeface="+mn-lt"/>
              </a:rPr>
              <a:t> data change</a:t>
            </a:r>
            <a:endParaRPr lang="en-US" dirty="0">
              <a:solidFill>
                <a:schemeClr val="bg2">
                  <a:lumMod val="20000"/>
                  <a:lumOff val="80000"/>
                </a:schemeClr>
              </a:solidFill>
              <a:latin typeface="+mn-lt"/>
            </a:endParaRP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43"/>
          <p:cNvSpPr/>
          <p:nvPr/>
        </p:nvSpPr>
        <p:spPr bwMode="auto">
          <a:xfrm>
            <a:off x="75438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5" name="Rounded Rectangle 44"/>
          <p:cNvSpPr/>
          <p:nvPr/>
        </p:nvSpPr>
        <p:spPr bwMode="auto">
          <a:xfrm>
            <a:off x="72390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6" name="Rounded Rectangle 45"/>
          <p:cNvSpPr/>
          <p:nvPr/>
        </p:nvSpPr>
        <p:spPr bwMode="auto">
          <a:xfrm>
            <a:off x="69342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7" name="Rounded Rectangle 46"/>
          <p:cNvSpPr/>
          <p:nvPr/>
        </p:nvSpPr>
        <p:spPr bwMode="auto">
          <a:xfrm>
            <a:off x="66294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8" name="Rounded Rectangle 47"/>
          <p:cNvSpPr/>
          <p:nvPr/>
        </p:nvSpPr>
        <p:spPr bwMode="auto">
          <a:xfrm>
            <a:off x="6324600" y="21336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6019800" y="21336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0" name="Rounded Rectangle 49"/>
          <p:cNvSpPr/>
          <p:nvPr/>
        </p:nvSpPr>
        <p:spPr bwMode="auto">
          <a:xfrm>
            <a:off x="5715000" y="21336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1" name="Rounded Rectangle 50"/>
          <p:cNvSpPr/>
          <p:nvPr/>
        </p:nvSpPr>
        <p:spPr bwMode="auto">
          <a:xfrm>
            <a:off x="5410200" y="21336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9" name="Rounded Rectangle 38"/>
          <p:cNvSpPr/>
          <p:nvPr/>
        </p:nvSpPr>
        <p:spPr bwMode="auto">
          <a:xfrm>
            <a:off x="304800" y="4724400"/>
            <a:ext cx="2667000" cy="3810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To Recovery Day 2</a:t>
            </a:r>
            <a:endParaRPr lang="en-US" sz="3200" dirty="0"/>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7" name="Rectangle 16"/>
          <p:cNvSpPr/>
          <p:nvPr/>
        </p:nvSpPr>
        <p:spPr bwMode="auto">
          <a:xfrm>
            <a:off x="602913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4806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9665"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38595"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576456"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9" name="TextBox 28"/>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57525" y="37338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266990" y="37338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32" name="Right Arrow 31"/>
          <p:cNvSpPr/>
          <p:nvPr/>
        </p:nvSpPr>
        <p:spPr bwMode="auto">
          <a:xfrm rot="10800000">
            <a:off x="3429000" y="2209800"/>
            <a:ext cx="18288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6668037"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34" name="Rectangle 33"/>
          <p:cNvSpPr/>
          <p:nvPr/>
        </p:nvSpPr>
        <p:spPr bwMode="auto">
          <a:xfrm>
            <a:off x="698372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35" name="Rectangle 34"/>
          <p:cNvSpPr/>
          <p:nvPr/>
        </p:nvSpPr>
        <p:spPr bwMode="auto">
          <a:xfrm>
            <a:off x="7299409"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36" name="Rectangle 35"/>
          <p:cNvSpPr/>
          <p:nvPr/>
        </p:nvSpPr>
        <p:spPr bwMode="auto">
          <a:xfrm>
            <a:off x="76150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37" name="Rectangle 36"/>
          <p:cNvSpPr/>
          <p:nvPr/>
        </p:nvSpPr>
        <p:spPr bwMode="auto">
          <a:xfrm>
            <a:off x="79198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8" name="TextBox 37"/>
          <p:cNvSpPr txBox="1"/>
          <p:nvPr/>
        </p:nvSpPr>
        <p:spPr>
          <a:xfrm>
            <a:off x="457200" y="3962400"/>
            <a:ext cx="2364750" cy="1569660"/>
          </a:xfrm>
          <a:prstGeom prst="rect">
            <a:avLst/>
          </a:prstGeom>
          <a:noFill/>
        </p:spPr>
        <p:txBody>
          <a:bodyPr wrap="none" rtlCol="0">
            <a:spAutoFit/>
          </a:bodyPr>
          <a:lstStyle/>
          <a:p>
            <a:r>
              <a:rPr lang="en-US" dirty="0" smtClean="0">
                <a:solidFill>
                  <a:schemeClr val="accent1">
                    <a:lumMod val="60000"/>
                    <a:lumOff val="40000"/>
                  </a:schemeClr>
                </a:solidFill>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effectLst>
                  <a:outerShdw blurRad="38100" dist="38100" dir="2700000" algn="tl">
                    <a:srgbClr val="000000">
                      <a:alpha val="43137"/>
                    </a:srgbClr>
                  </a:outerShdw>
                </a:effectLst>
                <a:latin typeface="+mn-lt"/>
              </a:rPr>
              <a:t>2</a:t>
            </a:r>
            <a:r>
              <a:rPr lang="en-US" baseline="30000" dirty="0" smtClean="0">
                <a:solidFill>
                  <a:schemeClr val="accent6">
                    <a:lumMod val="60000"/>
                    <a:lumOff val="40000"/>
                  </a:schemeClr>
                </a:solidFill>
                <a:effectLst>
                  <a:outerShdw blurRad="38100" dist="38100" dir="2700000" algn="tl">
                    <a:srgbClr val="000000">
                      <a:alpha val="43137"/>
                    </a:srgbClr>
                  </a:outerShdw>
                </a:effectLst>
                <a:latin typeface="+mn-lt"/>
              </a:rPr>
              <a:t>nd</a:t>
            </a:r>
            <a:r>
              <a:rPr lang="en-US" dirty="0" smtClean="0">
                <a:solidFill>
                  <a:schemeClr val="accent6">
                    <a:lumMod val="60000"/>
                    <a:lumOff val="40000"/>
                  </a:schemeClr>
                </a:solidFill>
                <a:effectLst>
                  <a:outerShdw blurRad="38100" dist="38100" dir="2700000" algn="tl">
                    <a:srgbClr val="000000">
                      <a:alpha val="43137"/>
                    </a:srgbClr>
                  </a:outerShdw>
                </a:effectLst>
                <a:latin typeface="+mn-lt"/>
              </a:rPr>
              <a:t> data change</a:t>
            </a:r>
          </a:p>
          <a:p>
            <a:r>
              <a:rPr lang="en-US" dirty="0" smtClean="0">
                <a:solidFill>
                  <a:schemeClr val="bg2">
                    <a:lumMod val="20000"/>
                    <a:lumOff val="80000"/>
                  </a:schemeClr>
                </a:solidFill>
                <a:latin typeface="+mn-lt"/>
              </a:rPr>
              <a:t>3</a:t>
            </a:r>
            <a:r>
              <a:rPr lang="en-US" baseline="30000" dirty="0" smtClean="0">
                <a:solidFill>
                  <a:schemeClr val="bg2">
                    <a:lumMod val="20000"/>
                    <a:lumOff val="80000"/>
                  </a:schemeClr>
                </a:solidFill>
                <a:latin typeface="+mn-lt"/>
              </a:rPr>
              <a:t>rd</a:t>
            </a:r>
            <a:r>
              <a:rPr lang="en-US" dirty="0" smtClean="0">
                <a:solidFill>
                  <a:schemeClr val="bg2">
                    <a:lumMod val="20000"/>
                    <a:lumOff val="80000"/>
                  </a:schemeClr>
                </a:solidFill>
                <a:latin typeface="+mn-lt"/>
              </a:rPr>
              <a:t> data change</a:t>
            </a:r>
            <a:endParaRPr lang="en-US" dirty="0">
              <a:solidFill>
                <a:schemeClr val="bg2">
                  <a:lumMod val="20000"/>
                  <a:lumOff val="80000"/>
                </a:schemeClr>
              </a:solidFill>
              <a:latin typeface="+mn-lt"/>
            </a:endParaRPr>
          </a:p>
        </p:txBody>
      </p:sp>
      <p:sp>
        <p:nvSpPr>
          <p:cNvPr id="43" name="TextBox 42"/>
          <p:cNvSpPr txBox="1"/>
          <p:nvPr/>
        </p:nvSpPr>
        <p:spPr>
          <a:xfrm>
            <a:off x="2971800" y="4724400"/>
            <a:ext cx="2529860" cy="461665"/>
          </a:xfrm>
          <a:prstGeom prst="rect">
            <a:avLst/>
          </a:prstGeom>
          <a:noFill/>
        </p:spPr>
        <p:txBody>
          <a:bodyPr wrap="none" rtlCol="0">
            <a:spAutoFit/>
          </a:bodyPr>
          <a:lstStyle/>
          <a:p>
            <a:r>
              <a:rPr lang="en-US" dirty="0" smtClean="0">
                <a:solidFill>
                  <a:schemeClr val="accent6">
                    <a:lumMod val="60000"/>
                    <a:lumOff val="40000"/>
                  </a:schemeClr>
                </a:solidFill>
                <a:effectLst>
                  <a:outerShdw blurRad="38100" dist="38100" dir="2700000" algn="tl">
                    <a:srgbClr val="000000">
                      <a:alpha val="43137"/>
                    </a:srgbClr>
                  </a:outerShdw>
                </a:effectLst>
                <a:latin typeface="+mn-lt"/>
              </a:rPr>
              <a:t>8 blocks restored</a:t>
            </a:r>
          </a:p>
        </p:txBody>
      </p:sp>
      <p:sp>
        <p:nvSpPr>
          <p:cNvPr id="52" name="Rectangle 51"/>
          <p:cNvSpPr/>
          <p:nvPr/>
        </p:nvSpPr>
        <p:spPr bwMode="auto">
          <a:xfrm>
            <a:off x="457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53" name="Rectangle 52"/>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54" name="Rectangle 53"/>
          <p:cNvSpPr/>
          <p:nvPr/>
        </p:nvSpPr>
        <p:spPr bwMode="auto">
          <a:xfrm>
            <a:off x="1088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55" name="Rectangle 54"/>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56" name="Rectangle 55"/>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57" name="Rectangle 56"/>
          <p:cNvSpPr/>
          <p:nvPr/>
        </p:nvSpPr>
        <p:spPr bwMode="auto">
          <a:xfrm>
            <a:off x="2035630"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58" name="Rectangle 57"/>
          <p:cNvSpPr/>
          <p:nvPr/>
        </p:nvSpPr>
        <p:spPr bwMode="auto">
          <a:xfrm>
            <a:off x="2351316"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59" name="Rectangle 58"/>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3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5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50"/>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par>
                          <p:cTn id="19" fill="hold">
                            <p:stCondLst>
                              <p:cond delay="1500"/>
                            </p:stCondLst>
                            <p:childTnLst>
                              <p:par>
                                <p:cTn id="20" presetID="1" presetClass="entr" presetSubtype="0" fill="hold" grpId="0" nodeType="afterEffect">
                                  <p:stCondLst>
                                    <p:cond delay="500"/>
                                  </p:stCondLst>
                                  <p:childTnLst>
                                    <p:set>
                                      <p:cBhvr>
                                        <p:cTn id="21" dur="1" fill="hold">
                                          <p:stCondLst>
                                            <p:cond delay="0"/>
                                          </p:stCondLst>
                                        </p:cTn>
                                        <p:tgtEl>
                                          <p:spTgt spid="49"/>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grpId="0" nodeType="afterEffect">
                                  <p:stCondLst>
                                    <p:cond delay="500"/>
                                  </p:stCondLst>
                                  <p:childTnLst>
                                    <p:set>
                                      <p:cBhvr>
                                        <p:cTn id="27" dur="1" fill="hold">
                                          <p:stCondLst>
                                            <p:cond delay="0"/>
                                          </p:stCondLst>
                                        </p:cTn>
                                        <p:tgtEl>
                                          <p:spTgt spid="48"/>
                                        </p:tgtEl>
                                        <p:attrNameLst>
                                          <p:attrName>style.visibility</p:attrName>
                                        </p:attrNameLst>
                                      </p:cBhvr>
                                      <p:to>
                                        <p:strVal val="visible"/>
                                      </p:to>
                                    </p:set>
                                  </p:childTnLst>
                                </p:cTn>
                              </p:par>
                            </p:childTnLst>
                          </p:cTn>
                        </p:par>
                        <p:par>
                          <p:cTn id="28" fill="hold">
                            <p:stCondLst>
                              <p:cond delay="2500"/>
                            </p:stCondLst>
                            <p:childTnLst>
                              <p:par>
                                <p:cTn id="29" presetID="1"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par>
                          <p:cTn id="31" fill="hold">
                            <p:stCondLst>
                              <p:cond delay="2500"/>
                            </p:stCondLst>
                            <p:childTnLst>
                              <p:par>
                                <p:cTn id="32" presetID="1" presetClass="entr" presetSubtype="0" fill="hold" grpId="0" nodeType="afterEffect">
                                  <p:stCondLst>
                                    <p:cond delay="500"/>
                                  </p:stCondLst>
                                  <p:childTnLst>
                                    <p:set>
                                      <p:cBhvr>
                                        <p:cTn id="33" dur="1" fill="hold">
                                          <p:stCondLst>
                                            <p:cond delay="0"/>
                                          </p:stCondLst>
                                        </p:cTn>
                                        <p:tgtEl>
                                          <p:spTgt spid="47"/>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childTnLst>
                                </p:cTn>
                              </p:par>
                            </p:childTnLst>
                          </p:cTn>
                        </p:par>
                        <p:par>
                          <p:cTn id="37" fill="hold">
                            <p:stCondLst>
                              <p:cond delay="3000"/>
                            </p:stCondLst>
                            <p:childTnLst>
                              <p:par>
                                <p:cTn id="38" presetID="1" presetClass="entr" presetSubtype="0" fill="hold" grpId="0" nodeType="afterEffect">
                                  <p:stCondLst>
                                    <p:cond delay="500"/>
                                  </p:stCondLst>
                                  <p:childTnLst>
                                    <p:set>
                                      <p:cBhvr>
                                        <p:cTn id="39" dur="1" fill="hold">
                                          <p:stCondLst>
                                            <p:cond delay="0"/>
                                          </p:stCondLst>
                                        </p:cTn>
                                        <p:tgtEl>
                                          <p:spTgt spid="46"/>
                                        </p:tgtEl>
                                        <p:attrNameLst>
                                          <p:attrName>style.visibility</p:attrName>
                                        </p:attrNameLst>
                                      </p:cBhvr>
                                      <p:to>
                                        <p:strVal val="visible"/>
                                      </p:to>
                                    </p:set>
                                  </p:childTnLst>
                                </p:cTn>
                              </p:par>
                            </p:childTnLst>
                          </p:cTn>
                        </p:par>
                        <p:par>
                          <p:cTn id="40" fill="hold">
                            <p:stCondLst>
                              <p:cond delay="3500"/>
                            </p:stCondLst>
                            <p:childTnLst>
                              <p:par>
                                <p:cTn id="41" presetID="1" presetClass="entr" presetSubtype="0" fill="hold" grpId="0" nodeType="afterEffect">
                                  <p:stCondLst>
                                    <p:cond delay="0"/>
                                  </p:stCondLst>
                                  <p:childTnLst>
                                    <p:set>
                                      <p:cBhvr>
                                        <p:cTn id="42" dur="1" fill="hold">
                                          <p:stCondLst>
                                            <p:cond delay="0"/>
                                          </p:stCondLst>
                                        </p:cTn>
                                        <p:tgtEl>
                                          <p:spTgt spid="57"/>
                                        </p:tgtEl>
                                        <p:attrNameLst>
                                          <p:attrName>style.visibility</p:attrName>
                                        </p:attrNameLst>
                                      </p:cBhvr>
                                      <p:to>
                                        <p:strVal val="visible"/>
                                      </p:to>
                                    </p:set>
                                  </p:childTnLst>
                                </p:cTn>
                              </p:par>
                            </p:childTnLst>
                          </p:cTn>
                        </p:par>
                        <p:par>
                          <p:cTn id="43" fill="hold">
                            <p:stCondLst>
                              <p:cond delay="3500"/>
                            </p:stCondLst>
                            <p:childTnLst>
                              <p:par>
                                <p:cTn id="44" presetID="1" presetClass="entr" presetSubtype="0" fill="hold" grpId="0" nodeType="afterEffect">
                                  <p:stCondLst>
                                    <p:cond delay="500"/>
                                  </p:stCondLst>
                                  <p:childTnLst>
                                    <p:set>
                                      <p:cBhvr>
                                        <p:cTn id="45" dur="1" fill="hold">
                                          <p:stCondLst>
                                            <p:cond delay="0"/>
                                          </p:stCondLst>
                                        </p:cTn>
                                        <p:tgtEl>
                                          <p:spTgt spid="45"/>
                                        </p:tgtEl>
                                        <p:attrNameLst>
                                          <p:attrName>style.visibility</p:attrName>
                                        </p:attrNameLst>
                                      </p:cBhvr>
                                      <p:to>
                                        <p:strVal val="visible"/>
                                      </p:to>
                                    </p:set>
                                  </p:childTnLst>
                                </p:cTn>
                              </p:par>
                            </p:childTnLst>
                          </p:cTn>
                        </p:par>
                        <p:par>
                          <p:cTn id="46" fill="hold">
                            <p:stCondLst>
                              <p:cond delay="4000"/>
                            </p:stCondLst>
                            <p:childTnLst>
                              <p:par>
                                <p:cTn id="47" presetID="1" presetClass="entr" presetSubtype="0" fill="hold" grpId="0" nodeType="afterEffect">
                                  <p:stCondLst>
                                    <p:cond delay="0"/>
                                  </p:stCondLst>
                                  <p:childTnLst>
                                    <p:set>
                                      <p:cBhvr>
                                        <p:cTn id="48" dur="1" fill="hold">
                                          <p:stCondLst>
                                            <p:cond delay="0"/>
                                          </p:stCondLst>
                                        </p:cTn>
                                        <p:tgtEl>
                                          <p:spTgt spid="58"/>
                                        </p:tgtEl>
                                        <p:attrNameLst>
                                          <p:attrName>style.visibility</p:attrName>
                                        </p:attrNameLst>
                                      </p:cBhvr>
                                      <p:to>
                                        <p:strVal val="visible"/>
                                      </p:to>
                                    </p:set>
                                  </p:childTnLst>
                                </p:cTn>
                              </p:par>
                            </p:childTnLst>
                          </p:cTn>
                        </p:par>
                        <p:par>
                          <p:cTn id="49" fill="hold">
                            <p:stCondLst>
                              <p:cond delay="4000"/>
                            </p:stCondLst>
                            <p:childTnLst>
                              <p:par>
                                <p:cTn id="50" presetID="1" presetClass="entr" presetSubtype="0" fill="hold" grpId="0" nodeType="afterEffect">
                                  <p:stCondLst>
                                    <p:cond delay="500"/>
                                  </p:stCondLst>
                                  <p:childTnLst>
                                    <p:set>
                                      <p:cBhvr>
                                        <p:cTn id="51" dur="1" fill="hold">
                                          <p:stCondLst>
                                            <p:cond delay="0"/>
                                          </p:stCondLst>
                                        </p:cTn>
                                        <p:tgtEl>
                                          <p:spTgt spid="44"/>
                                        </p:tgtEl>
                                        <p:attrNameLst>
                                          <p:attrName>style.visibility</p:attrName>
                                        </p:attrNameLst>
                                      </p:cBhvr>
                                      <p:to>
                                        <p:strVal val="visible"/>
                                      </p:to>
                                    </p:set>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59"/>
                                        </p:tgtEl>
                                        <p:attrNameLst>
                                          <p:attrName>style.visibility</p:attrName>
                                        </p:attrNameLst>
                                      </p:cBhvr>
                                      <p:to>
                                        <p:strVal val="visible"/>
                                      </p:to>
                                    </p:set>
                                  </p:childTnLst>
                                </p:cTn>
                              </p:par>
                            </p:childTnLst>
                          </p:cTn>
                        </p:par>
                        <p:par>
                          <p:cTn id="55" fill="hold">
                            <p:stCondLst>
                              <p:cond delay="4500"/>
                            </p:stCondLst>
                            <p:childTnLst>
                              <p:par>
                                <p:cTn id="56" presetID="1" presetClass="entr" presetSubtype="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animBg="1"/>
      <p:bldP spid="49" grpId="0" animBg="1"/>
      <p:bldP spid="50" grpId="0" animBg="1"/>
      <p:bldP spid="51" grpId="0" animBg="1"/>
      <p:bldP spid="39" grpId="0" animBg="1"/>
      <p:bldP spid="43" grpId="0"/>
      <p:bldP spid="52" grpId="0" animBg="1"/>
      <p:bldP spid="53" grpId="0" animBg="1"/>
      <p:bldP spid="54" grpId="0" animBg="1"/>
      <p:bldP spid="55" grpId="0" animBg="1"/>
      <p:bldP spid="56" grpId="0" animBg="1"/>
      <p:bldP spid="57" grpId="0" animBg="1"/>
      <p:bldP spid="58" grpId="0" animBg="1"/>
      <p:bldP spid="5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ounded Rectangle 50"/>
          <p:cNvSpPr/>
          <p:nvPr/>
        </p:nvSpPr>
        <p:spPr bwMode="auto">
          <a:xfrm>
            <a:off x="75438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63246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8" name="Rounded Rectangle 47"/>
          <p:cNvSpPr/>
          <p:nvPr/>
        </p:nvSpPr>
        <p:spPr bwMode="auto">
          <a:xfrm>
            <a:off x="57150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7" name="Rounded Rectangle 46"/>
          <p:cNvSpPr/>
          <p:nvPr/>
        </p:nvSpPr>
        <p:spPr bwMode="auto">
          <a:xfrm>
            <a:off x="66294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6" name="Rounded Rectangle 45"/>
          <p:cNvSpPr/>
          <p:nvPr/>
        </p:nvSpPr>
        <p:spPr bwMode="auto">
          <a:xfrm>
            <a:off x="6324600" y="21336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5" name="Rounded Rectangle 44"/>
          <p:cNvSpPr/>
          <p:nvPr/>
        </p:nvSpPr>
        <p:spPr bwMode="auto">
          <a:xfrm>
            <a:off x="54102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4" name="Rounded Rectangle 43"/>
          <p:cNvSpPr/>
          <p:nvPr/>
        </p:nvSpPr>
        <p:spPr bwMode="auto">
          <a:xfrm>
            <a:off x="5715000" y="21336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1" name="Rounded Rectangle 40"/>
          <p:cNvSpPr/>
          <p:nvPr/>
        </p:nvSpPr>
        <p:spPr bwMode="auto">
          <a:xfrm>
            <a:off x="6019800" y="3581400"/>
            <a:ext cx="304800" cy="6858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9" name="Rounded Rectangle 38"/>
          <p:cNvSpPr/>
          <p:nvPr/>
        </p:nvSpPr>
        <p:spPr bwMode="auto">
          <a:xfrm>
            <a:off x="304800" y="3962400"/>
            <a:ext cx="2667000" cy="381000"/>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5" name="Title 4"/>
          <p:cNvSpPr>
            <a:spLocks noGrp="1"/>
          </p:cNvSpPr>
          <p:nvPr>
            <p:ph type="title"/>
          </p:nvPr>
        </p:nvSpPr>
        <p:spPr>
          <a:xfrm>
            <a:off x="381000" y="230188"/>
            <a:ext cx="8382000" cy="886397"/>
          </a:xfrm>
        </p:spPr>
        <p:txBody>
          <a:bodyPr/>
          <a:lstStyle/>
          <a:p>
            <a:r>
              <a:rPr sz="3200" smtClean="0"/>
              <a:t>DPM Efficient Disk Storage without duplication</a:t>
            </a:r>
            <a:br>
              <a:rPr sz="3200" smtClean="0"/>
            </a:br>
            <a:r>
              <a:rPr sz="3200" smtClean="0"/>
              <a:t>To Recovery Day 0</a:t>
            </a:r>
            <a:endParaRPr lang="en-US" sz="3200" dirty="0"/>
          </a:p>
        </p:txBody>
      </p:sp>
      <p:sp>
        <p:nvSpPr>
          <p:cNvPr id="15" name="TextBox 14"/>
          <p:cNvSpPr txBox="1"/>
          <p:nvPr/>
        </p:nvSpPr>
        <p:spPr>
          <a:xfrm>
            <a:off x="381000" y="1752600"/>
            <a:ext cx="2393604" cy="461665"/>
          </a:xfrm>
          <a:prstGeom prst="rect">
            <a:avLst/>
          </a:prstGeom>
          <a:noFill/>
        </p:spPr>
        <p:txBody>
          <a:bodyPr wrap="none" rtlCol="0">
            <a:spAutoFit/>
          </a:bodyPr>
          <a:lstStyle/>
          <a:p>
            <a:r>
              <a:rPr lang="en-US" dirty="0" smtClean="0">
                <a:latin typeface="+mn-lt"/>
              </a:rPr>
              <a:t>Production Data</a:t>
            </a:r>
            <a:endParaRPr lang="en-US" dirty="0">
              <a:latin typeface="+mn-lt"/>
            </a:endParaRPr>
          </a:p>
        </p:txBody>
      </p:sp>
      <p:sp>
        <p:nvSpPr>
          <p:cNvPr id="17" name="Rectangle 16"/>
          <p:cNvSpPr/>
          <p:nvPr/>
        </p:nvSpPr>
        <p:spPr bwMode="auto">
          <a:xfrm>
            <a:off x="602913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18" name="Rectangle 17"/>
          <p:cNvSpPr/>
          <p:nvPr/>
        </p:nvSpPr>
        <p:spPr bwMode="auto">
          <a:xfrm>
            <a:off x="5725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19" name="Rectangle 18"/>
          <p:cNvSpPr/>
          <p:nvPr/>
        </p:nvSpPr>
        <p:spPr bwMode="auto">
          <a:xfrm>
            <a:off x="541020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20" name="Rectangle 19"/>
          <p:cNvSpPr/>
          <p:nvPr/>
        </p:nvSpPr>
        <p:spPr bwMode="auto">
          <a:xfrm>
            <a:off x="6357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21" name="Rectangle 20"/>
          <p:cNvSpPr/>
          <p:nvPr/>
        </p:nvSpPr>
        <p:spPr bwMode="auto">
          <a:xfrm>
            <a:off x="6648060"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22" name="Rectangle 21"/>
          <p:cNvSpPr/>
          <p:nvPr/>
        </p:nvSpPr>
        <p:spPr bwMode="auto">
          <a:xfrm>
            <a:off x="5719665"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23" name="Rectangle 22"/>
          <p:cNvSpPr/>
          <p:nvPr/>
        </p:nvSpPr>
        <p:spPr bwMode="auto">
          <a:xfrm>
            <a:off x="6338595"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24" name="TextBox 23"/>
          <p:cNvSpPr txBox="1"/>
          <p:nvPr/>
        </p:nvSpPr>
        <p:spPr>
          <a:xfrm>
            <a:off x="5334000" y="1752600"/>
            <a:ext cx="1983235" cy="461665"/>
          </a:xfrm>
          <a:prstGeom prst="rect">
            <a:avLst/>
          </a:prstGeom>
          <a:noFill/>
        </p:spPr>
        <p:txBody>
          <a:bodyPr wrap="none" rtlCol="0">
            <a:spAutoFit/>
          </a:bodyPr>
          <a:lstStyle/>
          <a:p>
            <a:r>
              <a:rPr lang="en-US" dirty="0" smtClean="0">
                <a:latin typeface="+mn-lt"/>
              </a:rPr>
              <a:t>DPM Replica</a:t>
            </a:r>
            <a:endParaRPr lang="en-US" dirty="0">
              <a:latin typeface="+mn-lt"/>
            </a:endParaRPr>
          </a:p>
        </p:txBody>
      </p:sp>
      <p:sp>
        <p:nvSpPr>
          <p:cNvPr id="25" name="Rectangle 24"/>
          <p:cNvSpPr/>
          <p:nvPr/>
        </p:nvSpPr>
        <p:spPr bwMode="auto">
          <a:xfrm>
            <a:off x="7576456" y="37338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
        <p:nvSpPr>
          <p:cNvPr id="29" name="TextBox 28"/>
          <p:cNvSpPr txBox="1"/>
          <p:nvPr/>
        </p:nvSpPr>
        <p:spPr>
          <a:xfrm>
            <a:off x="5382393" y="3276600"/>
            <a:ext cx="3761607" cy="461665"/>
          </a:xfrm>
          <a:prstGeom prst="rect">
            <a:avLst/>
          </a:prstGeom>
          <a:noFill/>
        </p:spPr>
        <p:txBody>
          <a:bodyPr wrap="none" rtlCol="0">
            <a:spAutoFit/>
          </a:bodyPr>
          <a:lstStyle/>
          <a:p>
            <a:r>
              <a:rPr lang="en-US" dirty="0" smtClean="0">
                <a:latin typeface="+mn-lt"/>
              </a:rPr>
              <a:t>DPM Recovery Point Area</a:t>
            </a:r>
            <a:endParaRPr lang="en-US" dirty="0">
              <a:latin typeface="+mn-lt"/>
            </a:endParaRPr>
          </a:p>
        </p:txBody>
      </p:sp>
      <p:sp>
        <p:nvSpPr>
          <p:cNvPr id="30" name="Rectangle 29"/>
          <p:cNvSpPr/>
          <p:nvPr/>
        </p:nvSpPr>
        <p:spPr bwMode="auto">
          <a:xfrm>
            <a:off x="6041572" y="22860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I</a:t>
            </a:r>
          </a:p>
        </p:txBody>
      </p:sp>
      <p:sp>
        <p:nvSpPr>
          <p:cNvPr id="31" name="Rectangle 30"/>
          <p:cNvSpPr/>
          <p:nvPr/>
        </p:nvSpPr>
        <p:spPr bwMode="auto">
          <a:xfrm>
            <a:off x="6957525" y="3733800"/>
            <a:ext cx="304800" cy="381000"/>
          </a:xfrm>
          <a:prstGeom prst="rect">
            <a:avLst/>
          </a:prstGeom>
          <a:solidFill>
            <a:schemeClr val="accent4">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J</a:t>
            </a:r>
          </a:p>
        </p:txBody>
      </p:sp>
      <p:sp>
        <p:nvSpPr>
          <p:cNvPr id="27" name="Rectangle 26"/>
          <p:cNvSpPr/>
          <p:nvPr/>
        </p:nvSpPr>
        <p:spPr bwMode="auto">
          <a:xfrm>
            <a:off x="5410200" y="22860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K</a:t>
            </a:r>
          </a:p>
        </p:txBody>
      </p:sp>
      <p:sp>
        <p:nvSpPr>
          <p:cNvPr id="28" name="Rectangle 27"/>
          <p:cNvSpPr/>
          <p:nvPr/>
        </p:nvSpPr>
        <p:spPr bwMode="auto">
          <a:xfrm>
            <a:off x="7266990" y="3733800"/>
            <a:ext cx="304800" cy="381000"/>
          </a:xfrm>
          <a:prstGeom prst="rect">
            <a:avLst/>
          </a:prstGeom>
          <a:solidFill>
            <a:schemeClr val="accent6">
              <a:lumMod val="40000"/>
              <a:lumOff val="6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L</a:t>
            </a:r>
          </a:p>
        </p:txBody>
      </p:sp>
      <p:sp>
        <p:nvSpPr>
          <p:cNvPr id="32" name="Right Arrow 31"/>
          <p:cNvSpPr/>
          <p:nvPr/>
        </p:nvSpPr>
        <p:spPr bwMode="auto">
          <a:xfrm rot="10800000">
            <a:off x="3429000" y="2209800"/>
            <a:ext cx="1828800" cy="609600"/>
          </a:xfrm>
          <a:prstGeom prst="rightArrow">
            <a:avLst/>
          </a:prstGeom>
          <a:solidFill>
            <a:schemeClr val="accent5">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3" name="Rectangle 32"/>
          <p:cNvSpPr/>
          <p:nvPr/>
        </p:nvSpPr>
        <p:spPr bwMode="auto">
          <a:xfrm>
            <a:off x="6668037"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M</a:t>
            </a:r>
          </a:p>
        </p:txBody>
      </p:sp>
      <p:sp>
        <p:nvSpPr>
          <p:cNvPr id="34" name="Rectangle 33"/>
          <p:cNvSpPr/>
          <p:nvPr/>
        </p:nvSpPr>
        <p:spPr bwMode="auto">
          <a:xfrm>
            <a:off x="698372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N</a:t>
            </a:r>
          </a:p>
        </p:txBody>
      </p:sp>
      <p:sp>
        <p:nvSpPr>
          <p:cNvPr id="35" name="Rectangle 34"/>
          <p:cNvSpPr/>
          <p:nvPr/>
        </p:nvSpPr>
        <p:spPr bwMode="auto">
          <a:xfrm>
            <a:off x="7299409"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O</a:t>
            </a:r>
          </a:p>
        </p:txBody>
      </p:sp>
      <p:sp>
        <p:nvSpPr>
          <p:cNvPr id="36" name="Rectangle 35"/>
          <p:cNvSpPr/>
          <p:nvPr/>
        </p:nvSpPr>
        <p:spPr bwMode="auto">
          <a:xfrm>
            <a:off x="76150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P</a:t>
            </a:r>
          </a:p>
        </p:txBody>
      </p:sp>
      <p:sp>
        <p:nvSpPr>
          <p:cNvPr id="37" name="Rectangle 36"/>
          <p:cNvSpPr/>
          <p:nvPr/>
        </p:nvSpPr>
        <p:spPr bwMode="auto">
          <a:xfrm>
            <a:off x="7919893" y="2286000"/>
            <a:ext cx="304800" cy="381000"/>
          </a:xfrm>
          <a:prstGeom prst="rect">
            <a:avLst/>
          </a:prstGeom>
          <a:solidFill>
            <a:schemeClr val="bg2">
              <a:lumMod val="20000"/>
              <a:lumOff val="8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Q</a:t>
            </a:r>
          </a:p>
        </p:txBody>
      </p:sp>
      <p:sp>
        <p:nvSpPr>
          <p:cNvPr id="38" name="TextBox 37"/>
          <p:cNvSpPr txBox="1"/>
          <p:nvPr/>
        </p:nvSpPr>
        <p:spPr>
          <a:xfrm>
            <a:off x="457200" y="3962400"/>
            <a:ext cx="2364750" cy="1569660"/>
          </a:xfrm>
          <a:prstGeom prst="rect">
            <a:avLst/>
          </a:prstGeom>
          <a:noFill/>
        </p:spPr>
        <p:txBody>
          <a:bodyPr wrap="none" rtlCol="0">
            <a:spAutoFit/>
          </a:bodyPr>
          <a:lstStyle/>
          <a:p>
            <a:r>
              <a:rPr lang="en-US" b="1" dirty="0" smtClean="0">
                <a:solidFill>
                  <a:schemeClr val="accent1">
                    <a:lumMod val="60000"/>
                    <a:lumOff val="40000"/>
                  </a:schemeClr>
                </a:solidFill>
                <a:effectLst>
                  <a:outerShdw blurRad="38100" dist="38100" dir="2700000" algn="tl">
                    <a:srgbClr val="000000">
                      <a:alpha val="43137"/>
                    </a:srgbClr>
                  </a:outerShdw>
                </a:effectLst>
                <a:latin typeface="+mn-lt"/>
              </a:rPr>
              <a:t>Original Data</a:t>
            </a:r>
          </a:p>
          <a:p>
            <a:r>
              <a:rPr lang="en-US" dirty="0" smtClean="0">
                <a:solidFill>
                  <a:schemeClr val="accent4">
                    <a:lumMod val="60000"/>
                    <a:lumOff val="40000"/>
                  </a:schemeClr>
                </a:solidFill>
                <a:latin typeface="+mn-lt"/>
              </a:rPr>
              <a:t>1</a:t>
            </a:r>
            <a:r>
              <a:rPr lang="en-US" baseline="30000" dirty="0" smtClean="0">
                <a:solidFill>
                  <a:schemeClr val="accent4">
                    <a:lumMod val="60000"/>
                    <a:lumOff val="40000"/>
                  </a:schemeClr>
                </a:solidFill>
                <a:latin typeface="+mn-lt"/>
              </a:rPr>
              <a:t>st</a:t>
            </a:r>
            <a:r>
              <a:rPr lang="en-US" dirty="0" smtClean="0">
                <a:solidFill>
                  <a:schemeClr val="accent4">
                    <a:lumMod val="60000"/>
                    <a:lumOff val="40000"/>
                  </a:schemeClr>
                </a:solidFill>
                <a:latin typeface="+mn-lt"/>
              </a:rPr>
              <a:t> data change</a:t>
            </a:r>
          </a:p>
          <a:p>
            <a:r>
              <a:rPr lang="en-US" dirty="0" smtClean="0">
                <a:solidFill>
                  <a:schemeClr val="accent6">
                    <a:lumMod val="60000"/>
                    <a:lumOff val="40000"/>
                  </a:schemeClr>
                </a:solidFill>
                <a:latin typeface="+mn-lt"/>
              </a:rPr>
              <a:t>2</a:t>
            </a:r>
            <a:r>
              <a:rPr lang="en-US" baseline="30000" dirty="0" smtClean="0">
                <a:solidFill>
                  <a:schemeClr val="accent6">
                    <a:lumMod val="60000"/>
                    <a:lumOff val="40000"/>
                  </a:schemeClr>
                </a:solidFill>
                <a:latin typeface="+mn-lt"/>
              </a:rPr>
              <a:t>nd</a:t>
            </a:r>
            <a:r>
              <a:rPr lang="en-US" dirty="0" smtClean="0">
                <a:solidFill>
                  <a:schemeClr val="accent6">
                    <a:lumMod val="60000"/>
                    <a:lumOff val="40000"/>
                  </a:schemeClr>
                </a:solidFill>
                <a:latin typeface="+mn-lt"/>
              </a:rPr>
              <a:t> data change</a:t>
            </a:r>
          </a:p>
          <a:p>
            <a:r>
              <a:rPr lang="en-US" dirty="0" smtClean="0">
                <a:solidFill>
                  <a:schemeClr val="bg2">
                    <a:lumMod val="20000"/>
                    <a:lumOff val="80000"/>
                  </a:schemeClr>
                </a:solidFill>
                <a:latin typeface="+mn-lt"/>
              </a:rPr>
              <a:t>3</a:t>
            </a:r>
            <a:r>
              <a:rPr lang="en-US" baseline="30000" dirty="0" smtClean="0">
                <a:solidFill>
                  <a:schemeClr val="bg2">
                    <a:lumMod val="20000"/>
                    <a:lumOff val="80000"/>
                  </a:schemeClr>
                </a:solidFill>
                <a:latin typeface="+mn-lt"/>
              </a:rPr>
              <a:t>rd</a:t>
            </a:r>
            <a:r>
              <a:rPr lang="en-US" dirty="0" smtClean="0">
                <a:solidFill>
                  <a:schemeClr val="bg2">
                    <a:lumMod val="20000"/>
                    <a:lumOff val="80000"/>
                  </a:schemeClr>
                </a:solidFill>
                <a:latin typeface="+mn-lt"/>
              </a:rPr>
              <a:t> data change</a:t>
            </a:r>
            <a:endParaRPr lang="en-US" dirty="0">
              <a:solidFill>
                <a:schemeClr val="bg2">
                  <a:lumMod val="20000"/>
                  <a:lumOff val="80000"/>
                </a:schemeClr>
              </a:solidFill>
              <a:latin typeface="+mn-lt"/>
            </a:endParaRPr>
          </a:p>
        </p:txBody>
      </p:sp>
      <p:sp>
        <p:nvSpPr>
          <p:cNvPr id="52" name="TextBox 51"/>
          <p:cNvSpPr txBox="1"/>
          <p:nvPr/>
        </p:nvSpPr>
        <p:spPr>
          <a:xfrm>
            <a:off x="2971800" y="3957935"/>
            <a:ext cx="1399742" cy="611193"/>
          </a:xfrm>
          <a:prstGeom prst="rect">
            <a:avLst/>
          </a:prstGeom>
          <a:noFill/>
        </p:spPr>
        <p:txBody>
          <a:bodyPr wrap="none" rtlCol="0">
            <a:spAutoFit/>
          </a:bodyPr>
          <a:lstStyle/>
          <a:p>
            <a:pPr>
              <a:lnSpc>
                <a:spcPts val="2000"/>
              </a:lnSpc>
            </a:pPr>
            <a:r>
              <a:rPr lang="en-US" dirty="0" smtClean="0">
                <a:solidFill>
                  <a:srgbClr val="FFCC66"/>
                </a:solidFill>
                <a:effectLst>
                  <a:outerShdw blurRad="38100" dist="38100" dir="2700000" algn="tl">
                    <a:srgbClr val="000000">
                      <a:alpha val="43137"/>
                    </a:srgbClr>
                  </a:outerShdw>
                </a:effectLst>
                <a:latin typeface="+mn-lt"/>
              </a:rPr>
              <a:t>8 blocks </a:t>
            </a:r>
          </a:p>
          <a:p>
            <a:pPr>
              <a:lnSpc>
                <a:spcPts val="2000"/>
              </a:lnSpc>
            </a:pPr>
            <a:r>
              <a:rPr lang="en-US" dirty="0" smtClean="0">
                <a:solidFill>
                  <a:srgbClr val="FFCC66"/>
                </a:solidFill>
                <a:effectLst>
                  <a:outerShdw blurRad="38100" dist="38100" dir="2700000" algn="tl">
                    <a:srgbClr val="000000">
                      <a:alpha val="43137"/>
                    </a:srgbClr>
                  </a:outerShdw>
                </a:effectLst>
                <a:latin typeface="+mn-lt"/>
              </a:rPr>
              <a:t>restored</a:t>
            </a:r>
          </a:p>
        </p:txBody>
      </p:sp>
      <p:sp>
        <p:nvSpPr>
          <p:cNvPr id="53" name="Rectangle 52"/>
          <p:cNvSpPr/>
          <p:nvPr/>
        </p:nvSpPr>
        <p:spPr bwMode="auto">
          <a:xfrm>
            <a:off x="4572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A</a:t>
            </a:r>
          </a:p>
        </p:txBody>
      </p:sp>
      <p:sp>
        <p:nvSpPr>
          <p:cNvPr id="54" name="Rectangle 53"/>
          <p:cNvSpPr/>
          <p:nvPr/>
        </p:nvSpPr>
        <p:spPr bwMode="auto">
          <a:xfrm>
            <a:off x="77288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B</a:t>
            </a:r>
          </a:p>
        </p:txBody>
      </p:sp>
      <p:sp>
        <p:nvSpPr>
          <p:cNvPr id="55" name="Rectangle 54"/>
          <p:cNvSpPr/>
          <p:nvPr/>
        </p:nvSpPr>
        <p:spPr bwMode="auto">
          <a:xfrm>
            <a:off x="1088572"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C</a:t>
            </a:r>
          </a:p>
        </p:txBody>
      </p:sp>
      <p:sp>
        <p:nvSpPr>
          <p:cNvPr id="56" name="Rectangle 55"/>
          <p:cNvSpPr/>
          <p:nvPr/>
        </p:nvSpPr>
        <p:spPr bwMode="auto">
          <a:xfrm>
            <a:off x="1404258"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D</a:t>
            </a:r>
          </a:p>
        </p:txBody>
      </p:sp>
      <p:sp>
        <p:nvSpPr>
          <p:cNvPr id="57" name="Rectangle 56"/>
          <p:cNvSpPr/>
          <p:nvPr/>
        </p:nvSpPr>
        <p:spPr bwMode="auto">
          <a:xfrm>
            <a:off x="1719944"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E</a:t>
            </a:r>
          </a:p>
        </p:txBody>
      </p:sp>
      <p:sp>
        <p:nvSpPr>
          <p:cNvPr id="58" name="Rectangle 57"/>
          <p:cNvSpPr/>
          <p:nvPr/>
        </p:nvSpPr>
        <p:spPr bwMode="auto">
          <a:xfrm>
            <a:off x="203563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F</a:t>
            </a:r>
          </a:p>
        </p:txBody>
      </p:sp>
      <p:sp>
        <p:nvSpPr>
          <p:cNvPr id="59" name="Rectangle 58"/>
          <p:cNvSpPr/>
          <p:nvPr/>
        </p:nvSpPr>
        <p:spPr bwMode="auto">
          <a:xfrm>
            <a:off x="2351316"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G</a:t>
            </a:r>
          </a:p>
        </p:txBody>
      </p:sp>
      <p:sp>
        <p:nvSpPr>
          <p:cNvPr id="60" name="Rectangle 59"/>
          <p:cNvSpPr/>
          <p:nvPr/>
        </p:nvSpPr>
        <p:spPr bwMode="auto">
          <a:xfrm>
            <a:off x="2667000" y="2286000"/>
            <a:ext cx="304800" cy="381000"/>
          </a:xfrm>
          <a:prstGeom prst="rect">
            <a:avLst/>
          </a:prstGeom>
          <a:solidFill>
            <a:schemeClr val="accent1">
              <a:lumMod val="60000"/>
              <a:lumOff val="40000"/>
            </a:schemeClr>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chemeClr val="bg1"/>
                </a:solidFill>
                <a:effectLst>
                  <a:outerShdw blurRad="38100" dist="38100" dir="2700000" algn="tl">
                    <a:srgbClr val="000000">
                      <a:alpha val="43137"/>
                    </a:srgbClr>
                  </a:outerShdw>
                </a:effectLst>
              </a:rPr>
              <a:t>H</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39"/>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4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500"/>
                                  </p:stCondLst>
                                  <p:childTnLst>
                                    <p:set>
                                      <p:cBhvr>
                                        <p:cTn id="15" dur="1" fill="hold">
                                          <p:stCondLst>
                                            <p:cond delay="0"/>
                                          </p:stCondLst>
                                        </p:cTn>
                                        <p:tgtEl>
                                          <p:spTgt spid="44"/>
                                        </p:tgtEl>
                                        <p:attrNameLst>
                                          <p:attrName>style.visibility</p:attrName>
                                        </p:attrNameLst>
                                      </p:cBhvr>
                                      <p:to>
                                        <p:strVal val="visible"/>
                                      </p:to>
                                    </p:set>
                                  </p:childTnLst>
                                </p:cTn>
                              </p:par>
                            </p:childTnLst>
                          </p:cTn>
                        </p:par>
                        <p:par>
                          <p:cTn id="16" fill="hold">
                            <p:stCondLst>
                              <p:cond delay="1500"/>
                            </p:stCondLst>
                            <p:childTnLst>
                              <p:par>
                                <p:cTn id="17" presetID="1"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par>
                          <p:cTn id="19" fill="hold">
                            <p:stCondLst>
                              <p:cond delay="1500"/>
                            </p:stCondLst>
                            <p:childTnLst>
                              <p:par>
                                <p:cTn id="20" presetID="1" presetClass="entr" presetSubtype="0" fill="hold" grpId="0" nodeType="afterEffect">
                                  <p:stCondLst>
                                    <p:cond delay="500"/>
                                  </p:stCondLst>
                                  <p:childTnLst>
                                    <p:set>
                                      <p:cBhvr>
                                        <p:cTn id="21" dur="1" fill="hold">
                                          <p:stCondLst>
                                            <p:cond delay="0"/>
                                          </p:stCondLst>
                                        </p:cTn>
                                        <p:tgtEl>
                                          <p:spTgt spid="45"/>
                                        </p:tgtEl>
                                        <p:attrNameLst>
                                          <p:attrName>style.visibility</p:attrName>
                                        </p:attrNameLst>
                                      </p:cBhvr>
                                      <p:to>
                                        <p:strVal val="visible"/>
                                      </p:to>
                                    </p:set>
                                  </p:childTnLst>
                                </p:cTn>
                              </p:par>
                            </p:childTnLst>
                          </p:cTn>
                        </p:par>
                        <p:par>
                          <p:cTn id="22" fill="hold">
                            <p:stCondLst>
                              <p:cond delay="2000"/>
                            </p:stCondLst>
                            <p:childTnLst>
                              <p:par>
                                <p:cTn id="23" presetID="1"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grpId="0" nodeType="afterEffect">
                                  <p:stCondLst>
                                    <p:cond delay="500"/>
                                  </p:stCondLst>
                                  <p:childTnLst>
                                    <p:set>
                                      <p:cBhvr>
                                        <p:cTn id="27" dur="1" fill="hold">
                                          <p:stCondLst>
                                            <p:cond delay="0"/>
                                          </p:stCondLst>
                                        </p:cTn>
                                        <p:tgtEl>
                                          <p:spTgt spid="46"/>
                                        </p:tgtEl>
                                        <p:attrNameLst>
                                          <p:attrName>style.visibility</p:attrName>
                                        </p:attrNameLst>
                                      </p:cBhvr>
                                      <p:to>
                                        <p:strVal val="visible"/>
                                      </p:to>
                                    </p:set>
                                  </p:childTnLst>
                                </p:cTn>
                              </p:par>
                            </p:childTnLst>
                          </p:cTn>
                        </p:par>
                        <p:par>
                          <p:cTn id="28" fill="hold">
                            <p:stCondLst>
                              <p:cond delay="2500"/>
                            </p:stCondLst>
                            <p:childTnLst>
                              <p:par>
                                <p:cTn id="29" presetID="1" presetClass="entr" presetSubtype="0" fill="hold" grpId="0" nodeType="after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par>
                          <p:cTn id="31" fill="hold">
                            <p:stCondLst>
                              <p:cond delay="2500"/>
                            </p:stCondLst>
                            <p:childTnLst>
                              <p:par>
                                <p:cTn id="32" presetID="1" presetClass="entr" presetSubtype="0" fill="hold" grpId="0" nodeType="afterEffect">
                                  <p:stCondLst>
                                    <p:cond delay="500"/>
                                  </p:stCondLst>
                                  <p:childTnLst>
                                    <p:set>
                                      <p:cBhvr>
                                        <p:cTn id="33" dur="1" fill="hold">
                                          <p:stCondLst>
                                            <p:cond delay="0"/>
                                          </p:stCondLst>
                                        </p:cTn>
                                        <p:tgtEl>
                                          <p:spTgt spid="47"/>
                                        </p:tgtEl>
                                        <p:attrNameLst>
                                          <p:attrName>style.visibility</p:attrName>
                                        </p:attrNameLst>
                                      </p:cBhvr>
                                      <p:to>
                                        <p:strVal val="visible"/>
                                      </p:to>
                                    </p:set>
                                  </p:childTnLst>
                                </p:cTn>
                              </p:par>
                            </p:childTnLst>
                          </p:cTn>
                        </p:par>
                        <p:par>
                          <p:cTn id="34" fill="hold">
                            <p:stCondLst>
                              <p:cond delay="3000"/>
                            </p:stCondLst>
                            <p:childTnLst>
                              <p:par>
                                <p:cTn id="35" presetID="1" presetClass="entr" presetSubtype="0" fill="hold" grpId="0" nodeType="after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childTnLst>
                          </p:cTn>
                        </p:par>
                        <p:par>
                          <p:cTn id="37" fill="hold">
                            <p:stCondLst>
                              <p:cond delay="3000"/>
                            </p:stCondLst>
                            <p:childTnLst>
                              <p:par>
                                <p:cTn id="38" presetID="1" presetClass="entr" presetSubtype="0" fill="hold" grpId="0" nodeType="afterEffect">
                                  <p:stCondLst>
                                    <p:cond delay="500"/>
                                  </p:stCondLst>
                                  <p:childTnLst>
                                    <p:set>
                                      <p:cBhvr>
                                        <p:cTn id="39" dur="1" fill="hold">
                                          <p:stCondLst>
                                            <p:cond delay="0"/>
                                          </p:stCondLst>
                                        </p:cTn>
                                        <p:tgtEl>
                                          <p:spTgt spid="48"/>
                                        </p:tgtEl>
                                        <p:attrNameLst>
                                          <p:attrName>style.visibility</p:attrName>
                                        </p:attrNameLst>
                                      </p:cBhvr>
                                      <p:to>
                                        <p:strVal val="visible"/>
                                      </p:to>
                                    </p:set>
                                  </p:childTnLst>
                                </p:cTn>
                              </p:par>
                            </p:childTnLst>
                          </p:cTn>
                        </p:par>
                        <p:par>
                          <p:cTn id="40" fill="hold">
                            <p:stCondLst>
                              <p:cond delay="3500"/>
                            </p:stCondLst>
                            <p:childTnLst>
                              <p:par>
                                <p:cTn id="41" presetID="1" presetClass="entr" presetSubtype="0"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childTnLst>
                          </p:cTn>
                        </p:par>
                        <p:par>
                          <p:cTn id="43" fill="hold">
                            <p:stCondLst>
                              <p:cond delay="3500"/>
                            </p:stCondLst>
                            <p:childTnLst>
                              <p:par>
                                <p:cTn id="44" presetID="1" presetClass="entr" presetSubtype="0" fill="hold" grpId="0" nodeType="afterEffect">
                                  <p:stCondLst>
                                    <p:cond delay="500"/>
                                  </p:stCondLst>
                                  <p:childTnLst>
                                    <p:set>
                                      <p:cBhvr>
                                        <p:cTn id="45" dur="1" fill="hold">
                                          <p:stCondLst>
                                            <p:cond delay="0"/>
                                          </p:stCondLst>
                                        </p:cTn>
                                        <p:tgtEl>
                                          <p:spTgt spid="49"/>
                                        </p:tgtEl>
                                        <p:attrNameLst>
                                          <p:attrName>style.visibility</p:attrName>
                                        </p:attrNameLst>
                                      </p:cBhvr>
                                      <p:to>
                                        <p:strVal val="visible"/>
                                      </p:to>
                                    </p:set>
                                  </p:childTnLst>
                                </p:cTn>
                              </p:par>
                            </p:childTnLst>
                          </p:cTn>
                        </p:par>
                        <p:par>
                          <p:cTn id="46" fill="hold">
                            <p:stCondLst>
                              <p:cond delay="4000"/>
                            </p:stCondLst>
                            <p:childTnLst>
                              <p:par>
                                <p:cTn id="47" presetID="1" presetClass="entr" presetSubtype="0"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childTnLst>
                                </p:cTn>
                              </p:par>
                            </p:childTnLst>
                          </p:cTn>
                        </p:par>
                        <p:par>
                          <p:cTn id="49" fill="hold">
                            <p:stCondLst>
                              <p:cond delay="4000"/>
                            </p:stCondLst>
                            <p:childTnLst>
                              <p:par>
                                <p:cTn id="50" presetID="1" presetClass="entr" presetSubtype="0" fill="hold" grpId="0" nodeType="afterEffect">
                                  <p:stCondLst>
                                    <p:cond delay="500"/>
                                  </p:stCondLst>
                                  <p:childTnLst>
                                    <p:set>
                                      <p:cBhvr>
                                        <p:cTn id="51" dur="1" fill="hold">
                                          <p:stCondLst>
                                            <p:cond delay="0"/>
                                          </p:stCondLst>
                                        </p:cTn>
                                        <p:tgtEl>
                                          <p:spTgt spid="51"/>
                                        </p:tgtEl>
                                        <p:attrNameLst>
                                          <p:attrName>style.visibility</p:attrName>
                                        </p:attrNameLst>
                                      </p:cBhvr>
                                      <p:to>
                                        <p:strVal val="visible"/>
                                      </p:to>
                                    </p:set>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60"/>
                                        </p:tgtEl>
                                        <p:attrNameLst>
                                          <p:attrName>style.visibility</p:attrName>
                                        </p:attrNameLst>
                                      </p:cBhvr>
                                      <p:to>
                                        <p:strVal val="visible"/>
                                      </p:to>
                                    </p:set>
                                  </p:childTnLst>
                                </p:cTn>
                              </p:par>
                            </p:childTnLst>
                          </p:cTn>
                        </p:par>
                        <p:par>
                          <p:cTn id="55" fill="hold">
                            <p:stCondLst>
                              <p:cond delay="4500"/>
                            </p:stCondLst>
                            <p:childTnLst>
                              <p:par>
                                <p:cTn id="56" presetID="1" presetClass="entr" presetSubtype="0" fill="hold" grpId="0" nodeType="afterEffect">
                                  <p:stCondLst>
                                    <p:cond delay="500"/>
                                  </p:stCondLst>
                                  <p:childTnLst>
                                    <p:set>
                                      <p:cBhvr>
                                        <p:cTn id="57"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9" grpId="0" animBg="1"/>
      <p:bldP spid="48" grpId="0" animBg="1"/>
      <p:bldP spid="47" grpId="0" animBg="1"/>
      <p:bldP spid="46" grpId="0" animBg="1"/>
      <p:bldP spid="45" grpId="0" animBg="1"/>
      <p:bldP spid="44" grpId="0" animBg="1"/>
      <p:bldP spid="41" grpId="0" animBg="1"/>
      <p:bldP spid="39" grpId="0" animBg="1"/>
      <p:bldP spid="52" grpId="0"/>
      <p:bldP spid="53" grpId="0" animBg="1"/>
      <p:bldP spid="54" grpId="0" animBg="1"/>
      <p:bldP spid="55" grpId="0" animBg="1"/>
      <p:bldP spid="56" grpId="0" animBg="1"/>
      <p:bldP spid="57" grpId="0" animBg="1"/>
      <p:bldP spid="58" grpId="0" animBg="1"/>
      <p:bldP spid="59" grpId="0" animBg="1"/>
      <p:bldP spid="60"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0250" y="457200"/>
            <a:ext cx="8413750" cy="1523494"/>
          </a:xfrm>
        </p:spPr>
        <p:txBody>
          <a:bodyPr/>
          <a:lstStyle/>
          <a:p>
            <a:r>
              <a:rPr smtClean="0"/>
              <a:t>How DPM Protects SQL &amp; Exchange</a:t>
            </a:r>
            <a:endParaRPr lang="en-US" dirty="0"/>
          </a:p>
        </p:txBody>
      </p:sp>
      <p:sp>
        <p:nvSpPr>
          <p:cNvPr id="4" name="Text Placeholder 3"/>
          <p:cNvSpPr>
            <a:spLocks noGrp="1"/>
          </p:cNvSpPr>
          <p:nvPr>
            <p:ph type="body" sz="quarter" idx="10"/>
          </p:nvPr>
        </p:nvSpPr>
        <p:spPr>
          <a:xfrm>
            <a:off x="904430" y="2240274"/>
            <a:ext cx="6280150" cy="1384994"/>
          </a:xfrm>
        </p:spPr>
        <p:txBody>
          <a:bodyPr/>
          <a:lstStyle/>
          <a:p>
            <a:pPr algn="ctr"/>
            <a:r>
              <a:rPr sz="7200" smtClean="0"/>
              <a:t>Express Fulls PLUS transaction  logs</a:t>
            </a:r>
            <a:endParaRPr lang="en-US" sz="7200" dirty="0"/>
          </a:p>
        </p:txBody>
      </p:sp>
      <p:pic>
        <p:nvPicPr>
          <p:cNvPr id="6" name="Picture 5" descr="SysCnt-DataProMgr07_h_rgb_r.png"/>
          <p:cNvPicPr>
            <a:picLocks noChangeAspect="1"/>
          </p:cNvPicPr>
          <p:nvPr/>
        </p:nvPicPr>
        <p:blipFill>
          <a:blip r:embed="rId3"/>
          <a:stretch>
            <a:fillRect/>
          </a:stretch>
        </p:blipFill>
        <p:spPr>
          <a:xfrm>
            <a:off x="5925787" y="5995484"/>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3"/>
          <p:cNvSpPr>
            <a:spLocks noGrp="1"/>
          </p:cNvSpPr>
          <p:nvPr>
            <p:ph type="title"/>
          </p:nvPr>
        </p:nvSpPr>
        <p:spPr>
          <a:xfrm>
            <a:off x="228600" y="46038"/>
            <a:ext cx="8915400" cy="609398"/>
          </a:xfrm>
        </p:spPr>
        <p:txBody>
          <a:bodyPr/>
          <a:lstStyle/>
          <a:p>
            <a:r>
              <a:rPr lang="en-US" sz="4400" dirty="0" smtClean="0"/>
              <a:t>Efficient Protection without duplication</a:t>
            </a:r>
          </a:p>
        </p:txBody>
      </p:sp>
      <p:sp>
        <p:nvSpPr>
          <p:cNvPr id="5" name="Can 4"/>
          <p:cNvSpPr/>
          <p:nvPr/>
        </p:nvSpPr>
        <p:spPr>
          <a:xfrm>
            <a:off x="533400" y="2209800"/>
            <a:ext cx="2521546"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p:txBody>
      </p:sp>
      <p:sp>
        <p:nvSpPr>
          <p:cNvPr id="36868"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36869"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
        <p:nvSpPr>
          <p:cNvPr id="7" name="Can 6"/>
          <p:cNvSpPr/>
          <p:nvPr/>
        </p:nvSpPr>
        <p:spPr>
          <a:xfrm>
            <a:off x="5931694" y="2209800"/>
            <a:ext cx="2531666"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2">
            <a:schemeClr val="accent1"/>
          </a:fillRef>
          <a:effectRef idx="1">
            <a:schemeClr val="accent1"/>
          </a:effectRef>
          <a:fontRef idx="minor">
            <a:schemeClr val="dk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 </a:t>
            </a:r>
            <a:endParaRPr lang="en-US" sz="4100" b="1" dirty="0">
              <a:solidFill>
                <a:schemeClr val="tx1"/>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3"/>
          <p:cNvSpPr>
            <a:spLocks noGrp="1"/>
          </p:cNvSpPr>
          <p:nvPr>
            <p:ph type="title"/>
          </p:nvPr>
        </p:nvSpPr>
        <p:spPr>
          <a:xfrm>
            <a:off x="228600" y="46038"/>
            <a:ext cx="8915400" cy="868362"/>
          </a:xfrm>
        </p:spPr>
        <p:txBody>
          <a:bodyPr/>
          <a:lstStyle/>
          <a:p>
            <a:r>
              <a:rPr lang="fr-FR" sz="4400" dirty="0" smtClean="0"/>
              <a:t>Efficient Protection </a:t>
            </a:r>
            <a:r>
              <a:rPr sz="4400" smtClean="0"/>
              <a:t>without duplication </a:t>
            </a:r>
            <a:r>
              <a:rPr lang="fr-FR" sz="1800" dirty="0" smtClean="0"/>
              <a:t>Baseline Initial Mirror</a:t>
            </a:r>
            <a:endParaRPr lang="fr-FR" sz="2400" dirty="0" smtClean="0"/>
          </a:p>
        </p:txBody>
      </p:sp>
      <p:sp>
        <p:nvSpPr>
          <p:cNvPr id="9" name="Can 8"/>
          <p:cNvSpPr/>
          <p:nvPr/>
        </p:nvSpPr>
        <p:spPr>
          <a:xfrm>
            <a:off x="533400" y="2209800"/>
            <a:ext cx="2521546"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p:txBody>
      </p:sp>
      <p:sp>
        <p:nvSpPr>
          <p:cNvPr id="8" name="Can 7"/>
          <p:cNvSpPr/>
          <p:nvPr/>
        </p:nvSpPr>
        <p:spPr>
          <a:xfrm>
            <a:off x="5932170" y="2209800"/>
            <a:ext cx="2531745"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14" name="Right Arrow 13"/>
          <p:cNvSpPr/>
          <p:nvPr/>
        </p:nvSpPr>
        <p:spPr>
          <a:xfrm>
            <a:off x="2940050" y="2895600"/>
            <a:ext cx="2921000" cy="685800"/>
          </a:xfrm>
          <a:prstGeom prst="rightArrow">
            <a:avLst/>
          </a:prstGeom>
          <a:gradFill flip="none" rotWithShape="1">
            <a:gsLst>
              <a:gs pos="0">
                <a:schemeClr val="accent1">
                  <a:shade val="30000"/>
                  <a:satMod val="115000"/>
                  <a:alpha val="3000"/>
                </a:schemeClr>
              </a:gs>
              <a:gs pos="50000">
                <a:schemeClr val="accent1">
                  <a:shade val="67500"/>
                  <a:satMod val="115000"/>
                </a:schemeClr>
              </a:gs>
              <a:gs pos="100000">
                <a:schemeClr val="accent1">
                  <a:shade val="100000"/>
                  <a:satMod val="115000"/>
                </a:schemeClr>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Baseline Initial Mirror</a:t>
            </a:r>
          </a:p>
        </p:txBody>
      </p:sp>
      <p:sp>
        <p:nvSpPr>
          <p:cNvPr id="37894"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37895"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an 16"/>
          <p:cNvSpPr/>
          <p:nvPr/>
        </p:nvSpPr>
        <p:spPr>
          <a:xfrm>
            <a:off x="533400" y="2209800"/>
            <a:ext cx="2514600"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0:XX</a:t>
            </a:r>
            <a:endParaRPr lang="en-US" sz="4100" b="1" dirty="0">
              <a:solidFill>
                <a:schemeClr val="tx1"/>
              </a:solidFill>
            </a:endParaRPr>
          </a:p>
        </p:txBody>
      </p:sp>
      <p:sp>
        <p:nvSpPr>
          <p:cNvPr id="18" name="Can 17"/>
          <p:cNvSpPr/>
          <p:nvPr/>
        </p:nvSpPr>
        <p:spPr>
          <a:xfrm>
            <a:off x="5932170" y="2209800"/>
            <a:ext cx="2531745"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38916"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0 : Transaction Logs</a:t>
            </a:r>
            <a:endParaRPr lang="fr-FR" sz="2000" dirty="0" smtClean="0"/>
          </a:p>
        </p:txBody>
      </p:sp>
      <p:sp>
        <p:nvSpPr>
          <p:cNvPr id="38917" name="TextBox 15"/>
          <p:cNvSpPr txBox="1">
            <a:spLocks noChangeArrowheads="1"/>
          </p:cNvSpPr>
          <p:nvPr/>
        </p:nvSpPr>
        <p:spPr bwMode="auto">
          <a:xfrm>
            <a:off x="384175" y="5105400"/>
            <a:ext cx="7062788" cy="369888"/>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Every 15 minutes, closed transaction logs are sent to the DPM server</a:t>
            </a:r>
          </a:p>
        </p:txBody>
      </p:sp>
      <p:grpSp>
        <p:nvGrpSpPr>
          <p:cNvPr id="2" name="Group 35"/>
          <p:cNvGrpSpPr/>
          <p:nvPr/>
        </p:nvGrpSpPr>
        <p:grpSpPr>
          <a:xfrm>
            <a:off x="720418" y="3940115"/>
            <a:ext cx="2057400" cy="235715"/>
            <a:chOff x="3437566" y="3638112"/>
            <a:chExt cx="2057400" cy="23571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p:grpSpPr>
        <p:sp>
          <p:nvSpPr>
            <p:cNvPr id="21" name="Rectangle 28"/>
            <p:cNvSpPr/>
            <p:nvPr/>
          </p:nvSpPr>
          <p:spPr>
            <a:xfrm>
              <a:off x="3437566" y="3639938"/>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2" name="Rectangle 29"/>
            <p:cNvSpPr/>
            <p:nvPr/>
          </p:nvSpPr>
          <p:spPr>
            <a:xfrm>
              <a:off x="3803326" y="3645226"/>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3" name="Rectangle 30"/>
            <p:cNvSpPr/>
            <p:nvPr/>
          </p:nvSpPr>
          <p:spPr>
            <a:xfrm>
              <a:off x="4169086" y="3639938"/>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4" name="Rectangle 31"/>
            <p:cNvSpPr/>
            <p:nvPr/>
          </p:nvSpPr>
          <p:spPr>
            <a:xfrm>
              <a:off x="4534846" y="3645200"/>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5" name="Rectangle 32"/>
            <p:cNvSpPr/>
            <p:nvPr/>
          </p:nvSpPr>
          <p:spPr>
            <a:xfrm>
              <a:off x="5266366" y="3638112"/>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6" name="Rectangle 33"/>
            <p:cNvSpPr/>
            <p:nvPr/>
          </p:nvSpPr>
          <p:spPr>
            <a:xfrm>
              <a:off x="4900606" y="3638112"/>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38919"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19" name="Right Arrow 18"/>
          <p:cNvSpPr/>
          <p:nvPr/>
        </p:nvSpPr>
        <p:spPr>
          <a:xfrm>
            <a:off x="2940050" y="2895600"/>
            <a:ext cx="2921000" cy="685800"/>
          </a:xfrm>
          <a:prstGeom prst="rightArrow">
            <a:avLst/>
          </a:prstGeom>
          <a:gradFill flip="none" rotWithShape="1">
            <a:gsLst>
              <a:gs pos="0">
                <a:schemeClr val="accent1">
                  <a:shade val="30000"/>
                  <a:satMod val="115000"/>
                  <a:alpha val="3000"/>
                </a:schemeClr>
              </a:gs>
              <a:gs pos="50000">
                <a:schemeClr val="accent1">
                  <a:shade val="67500"/>
                  <a:satMod val="115000"/>
                </a:schemeClr>
              </a:gs>
              <a:gs pos="100000">
                <a:schemeClr val="accent1">
                  <a:shade val="100000"/>
                  <a:satMod val="115000"/>
                </a:schemeClr>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15 minute Syncs</a:t>
            </a:r>
          </a:p>
        </p:txBody>
      </p:sp>
      <p:sp>
        <p:nvSpPr>
          <p:cNvPr id="38921"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3"/>
          <p:cNvSpPr>
            <a:spLocks noGrp="1"/>
          </p:cNvSpPr>
          <p:nvPr>
            <p:ph type="title"/>
          </p:nvPr>
        </p:nvSpPr>
        <p:spPr>
          <a:xfrm>
            <a:off x="228600" y="46038"/>
            <a:ext cx="8915400" cy="868362"/>
          </a:xfrm>
        </p:spPr>
        <p:txBody>
          <a:bodyPr/>
          <a:lstStyle/>
          <a:p>
            <a:r>
              <a:rPr lang="fr-FR" sz="4400" dirty="0" smtClean="0"/>
              <a:t>Efficient Protection </a:t>
            </a:r>
            <a:r>
              <a:rPr sz="4400" smtClean="0"/>
              <a:t>without duplication </a:t>
            </a:r>
            <a:r>
              <a:rPr lang="fr-FR" sz="1800" dirty="0" smtClean="0"/>
              <a:t>Day 0 : Transaction Logs</a:t>
            </a:r>
            <a:endParaRPr lang="fr-FR" sz="2000" dirty="0" smtClean="0"/>
          </a:p>
        </p:txBody>
      </p:sp>
      <p:sp>
        <p:nvSpPr>
          <p:cNvPr id="39939" name="TextBox 15"/>
          <p:cNvSpPr txBox="1">
            <a:spLocks noChangeArrowheads="1"/>
          </p:cNvSpPr>
          <p:nvPr/>
        </p:nvSpPr>
        <p:spPr bwMode="auto">
          <a:xfrm>
            <a:off x="382588" y="5105400"/>
            <a:ext cx="8294687" cy="369888"/>
          </a:xfrm>
          <a:prstGeom prst="rect">
            <a:avLst/>
          </a:prstGeom>
          <a:noFill/>
          <a:ln w="9525">
            <a:noFill/>
            <a:miter lim="800000"/>
            <a:headEnd/>
            <a:tailEnd/>
          </a:ln>
        </p:spPr>
        <p:txBody>
          <a:bodyPr lIns="91435" tIns="45717" rIns="91435" bIns="45717">
            <a:spAutoFit/>
          </a:bodyPr>
          <a:lstStyle/>
          <a:p>
            <a:pPr eaLnBrk="0" hangingPunct="0"/>
            <a:r>
              <a:rPr lang="en-US" sz="1800">
                <a:latin typeface="Segoe" pitchFamily="34" charset="0"/>
              </a:rPr>
              <a:t>Every 15 minutes, closed transaction logs are sent to the DPM server</a:t>
            </a:r>
          </a:p>
        </p:txBody>
      </p:sp>
      <p:sp>
        <p:nvSpPr>
          <p:cNvPr id="24" name="Can 23"/>
          <p:cNvSpPr/>
          <p:nvPr/>
        </p:nvSpPr>
        <p:spPr>
          <a:xfrm>
            <a:off x="533400" y="2209800"/>
            <a:ext cx="2514600"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0:XX</a:t>
            </a:r>
            <a:endParaRPr lang="en-US" sz="4100" b="1" dirty="0">
              <a:solidFill>
                <a:schemeClr val="tx1"/>
              </a:solidFill>
            </a:endParaRPr>
          </a:p>
        </p:txBody>
      </p:sp>
      <p:sp>
        <p:nvSpPr>
          <p:cNvPr id="25" name="Can 24"/>
          <p:cNvSpPr/>
          <p:nvPr/>
        </p:nvSpPr>
        <p:spPr>
          <a:xfrm>
            <a:off x="5932170" y="2209800"/>
            <a:ext cx="2531745"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35"/>
          <p:cNvGrpSpPr/>
          <p:nvPr/>
        </p:nvGrpSpPr>
        <p:grpSpPr>
          <a:xfrm>
            <a:off x="3426933" y="3659378"/>
            <a:ext cx="2057400" cy="235715"/>
            <a:chOff x="3437566" y="3638112"/>
            <a:chExt cx="2057400" cy="235714"/>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effectLst/>
        </p:grpSpPr>
        <p:sp>
          <p:nvSpPr>
            <p:cNvPr id="29" name="Rectangle 28"/>
            <p:cNvSpPr/>
            <p:nvPr/>
          </p:nvSpPr>
          <p:spPr>
            <a:xfrm>
              <a:off x="3437566" y="3639938"/>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0" name="Rectangle 29"/>
            <p:cNvSpPr/>
            <p:nvPr/>
          </p:nvSpPr>
          <p:spPr>
            <a:xfrm>
              <a:off x="3803326" y="3645226"/>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1" name="Rectangle 30"/>
            <p:cNvSpPr/>
            <p:nvPr/>
          </p:nvSpPr>
          <p:spPr>
            <a:xfrm>
              <a:off x="4169086" y="3639938"/>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2" name="Rectangle 31"/>
            <p:cNvSpPr/>
            <p:nvPr/>
          </p:nvSpPr>
          <p:spPr>
            <a:xfrm>
              <a:off x="4534846" y="3645200"/>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3" name="Rectangle 32"/>
            <p:cNvSpPr/>
            <p:nvPr/>
          </p:nvSpPr>
          <p:spPr>
            <a:xfrm>
              <a:off x="5266366" y="3638112"/>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4" name="Rectangle 33"/>
            <p:cNvSpPr/>
            <p:nvPr/>
          </p:nvSpPr>
          <p:spPr>
            <a:xfrm>
              <a:off x="4900606" y="3638112"/>
              <a:ext cx="228600" cy="228600"/>
            </a:xfrm>
            <a:prstGeom prst="snip1Rect">
              <a:avLst/>
            </a:prstGeom>
            <a:grp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39943"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17" name="Right Arrow 16"/>
          <p:cNvSpPr/>
          <p:nvPr/>
        </p:nvSpPr>
        <p:spPr>
          <a:xfrm>
            <a:off x="2940050" y="2895600"/>
            <a:ext cx="2921000" cy="685800"/>
          </a:xfrm>
          <a:prstGeom prst="rightArrow">
            <a:avLst/>
          </a:prstGeom>
          <a:gradFill flip="none" rotWithShape="1">
            <a:gsLst>
              <a:gs pos="0">
                <a:schemeClr val="accent1">
                  <a:shade val="30000"/>
                  <a:satMod val="115000"/>
                  <a:alpha val="3000"/>
                </a:schemeClr>
              </a:gs>
              <a:gs pos="50000">
                <a:schemeClr val="accent1">
                  <a:shade val="67500"/>
                  <a:satMod val="115000"/>
                </a:schemeClr>
              </a:gs>
              <a:gs pos="100000">
                <a:schemeClr val="accent1">
                  <a:shade val="100000"/>
                  <a:satMod val="115000"/>
                </a:schemeClr>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15 minute Syncs</a:t>
            </a:r>
          </a:p>
        </p:txBody>
      </p:sp>
      <p:sp>
        <p:nvSpPr>
          <p:cNvPr id="39945"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0 : Transaction Logs</a:t>
            </a:r>
            <a:endParaRPr lang="fr-FR" sz="2000" dirty="0" smtClean="0"/>
          </a:p>
        </p:txBody>
      </p:sp>
      <p:sp>
        <p:nvSpPr>
          <p:cNvPr id="40963" name="TextBox 15"/>
          <p:cNvSpPr txBox="1">
            <a:spLocks noChangeArrowheads="1"/>
          </p:cNvSpPr>
          <p:nvPr/>
        </p:nvSpPr>
        <p:spPr bwMode="auto">
          <a:xfrm>
            <a:off x="382588" y="5105400"/>
            <a:ext cx="8294687" cy="369888"/>
          </a:xfrm>
          <a:prstGeom prst="rect">
            <a:avLst/>
          </a:prstGeom>
          <a:noFill/>
          <a:ln w="9525">
            <a:noFill/>
            <a:miter lim="800000"/>
            <a:headEnd/>
            <a:tailEnd/>
          </a:ln>
        </p:spPr>
        <p:txBody>
          <a:bodyPr lIns="91435" tIns="45717" rIns="91435" bIns="45717">
            <a:spAutoFit/>
          </a:bodyPr>
          <a:lstStyle/>
          <a:p>
            <a:pPr eaLnBrk="0" hangingPunct="0"/>
            <a:r>
              <a:rPr lang="en-US" sz="1800">
                <a:latin typeface="Segoe" pitchFamily="34" charset="0"/>
              </a:rPr>
              <a:t>Every 15 minutes, closed transaction logs are sent to the DPM server</a:t>
            </a:r>
          </a:p>
        </p:txBody>
      </p:sp>
      <p:sp>
        <p:nvSpPr>
          <p:cNvPr id="24" name="Can 23"/>
          <p:cNvSpPr/>
          <p:nvPr/>
        </p:nvSpPr>
        <p:spPr>
          <a:xfrm>
            <a:off x="533400" y="2209800"/>
            <a:ext cx="2514600"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0:XX</a:t>
            </a:r>
            <a:endParaRPr lang="en-US" sz="4100" b="1" dirty="0">
              <a:solidFill>
                <a:schemeClr val="tx1"/>
              </a:solidFill>
            </a:endParaRPr>
          </a:p>
        </p:txBody>
      </p:sp>
      <p:sp>
        <p:nvSpPr>
          <p:cNvPr id="25" name="Can 24"/>
          <p:cNvSpPr/>
          <p:nvPr/>
        </p:nvSpPr>
        <p:spPr>
          <a:xfrm>
            <a:off x="5932170" y="2209800"/>
            <a:ext cx="2531745"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21"/>
          <p:cNvGrpSpPr>
            <a:grpSpLocks/>
          </p:cNvGrpSpPr>
          <p:nvPr/>
        </p:nvGrpSpPr>
        <p:grpSpPr bwMode="auto">
          <a:xfrm>
            <a:off x="8574088" y="2236788"/>
            <a:ext cx="228600" cy="1792287"/>
            <a:chOff x="13719430" y="2684961"/>
            <a:chExt cx="365760" cy="2149056"/>
          </a:xfrm>
        </p:grpSpPr>
        <p:sp>
          <p:nvSpPr>
            <p:cNvPr id="16" name="Rectangle 28"/>
            <p:cNvSpPr/>
            <p:nvPr/>
          </p:nvSpPr>
          <p:spPr>
            <a:xfrm>
              <a:off x="13719430" y="2684961"/>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17" name="Rectangle 29"/>
            <p:cNvSpPr/>
            <p:nvPr/>
          </p:nvSpPr>
          <p:spPr>
            <a:xfrm>
              <a:off x="13719430" y="3059951"/>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18" name="Rectangle 30"/>
            <p:cNvSpPr/>
            <p:nvPr/>
          </p:nvSpPr>
          <p:spPr>
            <a:xfrm>
              <a:off x="13719430" y="343494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19" name="Rectangle 31"/>
            <p:cNvSpPr/>
            <p:nvPr/>
          </p:nvSpPr>
          <p:spPr>
            <a:xfrm>
              <a:off x="13719430" y="380993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0" name="Rectangle 32"/>
            <p:cNvSpPr/>
            <p:nvPr/>
          </p:nvSpPr>
          <p:spPr>
            <a:xfrm>
              <a:off x="13719430" y="455991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1" name="Rectangle 33"/>
            <p:cNvSpPr/>
            <p:nvPr/>
          </p:nvSpPr>
          <p:spPr>
            <a:xfrm>
              <a:off x="13719430" y="4184923"/>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0967"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23" name="Right Arrow 22"/>
          <p:cNvSpPr/>
          <p:nvPr/>
        </p:nvSpPr>
        <p:spPr>
          <a:xfrm>
            <a:off x="2940050" y="2895600"/>
            <a:ext cx="2921000" cy="685800"/>
          </a:xfrm>
          <a:prstGeom prst="rightArrow">
            <a:avLst/>
          </a:prstGeom>
          <a:gradFill flip="none" rotWithShape="1">
            <a:gsLst>
              <a:gs pos="0">
                <a:schemeClr val="accent1">
                  <a:shade val="30000"/>
                  <a:satMod val="115000"/>
                  <a:alpha val="3000"/>
                </a:schemeClr>
              </a:gs>
              <a:gs pos="50000">
                <a:schemeClr val="accent1">
                  <a:shade val="67500"/>
                  <a:satMod val="115000"/>
                </a:schemeClr>
              </a:gs>
              <a:gs pos="100000">
                <a:schemeClr val="accent1">
                  <a:shade val="100000"/>
                  <a:satMod val="115000"/>
                </a:schemeClr>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15 minute Syncs</a:t>
            </a:r>
          </a:p>
        </p:txBody>
      </p:sp>
      <p:sp>
        <p:nvSpPr>
          <p:cNvPr id="40969"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0 : Transaction Logs</a:t>
            </a:r>
            <a:endParaRPr lang="fr-FR" sz="2000" dirty="0" smtClean="0"/>
          </a:p>
        </p:txBody>
      </p:sp>
      <p:sp>
        <p:nvSpPr>
          <p:cNvPr id="41987" name="TextBox 15"/>
          <p:cNvSpPr txBox="1">
            <a:spLocks noChangeArrowheads="1"/>
          </p:cNvSpPr>
          <p:nvPr/>
        </p:nvSpPr>
        <p:spPr bwMode="auto">
          <a:xfrm>
            <a:off x="393700" y="5105400"/>
            <a:ext cx="5664200" cy="830263"/>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pitchFamily="34" charset="0"/>
              </a:rPr>
              <a:t>DPM can restore server to any 15 minute point in time</a:t>
            </a:r>
          </a:p>
          <a:p>
            <a:pPr eaLnBrk="0" hangingPunct="0">
              <a:buFontTx/>
              <a:buBlip>
                <a:blip r:embed="rId3"/>
              </a:buBlip>
            </a:pPr>
            <a:r>
              <a:rPr lang="en-US" sz="1500">
                <a:latin typeface="Segoe" pitchFamily="34" charset="0"/>
              </a:rPr>
              <a:t> Database 0:00</a:t>
            </a:r>
          </a:p>
          <a:p>
            <a:pPr eaLnBrk="0" hangingPunct="0">
              <a:buFontTx/>
              <a:buBlip>
                <a:blip r:embed="rId3"/>
              </a:buBlip>
            </a:pPr>
            <a:r>
              <a:rPr lang="en-US" sz="1500">
                <a:latin typeface="Segoe" pitchFamily="34" charset="0"/>
              </a:rPr>
              <a:t> Roll forward to 0:XX with transaction logs</a:t>
            </a:r>
          </a:p>
        </p:txBody>
      </p:sp>
      <p:sp>
        <p:nvSpPr>
          <p:cNvPr id="22" name="Can 21"/>
          <p:cNvSpPr/>
          <p:nvPr/>
        </p:nvSpPr>
        <p:spPr>
          <a:xfrm>
            <a:off x="533400" y="2209800"/>
            <a:ext cx="2514600"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0:XX</a:t>
            </a:r>
            <a:endParaRPr lang="en-US" sz="4100" b="1" dirty="0">
              <a:solidFill>
                <a:schemeClr val="tx1"/>
              </a:solidFill>
            </a:endParaRPr>
          </a:p>
        </p:txBody>
      </p:sp>
      <p:sp>
        <p:nvSpPr>
          <p:cNvPr id="29" name="Can 28"/>
          <p:cNvSpPr/>
          <p:nvPr/>
        </p:nvSpPr>
        <p:spPr>
          <a:xfrm>
            <a:off x="5932170" y="2209800"/>
            <a:ext cx="2531745" cy="1981200"/>
          </a:xfrm>
          <a:prstGeom prst="can">
            <a:avLst/>
          </a:prstGeom>
          <a:effectLst>
            <a:glow rad="228600">
              <a:schemeClr val="accent1">
                <a:satMod val="175000"/>
                <a:alpha val="40000"/>
              </a:schemeClr>
            </a:glow>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23"/>
          <p:cNvGrpSpPr>
            <a:grpSpLocks/>
          </p:cNvGrpSpPr>
          <p:nvPr/>
        </p:nvGrpSpPr>
        <p:grpSpPr bwMode="auto">
          <a:xfrm>
            <a:off x="8574088" y="2236788"/>
            <a:ext cx="228600" cy="1792287"/>
            <a:chOff x="13719430" y="2684961"/>
            <a:chExt cx="365760" cy="2149056"/>
          </a:xfrm>
        </p:grpSpPr>
        <p:sp>
          <p:nvSpPr>
            <p:cNvPr id="25" name="Rectangle 28"/>
            <p:cNvSpPr/>
            <p:nvPr/>
          </p:nvSpPr>
          <p:spPr>
            <a:xfrm>
              <a:off x="13719430" y="2684961"/>
              <a:ext cx="365760" cy="274321"/>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glow rad="2286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6" name="Rectangle 29"/>
            <p:cNvSpPr/>
            <p:nvPr/>
          </p:nvSpPr>
          <p:spPr>
            <a:xfrm>
              <a:off x="13719430" y="3059908"/>
              <a:ext cx="365760" cy="274321"/>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glow rad="2286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7" name="Rectangle 30"/>
            <p:cNvSpPr/>
            <p:nvPr/>
          </p:nvSpPr>
          <p:spPr>
            <a:xfrm>
              <a:off x="13719430" y="3434855"/>
              <a:ext cx="365760" cy="274321"/>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glow rad="2286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8" name="Rectangle 31"/>
            <p:cNvSpPr/>
            <p:nvPr/>
          </p:nvSpPr>
          <p:spPr>
            <a:xfrm>
              <a:off x="13719430" y="380993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8" name="Rectangle 32"/>
            <p:cNvSpPr/>
            <p:nvPr/>
          </p:nvSpPr>
          <p:spPr>
            <a:xfrm>
              <a:off x="13719430" y="455991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9" name="Rectangle 33"/>
            <p:cNvSpPr/>
            <p:nvPr/>
          </p:nvSpPr>
          <p:spPr>
            <a:xfrm>
              <a:off x="13719430" y="4184923"/>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0" name="Right Arrow 39"/>
          <p:cNvSpPr/>
          <p:nvPr/>
        </p:nvSpPr>
        <p:spPr>
          <a:xfrm flipH="1">
            <a:off x="3082925" y="2895600"/>
            <a:ext cx="2792413" cy="685800"/>
          </a:xfrm>
          <a:prstGeom prst="rightArrow">
            <a:avLst/>
          </a:prstGeom>
          <a:gradFill flip="none" rotWithShape="1">
            <a:gsLst>
              <a:gs pos="0">
                <a:schemeClr val="accent2">
                  <a:alpha val="0"/>
                </a:schemeClr>
              </a:gs>
              <a:gs pos="50000">
                <a:srgbClr val="FFC000">
                  <a:alpha val="65000"/>
                </a:srgbClr>
              </a:gs>
              <a:gs pos="100000">
                <a:schemeClr val="accent2"/>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Restore</a:t>
            </a:r>
          </a:p>
        </p:txBody>
      </p:sp>
      <p:sp>
        <p:nvSpPr>
          <p:cNvPr id="41992"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1993"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4"/>
          <p:cNvGrpSpPr>
            <a:grpSpLocks/>
          </p:cNvGrpSpPr>
          <p:nvPr/>
        </p:nvGrpSpPr>
        <p:grpSpPr bwMode="auto">
          <a:xfrm>
            <a:off x="273050" y="5308600"/>
            <a:ext cx="8642350" cy="1244600"/>
            <a:chOff x="-128089" y="4716924"/>
            <a:chExt cx="9601200" cy="1523536"/>
          </a:xfrm>
        </p:grpSpPr>
        <p:sp>
          <p:nvSpPr>
            <p:cNvPr id="126" name="Rounded Rectangle 125"/>
            <p:cNvSpPr/>
            <p:nvPr/>
          </p:nvSpPr>
          <p:spPr bwMode="auto">
            <a:xfrm>
              <a:off x="-128089" y="4749959"/>
              <a:ext cx="9601200" cy="1476897"/>
            </a:xfrm>
            <a:prstGeom prst="roundRect">
              <a:avLst/>
            </a:prstGeom>
            <a:gradFill flip="none" rotWithShape="1">
              <a:gsLst>
                <a:gs pos="0">
                  <a:schemeClr val="tx2">
                    <a:lumMod val="75000"/>
                    <a:lumOff val="25000"/>
                    <a:alpha val="70000"/>
                  </a:schemeClr>
                </a:gs>
                <a:gs pos="35000">
                  <a:schemeClr val="tx2">
                    <a:lumMod val="85000"/>
                    <a:lumOff val="15000"/>
                    <a:alpha val="90000"/>
                  </a:schemeClr>
                </a:gs>
                <a:gs pos="100000">
                  <a:srgbClr val="A7A7A7">
                    <a:alpha val="48627"/>
                  </a:srgbClr>
                </a:gs>
              </a:gsLst>
              <a:lin ang="5400000" scaled="1"/>
              <a:tileRect/>
            </a:gra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anchor="ctr"/>
            <a:lstStyle/>
            <a:p>
              <a:pPr algn="r" defTabSz="1096909" eaLnBrk="0" hangingPunct="0">
                <a:defRPr/>
              </a:pPr>
              <a:endParaRPr lang="en-US" dirty="0">
                <a:solidFill>
                  <a:schemeClr val="tx1"/>
                </a:solidFill>
              </a:endParaRPr>
            </a:p>
          </p:txBody>
        </p:sp>
        <p:sp>
          <p:nvSpPr>
            <p:cNvPr id="127" name="&quot;RADIANT&quot; Soft Orange Corner Radial"/>
            <p:cNvSpPr/>
            <p:nvPr/>
          </p:nvSpPr>
          <p:spPr bwMode="auto">
            <a:xfrm flipH="1">
              <a:off x="710" y="6149020"/>
              <a:ext cx="9367282" cy="91440"/>
            </a:xfrm>
            <a:prstGeom prst="roundRect">
              <a:avLst/>
            </a:prstGeom>
            <a:gradFill flip="none" rotWithShape="1">
              <a:gsLst>
                <a:gs pos="0">
                  <a:srgbClr val="FDF559"/>
                </a:gs>
                <a:gs pos="46000">
                  <a:srgbClr val="FEB21A"/>
                </a:gs>
                <a:gs pos="100000">
                  <a:srgbClr val="D26900"/>
                </a:gs>
              </a:gsLst>
              <a:path path="circle">
                <a:fillToRect r="100000" b="100000"/>
              </a:path>
              <a:tileRect l="-100000" t="-100000"/>
            </a:gradFill>
            <a:ln w="1905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algn="r" defTabSz="1096909" eaLnBrk="0" hangingPunct="0">
                <a:defRPr/>
              </a:pPr>
              <a:endParaRPr lang="en-US" dirty="0">
                <a:latin typeface="Segoe" pitchFamily="34" charset="0"/>
                <a:cs typeface="+mn-cs"/>
              </a:endParaRPr>
            </a:p>
          </p:txBody>
        </p:sp>
        <p:sp>
          <p:nvSpPr>
            <p:cNvPr id="128" name="&quot;RADIANT&quot; Soft Orange Corner Radial"/>
            <p:cNvSpPr/>
            <p:nvPr/>
          </p:nvSpPr>
          <p:spPr bwMode="auto">
            <a:xfrm flipH="1">
              <a:off x="710" y="4716924"/>
              <a:ext cx="9367282" cy="91440"/>
            </a:xfrm>
            <a:prstGeom prst="roundRect">
              <a:avLst/>
            </a:prstGeom>
            <a:gradFill flip="none" rotWithShape="1">
              <a:gsLst>
                <a:gs pos="0">
                  <a:srgbClr val="F18745"/>
                </a:gs>
                <a:gs pos="46000">
                  <a:srgbClr val="E65F22"/>
                </a:gs>
                <a:gs pos="100000">
                  <a:srgbClr val="6D0907"/>
                </a:gs>
              </a:gsLst>
              <a:path path="circle">
                <a:fillToRect r="100000" b="100000"/>
              </a:path>
              <a:tileRect l="-100000" t="-100000"/>
            </a:gradFill>
            <a:ln w="1905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anchor="ctr"/>
            <a:lstStyle/>
            <a:p>
              <a:pPr algn="r" defTabSz="1096909" eaLnBrk="0" hangingPunct="0">
                <a:defRPr/>
              </a:pPr>
              <a:endParaRPr lang="en-US" dirty="0">
                <a:latin typeface="Segoe" pitchFamily="34" charset="0"/>
                <a:cs typeface="+mn-cs"/>
              </a:endParaRPr>
            </a:p>
          </p:txBody>
        </p:sp>
      </p:grpSp>
      <p:sp>
        <p:nvSpPr>
          <p:cNvPr id="20484" name="Text Box 43"/>
          <p:cNvSpPr txBox="1">
            <a:spLocks noChangeArrowheads="1"/>
          </p:cNvSpPr>
          <p:nvPr/>
        </p:nvSpPr>
        <p:spPr bwMode="auto">
          <a:xfrm>
            <a:off x="554038" y="5448389"/>
            <a:ext cx="7913687" cy="993775"/>
          </a:xfrm>
          <a:prstGeom prst="rect">
            <a:avLst/>
          </a:prstGeom>
          <a:noFill/>
          <a:ln w="9525" algn="ctr">
            <a:noFill/>
            <a:miter lim="800000"/>
            <a:headEnd/>
            <a:tailEnd/>
          </a:ln>
        </p:spPr>
        <p:txBody>
          <a:bodyPr lIns="91435" tIns="45717" rIns="91435" bIns="45717">
            <a:spAutoFit/>
          </a:bodyPr>
          <a:lstStyle/>
          <a:p>
            <a:pPr marL="284163" indent="-284163" eaLnBrk="0" hangingPunct="0">
              <a:lnSpc>
                <a:spcPct val="80000"/>
              </a:lnSpc>
              <a:spcBef>
                <a:spcPct val="20000"/>
              </a:spcBef>
              <a:buClr>
                <a:schemeClr val="tx2"/>
              </a:buClr>
              <a:buSzPct val="95000"/>
            </a:pPr>
            <a:r>
              <a:rPr lang="en-US" sz="1700" b="1" dirty="0">
                <a:solidFill>
                  <a:schemeClr val="bg1"/>
                </a:solidFill>
                <a:latin typeface="Segoe" pitchFamily="34" charset="0"/>
              </a:rPr>
              <a:t>DPM 2007</a:t>
            </a:r>
            <a:endParaRPr lang="en-US" sz="1700" dirty="0">
              <a:solidFill>
                <a:schemeClr val="bg1"/>
              </a:solidFill>
              <a:latin typeface="Segoe" pitchFamily="34" charset="0"/>
            </a:endParaRPr>
          </a:p>
          <a:p>
            <a:pPr marL="284163" indent="-284163" eaLnBrk="0" hangingPunct="0">
              <a:lnSpc>
                <a:spcPct val="80000"/>
              </a:lnSpc>
              <a:spcBef>
                <a:spcPct val="20000"/>
              </a:spcBef>
              <a:buClr>
                <a:schemeClr val="tx2"/>
              </a:buClr>
              <a:buSzPct val="95000"/>
              <a:buFontTx/>
              <a:buBlip>
                <a:blip r:embed="rId4"/>
              </a:buBlip>
            </a:pPr>
            <a:r>
              <a:rPr lang="en-US" sz="1500" smtClean="0">
                <a:solidFill>
                  <a:schemeClr val="bg1"/>
                </a:solidFill>
                <a:latin typeface="Segoe" pitchFamily="34" charset="0"/>
              </a:rPr>
              <a:t>Near Continuous </a:t>
            </a:r>
            <a:r>
              <a:rPr lang="en-US" sz="1500" dirty="0">
                <a:solidFill>
                  <a:schemeClr val="bg1"/>
                </a:solidFill>
                <a:latin typeface="Segoe" pitchFamily="34" charset="0"/>
              </a:rPr>
              <a:t>Data Protection for Windows Application and File Servers</a:t>
            </a:r>
          </a:p>
          <a:p>
            <a:pPr marL="284163" indent="-284163" eaLnBrk="0" hangingPunct="0">
              <a:lnSpc>
                <a:spcPct val="80000"/>
              </a:lnSpc>
              <a:spcBef>
                <a:spcPct val="20000"/>
              </a:spcBef>
              <a:buClr>
                <a:schemeClr val="tx2"/>
              </a:buClr>
              <a:buSzPct val="95000"/>
              <a:buFontTx/>
              <a:buBlip>
                <a:blip r:embed="rId4"/>
              </a:buBlip>
            </a:pPr>
            <a:r>
              <a:rPr lang="en-US" sz="1500" dirty="0">
                <a:solidFill>
                  <a:schemeClr val="bg1"/>
                </a:solidFill>
                <a:latin typeface="Segoe" pitchFamily="34" charset="0"/>
              </a:rPr>
              <a:t>Rapid &amp; Reliable Recovery from disk </a:t>
            </a:r>
            <a:r>
              <a:rPr lang="en-US" sz="1500" dirty="0" smtClean="0">
                <a:solidFill>
                  <a:schemeClr val="bg1"/>
                </a:solidFill>
                <a:latin typeface="Segoe" pitchFamily="34" charset="0"/>
              </a:rPr>
              <a:t>as well as from tape</a:t>
            </a:r>
            <a:endParaRPr lang="en-US" sz="1500" dirty="0">
              <a:solidFill>
                <a:schemeClr val="bg1"/>
              </a:solidFill>
              <a:latin typeface="Segoe" pitchFamily="34" charset="0"/>
            </a:endParaRPr>
          </a:p>
          <a:p>
            <a:pPr marL="284163" indent="-284163" eaLnBrk="0" hangingPunct="0">
              <a:lnSpc>
                <a:spcPct val="80000"/>
              </a:lnSpc>
              <a:spcBef>
                <a:spcPct val="20000"/>
              </a:spcBef>
              <a:buClr>
                <a:schemeClr val="tx2"/>
              </a:buClr>
              <a:buSzPct val="95000"/>
              <a:buFontTx/>
              <a:buBlip>
                <a:blip r:embed="rId4"/>
              </a:buBlip>
            </a:pPr>
            <a:r>
              <a:rPr lang="en-US" sz="1500" dirty="0">
                <a:solidFill>
                  <a:schemeClr val="bg1"/>
                </a:solidFill>
                <a:latin typeface="Segoe" pitchFamily="34" charset="0"/>
              </a:rPr>
              <a:t>Advanced Technology for enterprises of all sizes</a:t>
            </a:r>
          </a:p>
        </p:txBody>
      </p:sp>
      <p:grpSp>
        <p:nvGrpSpPr>
          <p:cNvPr id="3" name="Group 138"/>
          <p:cNvGrpSpPr/>
          <p:nvPr/>
        </p:nvGrpSpPr>
        <p:grpSpPr>
          <a:xfrm>
            <a:off x="364269" y="1295400"/>
            <a:ext cx="8779731" cy="3599331"/>
            <a:chOff x="207950" y="1595539"/>
            <a:chExt cx="8779731" cy="3599331"/>
          </a:xfrm>
        </p:grpSpPr>
        <p:sp>
          <p:nvSpPr>
            <p:cNvPr id="125" name="Text Box 50"/>
            <p:cNvSpPr txBox="1">
              <a:spLocks noChangeArrowheads="1"/>
            </p:cNvSpPr>
            <p:nvPr/>
          </p:nvSpPr>
          <p:spPr bwMode="auto">
            <a:xfrm>
              <a:off x="4375407" y="4235354"/>
              <a:ext cx="1874221" cy="261604"/>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a:t>
              </a:r>
              <a:r>
                <a:rPr lang="en-US" sz="1100" i="1" dirty="0" smtClean="0">
                  <a:latin typeface="+mj-lt"/>
                  <a:cs typeface="+mn-cs"/>
                </a:rPr>
                <a:t>integrated Disk &amp; Tape</a:t>
              </a:r>
              <a:endParaRPr lang="en-US" sz="1100" i="1" dirty="0">
                <a:latin typeface="+mj-lt"/>
                <a:cs typeface="+mn-cs"/>
              </a:endParaRPr>
            </a:p>
          </p:txBody>
        </p:sp>
        <p:pic>
          <p:nvPicPr>
            <p:cNvPr id="129" name="Picture 57"/>
            <p:cNvPicPr>
              <a:picLocks noChangeAspect="1" noChangeArrowheads="1"/>
            </p:cNvPicPr>
            <p:nvPr/>
          </p:nvPicPr>
          <p:blipFill>
            <a:blip r:embed="rId5"/>
            <a:srcRect/>
            <a:stretch>
              <a:fillRect/>
            </a:stretch>
          </p:blipFill>
          <p:spPr bwMode="auto">
            <a:xfrm>
              <a:off x="4176811" y="3368419"/>
              <a:ext cx="1972032" cy="737053"/>
            </a:xfrm>
            <a:prstGeom prst="rect">
              <a:avLst/>
            </a:prstGeom>
            <a:noFill/>
            <a:ln w="9525">
              <a:noFill/>
              <a:miter lim="800000"/>
              <a:headEnd/>
              <a:tailEnd/>
            </a:ln>
          </p:spPr>
        </p:pic>
        <p:sp>
          <p:nvSpPr>
            <p:cNvPr id="130" name="AutoShape 65"/>
            <p:cNvSpPr>
              <a:spLocks noChangeArrowheads="1"/>
            </p:cNvSpPr>
            <p:nvPr/>
          </p:nvSpPr>
          <p:spPr bwMode="auto">
            <a:xfrm>
              <a:off x="2491274" y="3232734"/>
              <a:ext cx="1884784" cy="338138"/>
            </a:xfrm>
            <a:prstGeom prst="rightArrow">
              <a:avLst>
                <a:gd name="adj1" fmla="val 59620"/>
                <a:gd name="adj2" fmla="val 114552"/>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ctr" eaLnBrk="0" hangingPunct="0">
                <a:defRPr/>
              </a:pPr>
              <a:r>
                <a:rPr lang="en-GB" sz="800" dirty="0" smtClean="0">
                  <a:latin typeface="+mj-lt"/>
                  <a:cs typeface="+mn-cs"/>
                </a:rPr>
                <a:t>Up to </a:t>
              </a:r>
              <a:r>
                <a:rPr lang="en-GB" sz="1100" dirty="0" smtClean="0">
                  <a:latin typeface="+mj-lt"/>
                  <a:cs typeface="+mn-cs"/>
                </a:rPr>
                <a:t>Every </a:t>
              </a:r>
              <a:r>
                <a:rPr lang="en-GB" sz="1100" dirty="0">
                  <a:latin typeface="+mj-lt"/>
                  <a:cs typeface="+mn-cs"/>
                </a:rPr>
                <a:t>15 minutes</a:t>
              </a:r>
            </a:p>
          </p:txBody>
        </p:sp>
        <p:sp>
          <p:nvSpPr>
            <p:cNvPr id="131" name="Text Box 66"/>
            <p:cNvSpPr txBox="1">
              <a:spLocks noChangeArrowheads="1"/>
            </p:cNvSpPr>
            <p:nvPr/>
          </p:nvSpPr>
          <p:spPr bwMode="auto">
            <a:xfrm>
              <a:off x="4362548" y="4053796"/>
              <a:ext cx="1612900" cy="2921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a:t>
              </a:r>
              <a:r>
                <a:rPr lang="en-US" sz="1300" b="1" dirty="0" smtClean="0">
                  <a:latin typeface="+mj-lt"/>
                  <a:cs typeface="+mn-cs"/>
                </a:rPr>
                <a:t>2007</a:t>
              </a:r>
              <a:endParaRPr lang="en-US" sz="1300" dirty="0">
                <a:latin typeface="+mj-lt"/>
                <a:cs typeface="+mn-cs"/>
              </a:endParaRPr>
            </a:p>
          </p:txBody>
        </p:sp>
        <p:sp>
          <p:nvSpPr>
            <p:cNvPr id="132" name="Text Box 67"/>
            <p:cNvSpPr txBox="1">
              <a:spLocks noChangeArrowheads="1"/>
            </p:cNvSpPr>
            <p:nvPr/>
          </p:nvSpPr>
          <p:spPr bwMode="auto">
            <a:xfrm>
              <a:off x="6136321" y="1633388"/>
              <a:ext cx="2175585" cy="292382"/>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300" dirty="0">
                  <a:latin typeface="+mj-lt"/>
                  <a:cs typeface="+mn-cs"/>
                </a:rPr>
                <a:t>Online Snapshots </a:t>
              </a:r>
              <a:r>
                <a:rPr lang="en-US" sz="1050" dirty="0">
                  <a:latin typeface="+mj-lt"/>
                  <a:cs typeface="+mn-cs"/>
                </a:rPr>
                <a:t>(up to 512)</a:t>
              </a:r>
            </a:p>
          </p:txBody>
        </p:sp>
        <p:grpSp>
          <p:nvGrpSpPr>
            <p:cNvPr id="4" name="Group 73"/>
            <p:cNvGrpSpPr>
              <a:grpSpLocks/>
            </p:cNvGrpSpPr>
            <p:nvPr/>
          </p:nvGrpSpPr>
          <p:grpSpPr bwMode="auto">
            <a:xfrm>
              <a:off x="5499198" y="3487058"/>
              <a:ext cx="173037" cy="261938"/>
              <a:chOff x="-593" y="1751"/>
              <a:chExt cx="122" cy="186"/>
            </a:xfrm>
          </p:grpSpPr>
          <p:sp>
            <p:nvSpPr>
              <p:cNvPr id="276" name="Rectangle 74"/>
              <p:cNvSpPr>
                <a:spLocks noChangeArrowheads="1"/>
              </p:cNvSpPr>
              <p:nvPr/>
            </p:nvSpPr>
            <p:spPr bwMode="auto">
              <a:xfrm>
                <a:off x="-589" y="1751"/>
                <a:ext cx="115"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a:latin typeface="+mj-lt"/>
                  <a:cs typeface="+mn-cs"/>
                </a:endParaRPr>
              </a:p>
            </p:txBody>
          </p:sp>
          <p:sp>
            <p:nvSpPr>
              <p:cNvPr id="277" name="Line 75"/>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78" name="Line 76"/>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79" name="Line 77"/>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80" name="Line 7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81" name="Line 79"/>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grpSp>
        <p:grpSp>
          <p:nvGrpSpPr>
            <p:cNvPr id="5" name="Group 80"/>
            <p:cNvGrpSpPr>
              <a:grpSpLocks/>
            </p:cNvGrpSpPr>
            <p:nvPr/>
          </p:nvGrpSpPr>
          <p:grpSpPr bwMode="auto">
            <a:xfrm>
              <a:off x="5723035" y="3485471"/>
              <a:ext cx="173038" cy="261937"/>
              <a:chOff x="-593" y="1751"/>
              <a:chExt cx="122" cy="186"/>
            </a:xfrm>
          </p:grpSpPr>
          <p:sp>
            <p:nvSpPr>
              <p:cNvPr id="249" name="Rectangle 81"/>
              <p:cNvSpPr>
                <a:spLocks noChangeArrowheads="1"/>
              </p:cNvSpPr>
              <p:nvPr/>
            </p:nvSpPr>
            <p:spPr bwMode="auto">
              <a:xfrm>
                <a:off x="-589" y="1751"/>
                <a:ext cx="115"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a:latin typeface="+mj-lt"/>
                  <a:cs typeface="+mn-cs"/>
                </a:endParaRPr>
              </a:p>
            </p:txBody>
          </p:sp>
          <p:sp>
            <p:nvSpPr>
              <p:cNvPr id="254" name="Line 82"/>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55" name="Line 83"/>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73" name="Line 84"/>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74" name="Line 85"/>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sp>
            <p:nvSpPr>
              <p:cNvPr id="275" name="Line 86"/>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a:latin typeface="+mj-lt"/>
                  <a:cs typeface="+mn-cs"/>
                </a:endParaRPr>
              </a:p>
            </p:txBody>
          </p:sp>
        </p:grpSp>
        <p:sp>
          <p:nvSpPr>
            <p:cNvPr id="135" name="Right Arrow 88"/>
            <p:cNvSpPr>
              <a:spLocks noChangeArrowheads="1"/>
            </p:cNvSpPr>
            <p:nvPr/>
          </p:nvSpPr>
          <p:spPr bwMode="auto">
            <a:xfrm rot="1323512">
              <a:off x="6021485" y="4010933"/>
              <a:ext cx="879475" cy="338138"/>
            </a:xfrm>
            <a:prstGeom prst="rightArrow">
              <a:avLst>
                <a:gd name="adj1" fmla="val 64315"/>
                <a:gd name="adj2" fmla="val 100943"/>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eaLnBrk="0" hangingPunct="0">
                <a:defRPr/>
              </a:pPr>
              <a:endParaRPr lang="en-GB">
                <a:latin typeface="+mj-lt"/>
                <a:cs typeface="+mn-cs"/>
              </a:endParaRPr>
            </a:p>
          </p:txBody>
        </p:sp>
        <p:sp>
          <p:nvSpPr>
            <p:cNvPr id="136" name="TextBox 89"/>
            <p:cNvSpPr txBox="1">
              <a:spLocks noChangeArrowheads="1"/>
            </p:cNvSpPr>
            <p:nvPr/>
          </p:nvSpPr>
          <p:spPr bwMode="auto">
            <a:xfrm>
              <a:off x="7094635" y="1936071"/>
              <a:ext cx="1150938" cy="554037"/>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j-lt"/>
                  <a:cs typeface="+mn-cs"/>
                </a:rPr>
                <a:t>Disk-based </a:t>
              </a:r>
            </a:p>
            <a:p>
              <a:pPr eaLnBrk="0" hangingPunct="0">
                <a:defRPr/>
              </a:pPr>
              <a:r>
                <a:rPr lang="en-US" sz="1500" dirty="0">
                  <a:latin typeface="+mj-lt"/>
                  <a:cs typeface="+mn-cs"/>
                </a:rPr>
                <a:t>Recovery</a:t>
              </a:r>
            </a:p>
          </p:txBody>
        </p:sp>
        <p:sp>
          <p:nvSpPr>
            <p:cNvPr id="137" name="Rectangle 136"/>
            <p:cNvSpPr/>
            <p:nvPr/>
          </p:nvSpPr>
          <p:spPr bwMode="auto">
            <a:xfrm>
              <a:off x="7286723" y="3753758"/>
              <a:ext cx="533400" cy="381000"/>
            </a:xfrm>
            <a:prstGeom prst="rect">
              <a:avLst/>
            </a:prstGeom>
            <a:noFill/>
          </p:spPr>
          <p:txBody>
            <a:bodyPr lIns="91435" tIns="45717" rIns="91435" bIns="45717"/>
            <a:lstStyle/>
            <a:p>
              <a:pPr eaLnBrk="0" hangingPunct="0">
                <a:defRPr/>
              </a:pPr>
              <a:endParaRPr lang="en-US" sz="3200" dirty="0">
                <a:latin typeface="+mj-lt"/>
                <a:cs typeface="+mn-cs"/>
              </a:endParaRPr>
            </a:p>
          </p:txBody>
        </p:sp>
        <p:sp>
          <p:nvSpPr>
            <p:cNvPr id="138" name="TextBox 137"/>
            <p:cNvSpPr txBox="1">
              <a:spLocks noChangeArrowheads="1"/>
            </p:cNvSpPr>
            <p:nvPr/>
          </p:nvSpPr>
          <p:spPr bwMode="auto">
            <a:xfrm>
              <a:off x="7120035" y="4874533"/>
              <a:ext cx="1047750" cy="292100"/>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300" dirty="0">
                  <a:latin typeface="+mj-lt"/>
                  <a:cs typeface="+mn-cs"/>
                </a:rPr>
                <a:t>Offline tape</a:t>
              </a:r>
            </a:p>
          </p:txBody>
        </p:sp>
        <p:sp>
          <p:nvSpPr>
            <p:cNvPr id="139" name="TextBox 97"/>
            <p:cNvSpPr txBox="1">
              <a:spLocks noChangeArrowheads="1"/>
            </p:cNvSpPr>
            <p:nvPr/>
          </p:nvSpPr>
          <p:spPr bwMode="auto">
            <a:xfrm>
              <a:off x="7785943" y="4141303"/>
              <a:ext cx="1201738" cy="554038"/>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j-lt"/>
                  <a:cs typeface="+mn-cs"/>
                </a:rPr>
                <a:t>Tape-based </a:t>
              </a:r>
            </a:p>
            <a:p>
              <a:pPr eaLnBrk="0" hangingPunct="0">
                <a:defRPr/>
              </a:pPr>
              <a:r>
                <a:rPr lang="en-US" sz="1500" dirty="0">
                  <a:latin typeface="+mj-lt"/>
                  <a:cs typeface="+mn-cs"/>
                </a:rPr>
                <a:t>Archive</a:t>
              </a:r>
            </a:p>
          </p:txBody>
        </p:sp>
        <p:grpSp>
          <p:nvGrpSpPr>
            <p:cNvPr id="6" name="Group 129"/>
            <p:cNvGrpSpPr>
              <a:grpSpLocks/>
            </p:cNvGrpSpPr>
            <p:nvPr/>
          </p:nvGrpSpPr>
          <p:grpSpPr bwMode="auto">
            <a:xfrm>
              <a:off x="6972404" y="4083953"/>
              <a:ext cx="769935" cy="790574"/>
              <a:chOff x="4061639" y="5124893"/>
              <a:chExt cx="939206" cy="790359"/>
            </a:xfrm>
          </p:grpSpPr>
          <p:grpSp>
            <p:nvGrpSpPr>
              <p:cNvPr id="7" name="Group 108"/>
              <p:cNvGrpSpPr>
                <a:grpSpLocks/>
              </p:cNvGrpSpPr>
              <p:nvPr/>
            </p:nvGrpSpPr>
            <p:grpSpPr bwMode="auto">
              <a:xfrm>
                <a:off x="4061639" y="5124893"/>
                <a:ext cx="606128" cy="371374"/>
                <a:chOff x="4061639" y="5124893"/>
                <a:chExt cx="531692" cy="371374"/>
              </a:xfrm>
            </p:grpSpPr>
            <p:sp>
              <p:nvSpPr>
                <p:cNvPr id="221" name="Rectangle 220"/>
                <p:cNvSpPr/>
                <p:nvPr/>
              </p:nvSpPr>
              <p:spPr>
                <a:xfrm>
                  <a:off x="4061639" y="5124893"/>
                  <a:ext cx="531692" cy="371374"/>
                </a:xfrm>
                <a:prstGeom prst="rect">
                  <a:avLst/>
                </a:prstGeom>
                <a:solidFill>
                  <a:srgbClr val="0070C0"/>
                </a:solidFill>
                <a:ln w="9525">
                  <a:solidFill>
                    <a:srgbClr val="00B0F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29" name="Oval 228"/>
                <p:cNvSpPr/>
                <p:nvPr/>
              </p:nvSpPr>
              <p:spPr>
                <a:xfrm>
                  <a:off x="4136382" y="5220117"/>
                  <a:ext cx="159678" cy="180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36" name="Oval 235"/>
                <p:cNvSpPr/>
                <p:nvPr/>
              </p:nvSpPr>
              <p:spPr>
                <a:xfrm>
                  <a:off x="4374200" y="5223291"/>
                  <a:ext cx="159678" cy="180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cxnSp>
              <p:nvCxnSpPr>
                <p:cNvPr id="248" name="Straight Connector 247"/>
                <p:cNvCxnSpPr>
                  <a:stCxn id="229" idx="0"/>
                  <a:endCxn id="236" idx="0"/>
                </p:cNvCxnSpPr>
                <p:nvPr/>
              </p:nvCxnSpPr>
              <p:spPr>
                <a:xfrm rot="16200000" flipH="1">
                  <a:off x="4332693" y="5101946"/>
                  <a:ext cx="3174" cy="239516"/>
                </a:xfrm>
                <a:prstGeom prst="line">
                  <a:avLst/>
                </a:prstGeom>
                <a:ln>
                  <a:solidFill>
                    <a:srgbClr val="00B0F0"/>
                  </a:solidFill>
                </a:ln>
              </p:spPr>
              <p:style>
                <a:lnRef idx="1">
                  <a:schemeClr val="accent2"/>
                </a:lnRef>
                <a:fillRef idx="0">
                  <a:schemeClr val="accent2"/>
                </a:fillRef>
                <a:effectRef idx="0">
                  <a:schemeClr val="accent2"/>
                </a:effectRef>
                <a:fontRef idx="minor">
                  <a:schemeClr val="tx1"/>
                </a:fontRef>
              </p:style>
            </p:cxnSp>
          </p:grpSp>
          <p:sp>
            <p:nvSpPr>
              <p:cNvPr id="201" name="Rectangle 200"/>
              <p:cNvSpPr/>
              <p:nvPr/>
            </p:nvSpPr>
            <p:spPr>
              <a:xfrm>
                <a:off x="4160398" y="5234401"/>
                <a:ext cx="606130" cy="372960"/>
              </a:xfrm>
              <a:prstGeom prst="rect">
                <a:avLst/>
              </a:prstGeom>
              <a:solidFill>
                <a:srgbClr val="FF0000"/>
              </a:solidFill>
              <a:ln w="9525">
                <a:solidFill>
                  <a:srgbClr val="FFC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02" name="Oval 201"/>
              <p:cNvSpPr/>
              <p:nvPr/>
            </p:nvSpPr>
            <p:spPr>
              <a:xfrm>
                <a:off x="4245604" y="5331212"/>
                <a:ext cx="182032" cy="179339"/>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03" name="Oval 202"/>
              <p:cNvSpPr/>
              <p:nvPr/>
            </p:nvSpPr>
            <p:spPr>
              <a:xfrm>
                <a:off x="4516716" y="5334386"/>
                <a:ext cx="182032" cy="180926"/>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cxnSp>
            <p:nvCxnSpPr>
              <p:cNvPr id="204" name="Straight Connector 203"/>
              <p:cNvCxnSpPr/>
              <p:nvPr/>
            </p:nvCxnSpPr>
            <p:spPr>
              <a:xfrm rot="16200000" flipH="1">
                <a:off x="4469621" y="5198212"/>
                <a:ext cx="3174" cy="269175"/>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cxnSp>
          <p:grpSp>
            <p:nvGrpSpPr>
              <p:cNvPr id="8" name="Group 114"/>
              <p:cNvGrpSpPr/>
              <p:nvPr/>
            </p:nvGrpSpPr>
            <p:grpSpPr>
              <a:xfrm>
                <a:off x="4238846" y="5334006"/>
                <a:ext cx="606055" cy="372140"/>
                <a:chOff x="4061637" y="5124893"/>
                <a:chExt cx="531628" cy="372140"/>
              </a:xfrm>
              <a:solidFill>
                <a:srgbClr val="00B050"/>
              </a:solidFill>
            </p:grpSpPr>
            <p:sp>
              <p:nvSpPr>
                <p:cNvPr id="217" name="Rectangle 216"/>
                <p:cNvSpPr/>
                <p:nvPr/>
              </p:nvSpPr>
              <p:spPr>
                <a:xfrm>
                  <a:off x="4061637" y="5124893"/>
                  <a:ext cx="531628" cy="372140"/>
                </a:xfrm>
                <a:prstGeom prst="rect">
                  <a:avLst/>
                </a:prstGeom>
                <a:grpFill/>
                <a:ln w="9525">
                  <a:solidFill>
                    <a:srgbClr val="FFFF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18" name="Oval 217"/>
                <p:cNvSpPr/>
                <p:nvPr/>
              </p:nvSpPr>
              <p:spPr>
                <a:xfrm>
                  <a:off x="4136065" y="5220586"/>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19" name="Oval 218"/>
                <p:cNvSpPr/>
                <p:nvPr/>
              </p:nvSpPr>
              <p:spPr>
                <a:xfrm>
                  <a:off x="4373525" y="5224130"/>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cxnSp>
              <p:nvCxnSpPr>
                <p:cNvPr id="220" name="Straight Connector 219"/>
                <p:cNvCxnSpPr/>
                <p:nvPr/>
              </p:nvCxnSpPr>
              <p:spPr>
                <a:xfrm rot="16200000" flipH="1">
                  <a:off x="4332767" y="5103628"/>
                  <a:ext cx="3544" cy="237460"/>
                </a:xfrm>
                <a:prstGeom prst="line">
                  <a:avLst/>
                </a:prstGeom>
                <a:grpFill/>
                <a:ln>
                  <a:solidFill>
                    <a:srgbClr val="FFFF00"/>
                  </a:solidFill>
                </a:ln>
              </p:spPr>
              <p:style>
                <a:lnRef idx="1">
                  <a:schemeClr val="accent2"/>
                </a:lnRef>
                <a:fillRef idx="0">
                  <a:schemeClr val="accent2"/>
                </a:fillRef>
                <a:effectRef idx="0">
                  <a:schemeClr val="accent2"/>
                </a:effectRef>
                <a:fontRef idx="minor">
                  <a:schemeClr val="tx1"/>
                </a:fontRef>
              </p:style>
            </p:cxnSp>
          </p:grpSp>
          <p:grpSp>
            <p:nvGrpSpPr>
              <p:cNvPr id="9" name="Group 119"/>
              <p:cNvGrpSpPr/>
              <p:nvPr/>
            </p:nvGrpSpPr>
            <p:grpSpPr>
              <a:xfrm>
                <a:off x="4316818" y="5443875"/>
                <a:ext cx="606055" cy="372140"/>
                <a:chOff x="4061637" y="5124893"/>
                <a:chExt cx="531628" cy="372140"/>
              </a:xfrm>
              <a:solidFill>
                <a:srgbClr val="FFFF00"/>
              </a:solidFill>
            </p:grpSpPr>
            <p:sp>
              <p:nvSpPr>
                <p:cNvPr id="213" name="Rectangle 212"/>
                <p:cNvSpPr/>
                <p:nvPr/>
              </p:nvSpPr>
              <p:spPr>
                <a:xfrm>
                  <a:off x="4061637" y="5124893"/>
                  <a:ext cx="531628" cy="372140"/>
                </a:xfrm>
                <a:prstGeom prst="rect">
                  <a:avLst/>
                </a:prstGeom>
                <a:grpFill/>
                <a:ln w="9525">
                  <a:solidFill>
                    <a:srgbClr val="FF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14" name="Oval 213"/>
                <p:cNvSpPr/>
                <p:nvPr/>
              </p:nvSpPr>
              <p:spPr>
                <a:xfrm>
                  <a:off x="4136065" y="5220586"/>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15" name="Oval 214"/>
                <p:cNvSpPr/>
                <p:nvPr/>
              </p:nvSpPr>
              <p:spPr>
                <a:xfrm>
                  <a:off x="4373525" y="5224130"/>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cxnSp>
              <p:nvCxnSpPr>
                <p:cNvPr id="216" name="Straight Connector 215"/>
                <p:cNvCxnSpPr/>
                <p:nvPr/>
              </p:nvCxnSpPr>
              <p:spPr>
                <a:xfrm rot="16200000" flipH="1">
                  <a:off x="4332767" y="5103628"/>
                  <a:ext cx="3544" cy="237460"/>
                </a:xfrm>
                <a:prstGeom prst="line">
                  <a:avLst/>
                </a:prstGeom>
                <a:grpFill/>
                <a:ln>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209" name="Rectangle 208"/>
              <p:cNvSpPr/>
              <p:nvPr/>
            </p:nvSpPr>
            <p:spPr>
              <a:xfrm>
                <a:off x="4394717" y="5543878"/>
                <a:ext cx="606128" cy="371374"/>
              </a:xfrm>
              <a:prstGeom prst="rect">
                <a:avLst/>
              </a:prstGeom>
              <a:solidFill>
                <a:srgbClr val="FFC000"/>
              </a:solidFill>
              <a:ln w="9525">
                <a:solidFill>
                  <a:srgbClr val="C0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10" name="Oval 209"/>
              <p:cNvSpPr/>
              <p:nvPr/>
            </p:nvSpPr>
            <p:spPr>
              <a:xfrm>
                <a:off x="4479923" y="5639102"/>
                <a:ext cx="180095"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sp>
            <p:nvSpPr>
              <p:cNvPr id="211" name="Oval 210"/>
              <p:cNvSpPr/>
              <p:nvPr/>
            </p:nvSpPr>
            <p:spPr>
              <a:xfrm>
                <a:off x="4749098" y="5642277"/>
                <a:ext cx="183970"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solidFill>
                    <a:schemeClr val="tx1"/>
                  </a:solidFill>
                  <a:latin typeface="+mj-lt"/>
                </a:endParaRPr>
              </a:p>
            </p:txBody>
          </p:sp>
          <p:cxnSp>
            <p:nvCxnSpPr>
              <p:cNvPr id="212" name="Straight Connector 211"/>
              <p:cNvCxnSpPr/>
              <p:nvPr/>
            </p:nvCxnSpPr>
            <p:spPr>
              <a:xfrm rot="16200000" flipH="1">
                <a:off x="4704907" y="5505134"/>
                <a:ext cx="3174" cy="271112"/>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cxnSp>
        </p:grpSp>
        <p:sp>
          <p:nvSpPr>
            <p:cNvPr id="141" name="Line 51"/>
            <p:cNvSpPr>
              <a:spLocks noChangeShapeType="1"/>
            </p:cNvSpPr>
            <p:nvPr/>
          </p:nvSpPr>
          <p:spPr bwMode="auto">
            <a:xfrm>
              <a:off x="2422820" y="1855279"/>
              <a:ext cx="0" cy="292608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142" name="Line 57"/>
            <p:cNvSpPr>
              <a:spLocks noChangeShapeType="1"/>
            </p:cNvSpPr>
            <p:nvPr/>
          </p:nvSpPr>
          <p:spPr bwMode="auto">
            <a:xfrm>
              <a:off x="2499716" y="2269907"/>
              <a:ext cx="238603"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143" name="Line 58"/>
            <p:cNvSpPr>
              <a:spLocks noChangeShapeType="1"/>
            </p:cNvSpPr>
            <p:nvPr/>
          </p:nvSpPr>
          <p:spPr bwMode="auto">
            <a:xfrm>
              <a:off x="2509046" y="4342572"/>
              <a:ext cx="228600"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pic>
          <p:nvPicPr>
            <p:cNvPr id="144" name="Picture 9"/>
            <p:cNvPicPr>
              <a:picLocks noChangeAspect="1" noChangeArrowheads="1"/>
            </p:cNvPicPr>
            <p:nvPr/>
          </p:nvPicPr>
          <p:blipFill>
            <a:blip r:embed="rId6" cstate="print"/>
            <a:srcRect/>
            <a:stretch>
              <a:fillRect/>
            </a:stretch>
          </p:blipFill>
          <p:spPr bwMode="auto">
            <a:xfrm>
              <a:off x="2831237" y="1894120"/>
              <a:ext cx="357187" cy="559873"/>
            </a:xfrm>
            <a:prstGeom prst="rect">
              <a:avLst/>
            </a:prstGeom>
            <a:noFill/>
            <a:ln w="9525">
              <a:noFill/>
              <a:miter lim="800000"/>
              <a:headEnd/>
              <a:tailEnd/>
            </a:ln>
          </p:spPr>
        </p:pic>
        <p:pic>
          <p:nvPicPr>
            <p:cNvPr id="145" name="Picture 10"/>
            <p:cNvPicPr>
              <a:picLocks noChangeAspect="1" noChangeArrowheads="1"/>
            </p:cNvPicPr>
            <p:nvPr/>
          </p:nvPicPr>
          <p:blipFill>
            <a:blip r:embed="rId7"/>
            <a:srcRect/>
            <a:stretch>
              <a:fillRect/>
            </a:stretch>
          </p:blipFill>
          <p:spPr bwMode="auto">
            <a:xfrm>
              <a:off x="3032622" y="2186131"/>
              <a:ext cx="298409" cy="308592"/>
            </a:xfrm>
            <a:prstGeom prst="rect">
              <a:avLst/>
            </a:prstGeom>
            <a:noFill/>
            <a:ln w="9525">
              <a:noFill/>
              <a:miter lim="800000"/>
              <a:headEnd/>
              <a:tailEnd/>
            </a:ln>
          </p:spPr>
        </p:pic>
        <p:grpSp>
          <p:nvGrpSpPr>
            <p:cNvPr id="10" name="Group 71"/>
            <p:cNvGrpSpPr>
              <a:grpSpLocks/>
            </p:cNvGrpSpPr>
            <p:nvPr/>
          </p:nvGrpSpPr>
          <p:grpSpPr bwMode="auto">
            <a:xfrm>
              <a:off x="4460032" y="3077480"/>
              <a:ext cx="821094" cy="733424"/>
              <a:chOff x="-1798" y="2282"/>
              <a:chExt cx="708" cy="661"/>
            </a:xfrm>
          </p:grpSpPr>
          <p:grpSp>
            <p:nvGrpSpPr>
              <p:cNvPr id="11" name="Group 72"/>
              <p:cNvGrpSpPr>
                <a:grpSpLocks/>
              </p:cNvGrpSpPr>
              <p:nvPr/>
            </p:nvGrpSpPr>
            <p:grpSpPr bwMode="auto">
              <a:xfrm>
                <a:off x="-1413" y="2467"/>
                <a:ext cx="323" cy="354"/>
                <a:chOff x="-1218" y="2142"/>
                <a:chExt cx="440" cy="481"/>
              </a:xfrm>
            </p:grpSpPr>
            <p:pic>
              <p:nvPicPr>
                <p:cNvPr id="196" name="Picture 73"/>
                <p:cNvPicPr>
                  <a:picLocks noChangeAspect="1" noChangeArrowheads="1"/>
                </p:cNvPicPr>
                <p:nvPr/>
              </p:nvPicPr>
              <p:blipFill>
                <a:blip r:embed="rId8"/>
                <a:srcRect/>
                <a:stretch>
                  <a:fillRect/>
                </a:stretch>
              </p:blipFill>
              <p:spPr bwMode="auto">
                <a:xfrm>
                  <a:off x="-1148" y="2142"/>
                  <a:ext cx="219" cy="264"/>
                </a:xfrm>
                <a:prstGeom prst="rect">
                  <a:avLst/>
                </a:prstGeom>
                <a:noFill/>
                <a:ln w="9525">
                  <a:noFill/>
                  <a:miter lim="800000"/>
                  <a:headEnd/>
                  <a:tailEnd/>
                </a:ln>
              </p:spPr>
            </p:pic>
            <p:pic>
              <p:nvPicPr>
                <p:cNvPr id="197" name="Picture 74"/>
                <p:cNvPicPr>
                  <a:picLocks noChangeAspect="1" noChangeArrowheads="1"/>
                </p:cNvPicPr>
                <p:nvPr/>
              </p:nvPicPr>
              <p:blipFill>
                <a:blip r:embed="rId8"/>
                <a:srcRect/>
                <a:stretch>
                  <a:fillRect/>
                </a:stretch>
              </p:blipFill>
              <p:spPr bwMode="auto">
                <a:xfrm>
                  <a:off x="-997" y="2219"/>
                  <a:ext cx="219" cy="264"/>
                </a:xfrm>
                <a:prstGeom prst="rect">
                  <a:avLst/>
                </a:prstGeom>
                <a:noFill/>
                <a:ln w="9525">
                  <a:noFill/>
                  <a:miter lim="800000"/>
                  <a:headEnd/>
                  <a:tailEnd/>
                </a:ln>
              </p:spPr>
            </p:pic>
            <p:pic>
              <p:nvPicPr>
                <p:cNvPr id="198" name="Picture 75"/>
                <p:cNvPicPr>
                  <a:picLocks noChangeAspect="1" noChangeArrowheads="1"/>
                </p:cNvPicPr>
                <p:nvPr/>
              </p:nvPicPr>
              <p:blipFill>
                <a:blip r:embed="rId8"/>
                <a:srcRect/>
                <a:stretch>
                  <a:fillRect/>
                </a:stretch>
              </p:blipFill>
              <p:spPr bwMode="auto">
                <a:xfrm>
                  <a:off x="-1218" y="2282"/>
                  <a:ext cx="219" cy="264"/>
                </a:xfrm>
                <a:prstGeom prst="rect">
                  <a:avLst/>
                </a:prstGeom>
                <a:noFill/>
                <a:ln w="9525">
                  <a:noFill/>
                  <a:miter lim="800000"/>
                  <a:headEnd/>
                  <a:tailEnd/>
                </a:ln>
              </p:spPr>
            </p:pic>
            <p:pic>
              <p:nvPicPr>
                <p:cNvPr id="199" name="Picture 76"/>
                <p:cNvPicPr>
                  <a:picLocks noChangeAspect="1" noChangeArrowheads="1"/>
                </p:cNvPicPr>
                <p:nvPr/>
              </p:nvPicPr>
              <p:blipFill>
                <a:blip r:embed="rId8"/>
                <a:srcRect/>
                <a:stretch>
                  <a:fillRect/>
                </a:stretch>
              </p:blipFill>
              <p:spPr bwMode="auto">
                <a:xfrm>
                  <a:off x="-1067" y="2359"/>
                  <a:ext cx="219" cy="264"/>
                </a:xfrm>
                <a:prstGeom prst="rect">
                  <a:avLst/>
                </a:prstGeom>
                <a:noFill/>
                <a:ln w="9525">
                  <a:noFill/>
                  <a:miter lim="800000"/>
                  <a:headEnd/>
                  <a:tailEnd/>
                </a:ln>
              </p:spPr>
            </p:pic>
          </p:grpSp>
          <p:pic>
            <p:nvPicPr>
              <p:cNvPr id="195" name="Picture 77"/>
              <p:cNvPicPr>
                <a:picLocks noChangeAspect="1" noChangeArrowheads="1"/>
              </p:cNvPicPr>
              <p:nvPr/>
            </p:nvPicPr>
            <p:blipFill>
              <a:blip r:embed="rId9"/>
              <a:srcRect/>
              <a:stretch>
                <a:fillRect/>
              </a:stretch>
            </p:blipFill>
            <p:spPr bwMode="auto">
              <a:xfrm>
                <a:off x="-1798" y="2282"/>
                <a:ext cx="431" cy="661"/>
              </a:xfrm>
              <a:prstGeom prst="rect">
                <a:avLst/>
              </a:prstGeom>
              <a:noFill/>
              <a:ln w="9525">
                <a:noFill/>
                <a:miter lim="800000"/>
                <a:headEnd/>
                <a:tailEnd/>
              </a:ln>
            </p:spPr>
          </p:pic>
        </p:grpSp>
        <p:pic>
          <p:nvPicPr>
            <p:cNvPr id="147" name="Picture 64"/>
            <p:cNvPicPr>
              <a:picLocks noChangeAspect="1" noChangeArrowheads="1"/>
            </p:cNvPicPr>
            <p:nvPr/>
          </p:nvPicPr>
          <p:blipFill>
            <a:blip r:embed="rId10"/>
            <a:srcRect/>
            <a:stretch>
              <a:fillRect/>
            </a:stretch>
          </p:blipFill>
          <p:spPr bwMode="auto">
            <a:xfrm>
              <a:off x="6267548" y="1921783"/>
              <a:ext cx="500062" cy="368300"/>
            </a:xfrm>
            <a:prstGeom prst="rect">
              <a:avLst/>
            </a:prstGeom>
            <a:noFill/>
            <a:ln w="9525">
              <a:noFill/>
              <a:miter lim="800000"/>
              <a:headEnd/>
              <a:tailEnd/>
            </a:ln>
          </p:spPr>
        </p:pic>
        <p:pic>
          <p:nvPicPr>
            <p:cNvPr id="148" name="Picture 65"/>
            <p:cNvPicPr>
              <a:picLocks noChangeAspect="1" noChangeArrowheads="1"/>
            </p:cNvPicPr>
            <p:nvPr/>
          </p:nvPicPr>
          <p:blipFill>
            <a:blip r:embed="rId11"/>
            <a:srcRect/>
            <a:stretch>
              <a:fillRect/>
            </a:stretch>
          </p:blipFill>
          <p:spPr bwMode="auto">
            <a:xfrm>
              <a:off x="6351685" y="2017033"/>
              <a:ext cx="501650" cy="368300"/>
            </a:xfrm>
            <a:prstGeom prst="rect">
              <a:avLst/>
            </a:prstGeom>
            <a:noFill/>
            <a:ln w="9525">
              <a:noFill/>
              <a:miter lim="800000"/>
              <a:headEnd/>
              <a:tailEnd/>
            </a:ln>
          </p:spPr>
        </p:pic>
        <p:pic>
          <p:nvPicPr>
            <p:cNvPr id="149" name="Picture 66"/>
            <p:cNvPicPr>
              <a:picLocks noChangeAspect="1" noChangeArrowheads="1"/>
            </p:cNvPicPr>
            <p:nvPr/>
          </p:nvPicPr>
          <p:blipFill>
            <a:blip r:embed="rId12"/>
            <a:srcRect/>
            <a:stretch>
              <a:fillRect/>
            </a:stretch>
          </p:blipFill>
          <p:spPr bwMode="auto">
            <a:xfrm>
              <a:off x="6435823" y="2112283"/>
              <a:ext cx="501650" cy="369888"/>
            </a:xfrm>
            <a:prstGeom prst="rect">
              <a:avLst/>
            </a:prstGeom>
            <a:noFill/>
            <a:ln w="9525">
              <a:noFill/>
              <a:miter lim="800000"/>
              <a:headEnd/>
              <a:tailEnd/>
            </a:ln>
          </p:spPr>
        </p:pic>
        <p:pic>
          <p:nvPicPr>
            <p:cNvPr id="150" name="Picture 67"/>
            <p:cNvPicPr>
              <a:picLocks noChangeAspect="1" noChangeArrowheads="1"/>
            </p:cNvPicPr>
            <p:nvPr/>
          </p:nvPicPr>
          <p:blipFill>
            <a:blip r:embed="rId13"/>
            <a:srcRect/>
            <a:stretch>
              <a:fillRect/>
            </a:stretch>
          </p:blipFill>
          <p:spPr bwMode="auto">
            <a:xfrm>
              <a:off x="6519960" y="2209121"/>
              <a:ext cx="501650" cy="368300"/>
            </a:xfrm>
            <a:prstGeom prst="rect">
              <a:avLst/>
            </a:prstGeom>
            <a:noFill/>
            <a:ln w="9525">
              <a:noFill/>
              <a:miter lim="800000"/>
              <a:headEnd/>
              <a:tailEnd/>
            </a:ln>
          </p:spPr>
        </p:pic>
        <p:pic>
          <p:nvPicPr>
            <p:cNvPr id="151" name="Picture 68"/>
            <p:cNvPicPr>
              <a:picLocks noChangeAspect="1" noChangeArrowheads="1"/>
            </p:cNvPicPr>
            <p:nvPr/>
          </p:nvPicPr>
          <p:blipFill>
            <a:blip r:embed="rId14"/>
            <a:srcRect/>
            <a:stretch>
              <a:fillRect/>
            </a:stretch>
          </p:blipFill>
          <p:spPr bwMode="auto">
            <a:xfrm>
              <a:off x="6604098" y="2304371"/>
              <a:ext cx="501650" cy="368300"/>
            </a:xfrm>
            <a:prstGeom prst="rect">
              <a:avLst/>
            </a:prstGeom>
            <a:noFill/>
            <a:ln w="9525">
              <a:noFill/>
              <a:miter lim="800000"/>
              <a:headEnd/>
              <a:tailEnd/>
            </a:ln>
          </p:spPr>
        </p:pic>
        <p:sp>
          <p:nvSpPr>
            <p:cNvPr id="152" name="AutoShape 69"/>
            <p:cNvSpPr>
              <a:spLocks noChangeArrowheads="1"/>
            </p:cNvSpPr>
            <p:nvPr/>
          </p:nvSpPr>
          <p:spPr bwMode="auto">
            <a:xfrm rot="-2224950">
              <a:off x="5277849" y="2607023"/>
              <a:ext cx="1121896" cy="338138"/>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eaLnBrk="0" hangingPunct="0">
                <a:defRPr/>
              </a:pPr>
              <a:endParaRPr lang="en-GB">
                <a:latin typeface="+mj-lt"/>
                <a:cs typeface="+mn-cs"/>
              </a:endParaRPr>
            </a:p>
          </p:txBody>
        </p:sp>
        <p:sp>
          <p:nvSpPr>
            <p:cNvPr id="153" name="AutoShape 69"/>
            <p:cNvSpPr>
              <a:spLocks noChangeArrowheads="1"/>
            </p:cNvSpPr>
            <p:nvPr/>
          </p:nvSpPr>
          <p:spPr bwMode="auto">
            <a:xfrm rot="5400000">
              <a:off x="6723161" y="3102883"/>
              <a:ext cx="1466850" cy="314325"/>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eaLnBrk="0" hangingPunct="0">
                <a:defRPr/>
              </a:pPr>
              <a:endParaRPr lang="en-GB">
                <a:latin typeface="+mj-lt"/>
                <a:cs typeface="+mn-cs"/>
              </a:endParaRPr>
            </a:p>
          </p:txBody>
        </p:sp>
        <p:grpSp>
          <p:nvGrpSpPr>
            <p:cNvPr id="12" name="Group 133"/>
            <p:cNvGrpSpPr/>
            <p:nvPr/>
          </p:nvGrpSpPr>
          <p:grpSpPr>
            <a:xfrm>
              <a:off x="349818" y="1595539"/>
              <a:ext cx="2046715" cy="548640"/>
              <a:chOff x="340487" y="1726173"/>
              <a:chExt cx="2046715" cy="548640"/>
            </a:xfrm>
          </p:grpSpPr>
          <p:sp>
            <p:nvSpPr>
              <p:cNvPr id="188" name="Line 56"/>
              <p:cNvSpPr>
                <a:spLocks noChangeShapeType="1"/>
              </p:cNvSpPr>
              <p:nvPr/>
            </p:nvSpPr>
            <p:spPr bwMode="auto">
              <a:xfrm>
                <a:off x="2261681" y="1987561"/>
                <a:ext cx="125521"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grpSp>
            <p:nvGrpSpPr>
              <p:cNvPr id="13" name="Group 137"/>
              <p:cNvGrpSpPr/>
              <p:nvPr/>
            </p:nvGrpSpPr>
            <p:grpSpPr>
              <a:xfrm>
                <a:off x="340487" y="1726173"/>
                <a:ext cx="1886490" cy="548640"/>
                <a:chOff x="69888" y="1502229"/>
                <a:chExt cx="1886490" cy="548640"/>
              </a:xfrm>
            </p:grpSpPr>
            <p:grpSp>
              <p:nvGrpSpPr>
                <p:cNvPr id="14" name="Group 133"/>
                <p:cNvGrpSpPr>
                  <a:grpSpLocks noChangeAspect="1"/>
                </p:cNvGrpSpPr>
                <p:nvPr/>
              </p:nvGrpSpPr>
              <p:grpSpPr>
                <a:xfrm>
                  <a:off x="1499178" y="1502229"/>
                  <a:ext cx="457200" cy="548640"/>
                  <a:chOff x="3411960" y="1130170"/>
                  <a:chExt cx="600143" cy="707962"/>
                </a:xfrm>
              </p:grpSpPr>
              <p:pic>
                <p:nvPicPr>
                  <p:cNvPr id="192" name="Picture 10" descr="Server"/>
                  <p:cNvPicPr>
                    <a:picLocks noChangeAspect="1" noChangeArrowheads="1"/>
                  </p:cNvPicPr>
                  <p:nvPr/>
                </p:nvPicPr>
                <p:blipFill>
                  <a:blip r:embed="rId15" cstate="print"/>
                  <a:srcRect/>
                  <a:stretch>
                    <a:fillRect/>
                  </a:stretch>
                </p:blipFill>
                <p:spPr bwMode="auto">
                  <a:xfrm>
                    <a:off x="3411960" y="1130170"/>
                    <a:ext cx="467172" cy="689299"/>
                  </a:xfrm>
                  <a:prstGeom prst="rect">
                    <a:avLst/>
                  </a:prstGeom>
                  <a:noFill/>
                </p:spPr>
              </p:pic>
              <p:pic>
                <p:nvPicPr>
                  <p:cNvPr id="193" name="Picture 10" descr="envelope email"/>
                  <p:cNvPicPr>
                    <a:picLocks noChangeAspect="1" noChangeArrowheads="1"/>
                  </p:cNvPicPr>
                  <p:nvPr/>
                </p:nvPicPr>
                <p:blipFill>
                  <a:blip r:embed="rId16" cstate="print"/>
                  <a:srcRect/>
                  <a:stretch>
                    <a:fillRect/>
                  </a:stretch>
                </p:blipFill>
                <p:spPr bwMode="auto">
                  <a:xfrm>
                    <a:off x="3718377" y="1467110"/>
                    <a:ext cx="293726" cy="371022"/>
                  </a:xfrm>
                  <a:prstGeom prst="rect">
                    <a:avLst/>
                  </a:prstGeom>
                  <a:noFill/>
                </p:spPr>
              </p:pic>
            </p:grpSp>
            <p:pic>
              <p:nvPicPr>
                <p:cNvPr id="191" name="Picture 2" descr="D:\MyPictures\MediaBank\DPM v2 protected workload logos (Exchange, SQL, SharePoint, Virtual Server)\ExchSvr_bL.png"/>
                <p:cNvPicPr>
                  <a:picLocks noChangeAspect="1" noChangeArrowheads="1"/>
                </p:cNvPicPr>
                <p:nvPr/>
              </p:nvPicPr>
              <p:blipFill>
                <a:blip r:embed="rId17">
                  <a:lum bright="100000"/>
                </a:blip>
                <a:srcRect/>
                <a:stretch>
                  <a:fillRect/>
                </a:stretch>
              </p:blipFill>
              <p:spPr bwMode="auto">
                <a:xfrm>
                  <a:off x="69888" y="1654629"/>
                  <a:ext cx="1351613" cy="267477"/>
                </a:xfrm>
                <a:prstGeom prst="rect">
                  <a:avLst/>
                </a:prstGeom>
                <a:noFill/>
              </p:spPr>
            </p:pic>
          </p:grpSp>
        </p:grpSp>
        <p:grpSp>
          <p:nvGrpSpPr>
            <p:cNvPr id="15" name="Group 134"/>
            <p:cNvGrpSpPr/>
            <p:nvPr/>
          </p:nvGrpSpPr>
          <p:grpSpPr>
            <a:xfrm>
              <a:off x="853695" y="2334987"/>
              <a:ext cx="1542838" cy="548640"/>
              <a:chOff x="844364" y="2416633"/>
              <a:chExt cx="1542838" cy="548640"/>
            </a:xfrm>
          </p:grpSpPr>
          <p:sp>
            <p:nvSpPr>
              <p:cNvPr id="182" name="Line 55"/>
              <p:cNvSpPr>
                <a:spLocks noChangeShapeType="1"/>
              </p:cNvSpPr>
              <p:nvPr/>
            </p:nvSpPr>
            <p:spPr bwMode="auto">
              <a:xfrm>
                <a:off x="2261681" y="2616211"/>
                <a:ext cx="125521"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grpSp>
            <p:nvGrpSpPr>
              <p:cNvPr id="16" name="Group 138"/>
              <p:cNvGrpSpPr/>
              <p:nvPr/>
            </p:nvGrpSpPr>
            <p:grpSpPr>
              <a:xfrm>
                <a:off x="844364" y="2416633"/>
                <a:ext cx="1405846" cy="548640"/>
                <a:chOff x="573765" y="2146041"/>
                <a:chExt cx="1405846" cy="548640"/>
              </a:xfrm>
            </p:grpSpPr>
            <p:grpSp>
              <p:nvGrpSpPr>
                <p:cNvPr id="17" name="Group 49"/>
                <p:cNvGrpSpPr>
                  <a:grpSpLocks noChangeAspect="1"/>
                </p:cNvGrpSpPr>
                <p:nvPr/>
              </p:nvGrpSpPr>
              <p:grpSpPr bwMode="auto">
                <a:xfrm>
                  <a:off x="1522411" y="2146041"/>
                  <a:ext cx="457200" cy="548640"/>
                  <a:chOff x="4506568" y="4752401"/>
                  <a:chExt cx="762118" cy="946055"/>
                </a:xfrm>
              </p:grpSpPr>
              <p:pic>
                <p:nvPicPr>
                  <p:cNvPr id="186" name="Picture 21" descr="Server"/>
                  <p:cNvPicPr>
                    <a:picLocks noChangeAspect="1" noChangeArrowheads="1"/>
                  </p:cNvPicPr>
                  <p:nvPr/>
                </p:nvPicPr>
                <p:blipFill>
                  <a:blip r:embed="rId18"/>
                  <a:srcRect/>
                  <a:stretch>
                    <a:fillRect/>
                  </a:stretch>
                </p:blipFill>
                <p:spPr bwMode="auto">
                  <a:xfrm>
                    <a:off x="4506568" y="4752401"/>
                    <a:ext cx="631490" cy="932343"/>
                  </a:xfrm>
                  <a:prstGeom prst="rect">
                    <a:avLst/>
                  </a:prstGeom>
                  <a:noFill/>
                  <a:ln w="9525">
                    <a:noFill/>
                    <a:miter lim="800000"/>
                    <a:headEnd/>
                    <a:tailEnd/>
                  </a:ln>
                </p:spPr>
              </p:pic>
              <p:pic>
                <p:nvPicPr>
                  <p:cNvPr id="187" name="Picture 6" descr="Database blue"/>
                  <p:cNvPicPr>
                    <a:picLocks noChangeAspect="1" noChangeArrowheads="1"/>
                  </p:cNvPicPr>
                  <p:nvPr/>
                </p:nvPicPr>
                <p:blipFill>
                  <a:blip r:embed="rId19" cstate="print"/>
                  <a:srcRect/>
                  <a:stretch>
                    <a:fillRect/>
                  </a:stretch>
                </p:blipFill>
                <p:spPr bwMode="auto">
                  <a:xfrm>
                    <a:off x="4948917" y="5312910"/>
                    <a:ext cx="319769" cy="385546"/>
                  </a:xfrm>
                  <a:prstGeom prst="rect">
                    <a:avLst/>
                  </a:prstGeom>
                  <a:noFill/>
                  <a:ln w="9525">
                    <a:noFill/>
                    <a:miter lim="800000"/>
                    <a:headEnd/>
                    <a:tailEnd/>
                  </a:ln>
                </p:spPr>
              </p:pic>
            </p:grpSp>
            <p:pic>
              <p:nvPicPr>
                <p:cNvPr id="185" name="Picture 3" descr="D:\MyPictures\MediaBank\DPM v2 protected workload logos (Exchange, SQL, SharePoint, Virtual Server)\SQL_bL.png"/>
                <p:cNvPicPr>
                  <a:picLocks noChangeAspect="1" noChangeArrowheads="1"/>
                </p:cNvPicPr>
                <p:nvPr/>
              </p:nvPicPr>
              <p:blipFill>
                <a:blip r:embed="rId20">
                  <a:lum bright="100000"/>
                </a:blip>
                <a:srcRect/>
                <a:stretch>
                  <a:fillRect/>
                </a:stretch>
              </p:blipFill>
              <p:spPr bwMode="auto">
                <a:xfrm>
                  <a:off x="573765" y="2283260"/>
                  <a:ext cx="863149" cy="241253"/>
                </a:xfrm>
                <a:prstGeom prst="rect">
                  <a:avLst/>
                </a:prstGeom>
                <a:noFill/>
              </p:spPr>
            </p:pic>
          </p:grpSp>
        </p:grpSp>
        <p:grpSp>
          <p:nvGrpSpPr>
            <p:cNvPr id="18" name="Group 135"/>
            <p:cNvGrpSpPr/>
            <p:nvPr/>
          </p:nvGrpSpPr>
          <p:grpSpPr>
            <a:xfrm>
              <a:off x="337144" y="3083766"/>
              <a:ext cx="2059389" cy="548640"/>
              <a:chOff x="327813" y="3107093"/>
              <a:chExt cx="2059389" cy="548640"/>
            </a:xfrm>
          </p:grpSpPr>
          <p:sp>
            <p:nvSpPr>
              <p:cNvPr id="176" name="Line 54"/>
              <p:cNvSpPr>
                <a:spLocks noChangeShapeType="1"/>
              </p:cNvSpPr>
              <p:nvPr/>
            </p:nvSpPr>
            <p:spPr bwMode="auto">
              <a:xfrm>
                <a:off x="2261681" y="3337783"/>
                <a:ext cx="125521"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grpSp>
            <p:nvGrpSpPr>
              <p:cNvPr id="19" name="Group 139"/>
              <p:cNvGrpSpPr/>
              <p:nvPr/>
            </p:nvGrpSpPr>
            <p:grpSpPr>
              <a:xfrm>
                <a:off x="327813" y="3107093"/>
                <a:ext cx="1945757" cy="548640"/>
                <a:chOff x="57214" y="2789853"/>
                <a:chExt cx="1945757" cy="548640"/>
              </a:xfrm>
            </p:grpSpPr>
            <p:grpSp>
              <p:nvGrpSpPr>
                <p:cNvPr id="20" name="Group 50"/>
                <p:cNvGrpSpPr>
                  <a:grpSpLocks noChangeAspect="1"/>
                </p:cNvGrpSpPr>
                <p:nvPr/>
              </p:nvGrpSpPr>
              <p:grpSpPr bwMode="auto">
                <a:xfrm>
                  <a:off x="1545771" y="2789853"/>
                  <a:ext cx="457200" cy="548640"/>
                  <a:chOff x="6444227" y="4872144"/>
                  <a:chExt cx="735750" cy="932343"/>
                </a:xfrm>
              </p:grpSpPr>
              <p:pic>
                <p:nvPicPr>
                  <p:cNvPr id="180" name="Picture 21" descr="Server"/>
                  <p:cNvPicPr>
                    <a:picLocks noChangeAspect="1" noChangeArrowheads="1"/>
                  </p:cNvPicPr>
                  <p:nvPr/>
                </p:nvPicPr>
                <p:blipFill>
                  <a:blip r:embed="rId18"/>
                  <a:srcRect/>
                  <a:stretch>
                    <a:fillRect/>
                  </a:stretch>
                </p:blipFill>
                <p:spPr bwMode="auto">
                  <a:xfrm>
                    <a:off x="6444227" y="4872144"/>
                    <a:ext cx="568133" cy="932343"/>
                  </a:xfrm>
                  <a:prstGeom prst="rect">
                    <a:avLst/>
                  </a:prstGeom>
                  <a:noFill/>
                  <a:ln w="9525">
                    <a:noFill/>
                    <a:miter lim="800000"/>
                    <a:headEnd/>
                    <a:tailEnd/>
                  </a:ln>
                </p:spPr>
              </p:pic>
              <p:pic>
                <p:nvPicPr>
                  <p:cNvPr id="181" name="Picture 8" descr="database purple"/>
                  <p:cNvPicPr>
                    <a:picLocks noChangeAspect="1" noChangeArrowheads="1"/>
                  </p:cNvPicPr>
                  <p:nvPr/>
                </p:nvPicPr>
                <p:blipFill>
                  <a:blip r:embed="rId21" cstate="print"/>
                  <a:srcRect/>
                  <a:stretch>
                    <a:fillRect/>
                  </a:stretch>
                </p:blipFill>
                <p:spPr bwMode="auto">
                  <a:xfrm>
                    <a:off x="6891565" y="5407504"/>
                    <a:ext cx="288412" cy="394581"/>
                  </a:xfrm>
                  <a:prstGeom prst="rect">
                    <a:avLst/>
                  </a:prstGeom>
                  <a:noFill/>
                  <a:ln w="9525">
                    <a:noFill/>
                    <a:miter lim="800000"/>
                    <a:headEnd/>
                    <a:tailEnd/>
                  </a:ln>
                </p:spPr>
              </p:pic>
            </p:grpSp>
            <p:pic>
              <p:nvPicPr>
                <p:cNvPr id="179" name="Picture 4" descr="D:\MyPictures\MediaBank\DPM v2 protected workload logos (Exchange, SQL, SharePoint, Virtual Server)\ofc-ShrPtSvr07-2_rgb.png"/>
                <p:cNvPicPr>
                  <a:picLocks noChangeAspect="1" noChangeArrowheads="1"/>
                </p:cNvPicPr>
                <p:nvPr/>
              </p:nvPicPr>
              <p:blipFill>
                <a:blip r:embed="rId22" cstate="print">
                  <a:lum bright="100000"/>
                </a:blip>
                <a:srcRect/>
                <a:stretch>
                  <a:fillRect/>
                </a:stretch>
              </p:blipFill>
              <p:spPr bwMode="auto">
                <a:xfrm>
                  <a:off x="57214" y="2853195"/>
                  <a:ext cx="1473396" cy="372475"/>
                </a:xfrm>
                <a:prstGeom prst="rect">
                  <a:avLst/>
                </a:prstGeom>
                <a:noFill/>
              </p:spPr>
            </p:pic>
          </p:grpSp>
        </p:grpSp>
        <p:grpSp>
          <p:nvGrpSpPr>
            <p:cNvPr id="21" name="Group 136"/>
            <p:cNvGrpSpPr/>
            <p:nvPr/>
          </p:nvGrpSpPr>
          <p:grpSpPr>
            <a:xfrm>
              <a:off x="207950" y="3832545"/>
              <a:ext cx="2188583" cy="548640"/>
              <a:chOff x="198619" y="3797553"/>
              <a:chExt cx="2188583" cy="548640"/>
            </a:xfrm>
          </p:grpSpPr>
          <p:sp>
            <p:nvSpPr>
              <p:cNvPr id="170" name="Line 53"/>
              <p:cNvSpPr>
                <a:spLocks noChangeShapeType="1"/>
              </p:cNvSpPr>
              <p:nvPr/>
            </p:nvSpPr>
            <p:spPr bwMode="auto">
              <a:xfrm>
                <a:off x="2261681" y="4050024"/>
                <a:ext cx="125521"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grpSp>
            <p:nvGrpSpPr>
              <p:cNvPr id="22" name="Group 140"/>
              <p:cNvGrpSpPr/>
              <p:nvPr/>
            </p:nvGrpSpPr>
            <p:grpSpPr>
              <a:xfrm>
                <a:off x="198619" y="3797553"/>
                <a:ext cx="2063416" cy="548640"/>
                <a:chOff x="-71980" y="3387012"/>
                <a:chExt cx="2063416" cy="548640"/>
              </a:xfrm>
            </p:grpSpPr>
            <p:grpSp>
              <p:nvGrpSpPr>
                <p:cNvPr id="23" name="Group 36"/>
                <p:cNvGrpSpPr>
                  <a:grpSpLocks noChangeAspect="1"/>
                </p:cNvGrpSpPr>
                <p:nvPr/>
              </p:nvGrpSpPr>
              <p:grpSpPr bwMode="auto">
                <a:xfrm>
                  <a:off x="1534236" y="3387012"/>
                  <a:ext cx="457200" cy="548640"/>
                  <a:chOff x="1785139" y="1127458"/>
                  <a:chExt cx="749793" cy="946269"/>
                </a:xfrm>
              </p:grpSpPr>
              <p:pic>
                <p:nvPicPr>
                  <p:cNvPr id="174" name="Picture 21" descr="Server"/>
                  <p:cNvPicPr>
                    <a:picLocks noChangeAspect="1" noChangeArrowheads="1"/>
                  </p:cNvPicPr>
                  <p:nvPr/>
                </p:nvPicPr>
                <p:blipFill>
                  <a:blip r:embed="rId18"/>
                  <a:srcRect/>
                  <a:stretch>
                    <a:fillRect/>
                  </a:stretch>
                </p:blipFill>
                <p:spPr bwMode="auto">
                  <a:xfrm>
                    <a:off x="1785139" y="1127458"/>
                    <a:ext cx="631490" cy="932343"/>
                  </a:xfrm>
                  <a:prstGeom prst="rect">
                    <a:avLst/>
                  </a:prstGeom>
                  <a:noFill/>
                  <a:ln w="9525">
                    <a:noFill/>
                    <a:miter lim="800000"/>
                    <a:headEnd/>
                    <a:tailEnd/>
                  </a:ln>
                </p:spPr>
              </p:pic>
              <p:pic>
                <p:nvPicPr>
                  <p:cNvPr id="175" name="Picture 10" descr="Folder"/>
                  <p:cNvPicPr>
                    <a:picLocks noChangeAspect="1" noChangeArrowheads="1"/>
                  </p:cNvPicPr>
                  <p:nvPr/>
                </p:nvPicPr>
                <p:blipFill>
                  <a:blip r:embed="rId23" cstate="print"/>
                  <a:srcRect/>
                  <a:stretch>
                    <a:fillRect/>
                  </a:stretch>
                </p:blipFill>
                <p:spPr bwMode="auto">
                  <a:xfrm>
                    <a:off x="2213430" y="1643742"/>
                    <a:ext cx="321502" cy="429985"/>
                  </a:xfrm>
                  <a:prstGeom prst="rect">
                    <a:avLst/>
                  </a:prstGeom>
                  <a:noFill/>
                  <a:ln w="9525">
                    <a:noFill/>
                    <a:miter lim="800000"/>
                    <a:headEnd/>
                    <a:tailEnd/>
                  </a:ln>
                </p:spPr>
              </p:pic>
            </p:grpSp>
            <p:pic>
              <p:nvPicPr>
                <p:cNvPr id="173" name="Picture 7" descr="D:\MyPictures\MediaBank\DPM v2 protected workload logos (Exchange, SQL, SharePoint, Virtual Server)\Virtual_05-R2_bL.png"/>
                <p:cNvPicPr>
                  <a:picLocks noChangeAspect="1" noChangeArrowheads="1"/>
                </p:cNvPicPr>
                <p:nvPr/>
              </p:nvPicPr>
              <p:blipFill>
                <a:blip r:embed="rId24">
                  <a:lum bright="100000"/>
                </a:blip>
                <a:srcRect/>
                <a:stretch>
                  <a:fillRect/>
                </a:stretch>
              </p:blipFill>
              <p:spPr bwMode="auto">
                <a:xfrm>
                  <a:off x="-71980" y="3576934"/>
                  <a:ext cx="1574210" cy="218874"/>
                </a:xfrm>
                <a:prstGeom prst="rect">
                  <a:avLst/>
                </a:prstGeom>
                <a:noFill/>
              </p:spPr>
            </p:pic>
          </p:grpSp>
        </p:grpSp>
        <p:sp>
          <p:nvSpPr>
            <p:cNvPr id="158" name="Text Box 61"/>
            <p:cNvSpPr txBox="1">
              <a:spLocks noChangeArrowheads="1"/>
            </p:cNvSpPr>
            <p:nvPr/>
          </p:nvSpPr>
          <p:spPr bwMode="auto">
            <a:xfrm>
              <a:off x="2519365" y="2438274"/>
              <a:ext cx="1666875" cy="430881"/>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latin typeface="+mj-lt"/>
                  <a:cs typeface="+mn-cs"/>
                </a:rPr>
                <a:t>Active </a:t>
              </a:r>
              <a:r>
                <a:rPr lang="en-US" sz="1100" dirty="0" smtClean="0">
                  <a:latin typeface="+mj-lt"/>
                  <a:cs typeface="+mn-cs"/>
                </a:rPr>
                <a:t>Directory®</a:t>
              </a:r>
            </a:p>
            <a:p>
              <a:pPr eaLnBrk="0" hangingPunct="0">
                <a:defRPr/>
              </a:pPr>
              <a:r>
                <a:rPr lang="en-US" sz="1100" dirty="0" smtClean="0">
                  <a:latin typeface="+mj-lt"/>
                  <a:cs typeface="+mn-cs"/>
                </a:rPr>
                <a:t>System State</a:t>
              </a:r>
              <a:endParaRPr lang="en-US" sz="1100" dirty="0">
                <a:latin typeface="+mj-lt"/>
                <a:cs typeface="+mn-cs"/>
              </a:endParaRPr>
            </a:p>
          </p:txBody>
        </p:sp>
        <p:sp>
          <p:nvSpPr>
            <p:cNvPr id="159" name="Text Box 61"/>
            <p:cNvSpPr txBox="1">
              <a:spLocks noChangeArrowheads="1"/>
            </p:cNvSpPr>
            <p:nvPr/>
          </p:nvSpPr>
          <p:spPr bwMode="auto">
            <a:xfrm>
              <a:off x="2556591" y="4594712"/>
              <a:ext cx="2024374" cy="600158"/>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100" dirty="0" smtClean="0">
                  <a:latin typeface="+mj-lt"/>
                  <a:cs typeface="+mn-cs"/>
                </a:rPr>
                <a:t>Windows Server 2003</a:t>
              </a:r>
            </a:p>
            <a:p>
              <a:pPr eaLnBrk="0" hangingPunct="0">
                <a:defRPr/>
              </a:pPr>
              <a:r>
                <a:rPr lang="en-US" sz="1100" dirty="0" smtClean="0">
                  <a:latin typeface="+mj-lt"/>
                  <a:cs typeface="+mn-cs"/>
                </a:rPr>
                <a:t>Windows Server 2008</a:t>
              </a:r>
            </a:p>
            <a:p>
              <a:pPr eaLnBrk="0" hangingPunct="0">
                <a:defRPr/>
              </a:pPr>
              <a:r>
                <a:rPr lang="en-US" sz="1100" dirty="0" smtClean="0">
                  <a:latin typeface="+mj-lt"/>
                  <a:cs typeface="+mn-cs"/>
                </a:rPr>
                <a:t>     </a:t>
              </a:r>
              <a:r>
                <a:rPr lang="en-US" sz="1000" i="1" dirty="0" smtClean="0">
                  <a:latin typeface="+mj-lt"/>
                  <a:cs typeface="+mn-cs"/>
                </a:rPr>
                <a:t>file shares and directories</a:t>
              </a:r>
              <a:endParaRPr lang="en-US" sz="1100" i="1" dirty="0" smtClean="0">
                <a:latin typeface="+mj-lt"/>
                <a:cs typeface="+mn-cs"/>
              </a:endParaRPr>
            </a:p>
          </p:txBody>
        </p:sp>
        <p:grpSp>
          <p:nvGrpSpPr>
            <p:cNvPr id="24" name="Group 147"/>
            <p:cNvGrpSpPr/>
            <p:nvPr/>
          </p:nvGrpSpPr>
          <p:grpSpPr>
            <a:xfrm>
              <a:off x="2724543" y="4002833"/>
              <a:ext cx="531847" cy="625161"/>
              <a:chOff x="2775251" y="1679417"/>
              <a:chExt cx="499794" cy="656679"/>
            </a:xfrm>
          </p:grpSpPr>
          <p:pic>
            <p:nvPicPr>
              <p:cNvPr id="168" name="Picture 9"/>
              <p:cNvPicPr>
                <a:picLocks noChangeAspect="1" noChangeArrowheads="1"/>
              </p:cNvPicPr>
              <p:nvPr/>
            </p:nvPicPr>
            <p:blipFill>
              <a:blip r:embed="rId25" cstate="print"/>
              <a:srcRect/>
              <a:stretch>
                <a:fillRect/>
              </a:stretch>
            </p:blipFill>
            <p:spPr bwMode="auto">
              <a:xfrm>
                <a:off x="2775251" y="1679417"/>
                <a:ext cx="357187" cy="615950"/>
              </a:xfrm>
              <a:prstGeom prst="rect">
                <a:avLst/>
              </a:prstGeom>
              <a:noFill/>
              <a:ln w="9525">
                <a:noFill/>
                <a:miter lim="800000"/>
                <a:headEnd/>
                <a:tailEnd/>
              </a:ln>
            </p:spPr>
          </p:pic>
          <p:pic>
            <p:nvPicPr>
              <p:cNvPr id="169" name="Picture 10"/>
              <p:cNvPicPr>
                <a:picLocks noChangeAspect="1" noChangeArrowheads="1"/>
              </p:cNvPicPr>
              <p:nvPr/>
            </p:nvPicPr>
            <p:blipFill>
              <a:blip r:embed="rId7"/>
              <a:srcRect/>
              <a:stretch>
                <a:fillRect/>
              </a:stretch>
            </p:blipFill>
            <p:spPr bwMode="auto">
              <a:xfrm>
                <a:off x="2976636" y="2027504"/>
                <a:ext cx="298409" cy="308592"/>
              </a:xfrm>
              <a:prstGeom prst="rect">
                <a:avLst/>
              </a:prstGeom>
              <a:noFill/>
              <a:ln w="9525">
                <a:noFill/>
                <a:miter lim="800000"/>
                <a:headEnd/>
                <a:tailEnd/>
              </a:ln>
            </p:spPr>
          </p:pic>
        </p:grpSp>
        <p:grpSp>
          <p:nvGrpSpPr>
            <p:cNvPr id="25" name="Group 137"/>
            <p:cNvGrpSpPr/>
            <p:nvPr/>
          </p:nvGrpSpPr>
          <p:grpSpPr>
            <a:xfrm>
              <a:off x="469636" y="4581324"/>
              <a:ext cx="1926897" cy="538397"/>
              <a:chOff x="460305" y="4488014"/>
              <a:chExt cx="1926897" cy="538397"/>
            </a:xfrm>
          </p:grpSpPr>
          <p:sp>
            <p:nvSpPr>
              <p:cNvPr id="162" name="Line 52"/>
              <p:cNvSpPr>
                <a:spLocks noChangeShapeType="1"/>
              </p:cNvSpPr>
              <p:nvPr/>
            </p:nvSpPr>
            <p:spPr bwMode="auto">
              <a:xfrm>
                <a:off x="2261681" y="4670119"/>
                <a:ext cx="125521"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grpSp>
            <p:nvGrpSpPr>
              <p:cNvPr id="26" name="Group 130"/>
              <p:cNvGrpSpPr/>
              <p:nvPr/>
            </p:nvGrpSpPr>
            <p:grpSpPr>
              <a:xfrm>
                <a:off x="460305" y="4488014"/>
                <a:ext cx="1847467" cy="538397"/>
                <a:chOff x="460305" y="4320056"/>
                <a:chExt cx="1847467" cy="538397"/>
              </a:xfrm>
            </p:grpSpPr>
            <p:sp>
              <p:nvSpPr>
                <p:cNvPr id="164" name="Text Box 61"/>
                <p:cNvSpPr txBox="1">
                  <a:spLocks noChangeArrowheads="1"/>
                </p:cNvSpPr>
                <p:nvPr/>
              </p:nvSpPr>
              <p:spPr bwMode="auto">
                <a:xfrm>
                  <a:off x="460305" y="4394619"/>
                  <a:ext cx="1237667" cy="430881"/>
                </a:xfrm>
                <a:prstGeom prst="rect">
                  <a:avLst/>
                </a:prstGeom>
                <a:noFill/>
                <a:ln w="9525">
                  <a:noFill/>
                  <a:miter lim="800000"/>
                  <a:headEnd/>
                  <a:tailEnd/>
                </a:ln>
                <a:effectLst/>
              </p:spPr>
              <p:txBody>
                <a:bodyPr wrap="square" lIns="91435" tIns="45717" rIns="91435" bIns="45717">
                  <a:spAutoFit/>
                </a:bodyPr>
                <a:lstStyle/>
                <a:p>
                  <a:pPr algn="r" eaLnBrk="0" hangingPunct="0">
                    <a:defRPr/>
                  </a:pPr>
                  <a:r>
                    <a:rPr lang="en-US" sz="1100" dirty="0" smtClean="0">
                      <a:latin typeface="+mj-lt"/>
                      <a:cs typeface="+mn-cs"/>
                    </a:rPr>
                    <a:t>Windows XP</a:t>
                  </a:r>
                </a:p>
                <a:p>
                  <a:pPr algn="r" eaLnBrk="0" hangingPunct="0">
                    <a:defRPr/>
                  </a:pPr>
                  <a:r>
                    <a:rPr lang="en-US" sz="1100" dirty="0" smtClean="0">
                      <a:latin typeface="+mj-lt"/>
                      <a:cs typeface="+mn-cs"/>
                    </a:rPr>
                    <a:t>Windows Vista</a:t>
                  </a:r>
                  <a:endParaRPr lang="en-US" sz="1100" dirty="0">
                    <a:latin typeface="+mj-lt"/>
                    <a:cs typeface="+mn-cs"/>
                  </a:endParaRPr>
                </a:p>
              </p:txBody>
            </p:sp>
            <p:grpSp>
              <p:nvGrpSpPr>
                <p:cNvPr id="27" name="Group 129"/>
                <p:cNvGrpSpPr/>
                <p:nvPr/>
              </p:nvGrpSpPr>
              <p:grpSpPr>
                <a:xfrm>
                  <a:off x="1690485" y="4320056"/>
                  <a:ext cx="617287" cy="538397"/>
                  <a:chOff x="1634499" y="4767944"/>
                  <a:chExt cx="617287" cy="538397"/>
                </a:xfrm>
              </p:grpSpPr>
              <p:pic>
                <p:nvPicPr>
                  <p:cNvPr id="166" name="Picture 48"/>
                  <p:cNvPicPr>
                    <a:picLocks noChangeAspect="1" noChangeArrowheads="1"/>
                  </p:cNvPicPr>
                  <p:nvPr/>
                </p:nvPicPr>
                <p:blipFill>
                  <a:blip r:embed="rId26"/>
                  <a:srcRect/>
                  <a:stretch>
                    <a:fillRect/>
                  </a:stretch>
                </p:blipFill>
                <p:spPr bwMode="auto">
                  <a:xfrm>
                    <a:off x="1634499" y="4767944"/>
                    <a:ext cx="486651" cy="521675"/>
                  </a:xfrm>
                  <a:prstGeom prst="rect">
                    <a:avLst/>
                  </a:prstGeom>
                  <a:noFill/>
                  <a:ln w="9525">
                    <a:noFill/>
                    <a:miter lim="800000"/>
                    <a:headEnd/>
                    <a:tailEnd/>
                  </a:ln>
                </p:spPr>
              </p:pic>
              <p:pic>
                <p:nvPicPr>
                  <p:cNvPr id="167" name="Picture 10"/>
                  <p:cNvPicPr>
                    <a:picLocks noChangeAspect="1" noChangeArrowheads="1"/>
                  </p:cNvPicPr>
                  <p:nvPr/>
                </p:nvPicPr>
                <p:blipFill>
                  <a:blip r:embed="rId7"/>
                  <a:srcRect/>
                  <a:stretch>
                    <a:fillRect/>
                  </a:stretch>
                </p:blipFill>
                <p:spPr bwMode="auto">
                  <a:xfrm>
                    <a:off x="1953377" y="4997749"/>
                    <a:ext cx="298409" cy="308592"/>
                  </a:xfrm>
                  <a:prstGeom prst="rect">
                    <a:avLst/>
                  </a:prstGeom>
                  <a:noFill/>
                  <a:ln w="9525">
                    <a:noFill/>
                    <a:miter lim="800000"/>
                    <a:headEnd/>
                    <a:tailEnd/>
                  </a:ln>
                </p:spPr>
              </p:pic>
            </p:grpSp>
          </p:grpSp>
        </p:grpSp>
      </p:grpSp>
      <p:sp>
        <p:nvSpPr>
          <p:cNvPr id="116" name="TextBox 115"/>
          <p:cNvSpPr txBox="1"/>
          <p:nvPr/>
        </p:nvSpPr>
        <p:spPr>
          <a:xfrm>
            <a:off x="574766" y="4018092"/>
            <a:ext cx="1036320" cy="193899"/>
          </a:xfrm>
          <a:prstGeom prst="rect">
            <a:avLst/>
          </a:prstGeom>
        </p:spPr>
        <p:txBody>
          <a:bodyPr vert="horz" wrap="square" lIns="0" tIns="0" rIns="0" bIns="0" rtlCol="0">
            <a:spAutoFit/>
          </a:bodyPr>
          <a:lstStyle/>
          <a:p>
            <a:pPr>
              <a:lnSpc>
                <a:spcPct val="90000"/>
              </a:lnSpc>
              <a:spcBef>
                <a:spcPct val="20000"/>
              </a:spcBef>
              <a:buClr>
                <a:srgbClr val="777777"/>
              </a:buClr>
              <a:buSzPct val="130000"/>
            </a:pPr>
            <a:r>
              <a:rPr lang="en-US" sz="1400" dirty="0" smtClean="0">
                <a:latin typeface="Segoe"/>
              </a:rPr>
              <a:t>Hyper-V</a:t>
            </a:r>
          </a:p>
        </p:txBody>
      </p:sp>
      <p:pic>
        <p:nvPicPr>
          <p:cNvPr id="117" name="Picture 116" descr="SysCnt-DataProMgr07_h_rgb_r.png"/>
          <p:cNvPicPr>
            <a:picLocks noChangeAspect="1"/>
          </p:cNvPicPr>
          <p:nvPr/>
        </p:nvPicPr>
        <p:blipFill>
          <a:blip r:embed="rId27"/>
          <a:stretch>
            <a:fillRect/>
          </a:stretch>
        </p:blipFill>
        <p:spPr>
          <a:xfrm>
            <a:off x="395754" y="256536"/>
            <a:ext cx="2956956" cy="642469"/>
          </a:xfrm>
          <a:prstGeom prst="rect">
            <a:avLst/>
          </a:prstGeom>
        </p:spPr>
      </p:pic>
      <p:sp>
        <p:nvSpPr>
          <p:cNvPr id="118" name="AutoShape 69"/>
          <p:cNvSpPr>
            <a:spLocks noChangeArrowheads="1"/>
          </p:cNvSpPr>
          <p:nvPr/>
        </p:nvSpPr>
        <p:spPr bwMode="auto">
          <a:xfrm rot="16200000">
            <a:off x="4515413" y="1849684"/>
            <a:ext cx="1121896" cy="338138"/>
          </a:xfrm>
          <a:prstGeom prst="rightArrow">
            <a:avLst>
              <a:gd name="adj1" fmla="val 64315"/>
              <a:gd name="adj2" fmla="val 100939"/>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eaLnBrk="0" hangingPunct="0">
              <a:defRPr/>
            </a:pPr>
            <a:endParaRPr lang="en-GB">
              <a:latin typeface="+mj-lt"/>
              <a:cs typeface="+mn-cs"/>
            </a:endParaRPr>
          </a:p>
        </p:txBody>
      </p:sp>
      <p:sp>
        <p:nvSpPr>
          <p:cNvPr id="119" name="Cloud 118"/>
          <p:cNvSpPr/>
          <p:nvPr/>
        </p:nvSpPr>
        <p:spPr bwMode="auto">
          <a:xfrm>
            <a:off x="4493623" y="844732"/>
            <a:ext cx="1236617" cy="531223"/>
          </a:xfrm>
          <a:prstGeom prst="cloud">
            <a:avLst/>
          </a:prstGeom>
          <a:gradFill>
            <a:gsLst>
              <a:gs pos="0">
                <a:srgbClr val="C7C7C7"/>
              </a:gs>
              <a:gs pos="50000">
                <a:schemeClr val="accent6">
                  <a:shade val="45000"/>
                  <a:satMod val="170000"/>
                </a:schemeClr>
              </a:gs>
              <a:gs pos="70000">
                <a:schemeClr val="accent6">
                  <a:tint val="99000"/>
                  <a:shade val="65000"/>
                  <a:satMod val="155000"/>
                </a:schemeClr>
              </a:gs>
              <a:gs pos="100000">
                <a:schemeClr val="accent6">
                  <a:tint val="95500"/>
                  <a:shade val="100000"/>
                  <a:satMod val="155000"/>
                </a:schemeClr>
              </a:gs>
            </a:gsLst>
          </a:gra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AU"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20" name="TextBox 119"/>
          <p:cNvSpPr txBox="1">
            <a:spLocks noChangeArrowheads="1"/>
          </p:cNvSpPr>
          <p:nvPr/>
        </p:nvSpPr>
        <p:spPr bwMode="auto">
          <a:xfrm>
            <a:off x="4851017" y="459594"/>
            <a:ext cx="1584078" cy="292382"/>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300" dirty="0" smtClean="0">
                <a:latin typeface="+mj-lt"/>
                <a:cs typeface="+mn-cs"/>
              </a:rPr>
              <a:t>SP1 Cloud Backup</a:t>
            </a:r>
            <a:endParaRPr lang="en-US" sz="1300" dirty="0">
              <a:latin typeface="+mj-lt"/>
              <a:cs typeface="+mn-cs"/>
            </a:endParaRPr>
          </a:p>
        </p:txBody>
      </p:sp>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wipe(down)">
                                      <p:cBhvr>
                                        <p:cTn id="7" dur="500"/>
                                        <p:tgtEl>
                                          <p:spTgt spid="11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9"/>
                                        </p:tgtEl>
                                        <p:attrNameLst>
                                          <p:attrName>style.visibility</p:attrName>
                                        </p:attrNameLst>
                                      </p:cBhvr>
                                      <p:to>
                                        <p:strVal val="visible"/>
                                      </p:to>
                                    </p:set>
                                    <p:animEffect transition="in" filter="wipe(down)">
                                      <p:cBhvr>
                                        <p:cTn id="10" dur="500"/>
                                        <p:tgtEl>
                                          <p:spTgt spid="119"/>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0"/>
                                        </p:tgtEl>
                                        <p:attrNameLst>
                                          <p:attrName>style.visibility</p:attrName>
                                        </p:attrNameLst>
                                      </p:cBhvr>
                                      <p:to>
                                        <p:strVal val="visible"/>
                                      </p:to>
                                    </p:set>
                                    <p:animEffect transition="in" filter="wipe(down)">
                                      <p:cBhvr>
                                        <p:cTn id="13"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animBg="1"/>
      <p:bldP spid="12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3"/>
          <p:cNvSpPr>
            <a:spLocks noGrp="1"/>
          </p:cNvSpPr>
          <p:nvPr>
            <p:ph type="title"/>
          </p:nvPr>
        </p:nvSpPr>
        <p:spPr>
          <a:xfrm>
            <a:off x="228600" y="46038"/>
            <a:ext cx="8915400" cy="858697"/>
          </a:xfrm>
        </p:spPr>
        <p:txBody>
          <a:bodyPr/>
          <a:lstStyle/>
          <a:p>
            <a:r>
              <a:rPr lang="en-US" sz="4400" dirty="0" smtClean="0"/>
              <a:t>Efficient Protection </a:t>
            </a:r>
            <a:r>
              <a:rPr sz="4400" smtClean="0"/>
              <a:t>without duplication </a:t>
            </a:r>
            <a:r>
              <a:rPr lang="en-US" dirty="0" smtClean="0"/>
              <a:t/>
            </a:r>
            <a:br>
              <a:rPr lang="en-US" dirty="0" smtClean="0"/>
            </a:br>
            <a:r>
              <a:rPr lang="fr-FR" sz="1800" dirty="0" smtClean="0"/>
              <a:t>Day 1 : DPM Express Full</a:t>
            </a:r>
            <a:endParaRPr lang="fr-FR" sz="2000" dirty="0" smtClean="0"/>
          </a:p>
        </p:txBody>
      </p:sp>
      <p:sp>
        <p:nvSpPr>
          <p:cNvPr id="34" name="Can 33"/>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p:txBody>
      </p:sp>
      <p:sp>
        <p:nvSpPr>
          <p:cNvPr id="35" name="Can 34"/>
          <p:cNvSpPr/>
          <p:nvPr/>
        </p:nvSpPr>
        <p:spPr>
          <a:xfrm>
            <a:off x="5932170" y="2209800"/>
            <a:ext cx="2531745" cy="1981200"/>
          </a:xfrm>
          <a:prstGeom prst="can">
            <a:avLst/>
          </a:prstGeom>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0:00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38" name="Right Arrow 37"/>
          <p:cNvSpPr/>
          <p:nvPr/>
        </p:nvSpPr>
        <p:spPr>
          <a:xfrm>
            <a:off x="3005138" y="2895600"/>
            <a:ext cx="2905125" cy="685800"/>
          </a:xfrm>
          <a:prstGeom prst="rightArrow">
            <a:avLst/>
          </a:prstGeom>
          <a:gradFill flip="none" rotWithShape="1">
            <a:gsLst>
              <a:gs pos="0">
                <a:srgbClr val="910C09">
                  <a:alpha val="0"/>
                </a:srgbClr>
              </a:gs>
              <a:gs pos="50000">
                <a:srgbClr val="CD120D">
                  <a:alpha val="61000"/>
                </a:srgbClr>
              </a:gs>
              <a:gs pos="100000">
                <a:srgbClr val="C00000"/>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Express full</a:t>
            </a:r>
          </a:p>
        </p:txBody>
      </p:sp>
      <p:sp>
        <p:nvSpPr>
          <p:cNvPr id="43014" name="TextBox 15"/>
          <p:cNvSpPr txBox="1">
            <a:spLocks noChangeArrowheads="1"/>
          </p:cNvSpPr>
          <p:nvPr/>
        </p:nvSpPr>
        <p:spPr bwMode="auto">
          <a:xfrm>
            <a:off x="382588" y="5594350"/>
            <a:ext cx="5872162" cy="646113"/>
          </a:xfrm>
          <a:prstGeom prst="rect">
            <a:avLst/>
          </a:prstGeom>
          <a:noFill/>
          <a:ln w="9525">
            <a:noFill/>
            <a:miter lim="800000"/>
            <a:headEnd/>
            <a:tailEnd/>
          </a:ln>
        </p:spPr>
        <p:txBody>
          <a:bodyPr lIns="91435" tIns="45717" rIns="91435" bIns="45717">
            <a:spAutoFit/>
          </a:bodyPr>
          <a:lstStyle/>
          <a:p>
            <a:pPr eaLnBrk="0" hangingPunct="0"/>
            <a:r>
              <a:rPr lang="en-US" sz="1800">
                <a:latin typeface="Segoe" pitchFamily="34" charset="0"/>
              </a:rPr>
              <a:t>At least weekly but usually daily, </a:t>
            </a:r>
            <a:br>
              <a:rPr lang="en-US" sz="1800">
                <a:latin typeface="Segoe" pitchFamily="34" charset="0"/>
              </a:rPr>
            </a:br>
            <a:r>
              <a:rPr lang="en-US" sz="1800">
                <a:latin typeface="Segoe" pitchFamily="34" charset="0"/>
              </a:rPr>
              <a:t>a DPM Express Full re-synchronizes the DPM Replica</a:t>
            </a:r>
          </a:p>
        </p:txBody>
      </p:sp>
      <p:grpSp>
        <p:nvGrpSpPr>
          <p:cNvPr id="2" name="Group 23"/>
          <p:cNvGrpSpPr>
            <a:grpSpLocks/>
          </p:cNvGrpSpPr>
          <p:nvPr/>
        </p:nvGrpSpPr>
        <p:grpSpPr bwMode="auto">
          <a:xfrm>
            <a:off x="8574088" y="2236788"/>
            <a:ext cx="228600" cy="1792287"/>
            <a:chOff x="13719430" y="2684961"/>
            <a:chExt cx="365760" cy="2149056"/>
          </a:xfrm>
        </p:grpSpPr>
        <p:sp>
          <p:nvSpPr>
            <p:cNvPr id="25" name="Rectangle 28"/>
            <p:cNvSpPr/>
            <p:nvPr/>
          </p:nvSpPr>
          <p:spPr>
            <a:xfrm>
              <a:off x="13719430" y="2684961"/>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6" name="Rectangle 29"/>
            <p:cNvSpPr/>
            <p:nvPr/>
          </p:nvSpPr>
          <p:spPr>
            <a:xfrm>
              <a:off x="13719430" y="3059951"/>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7" name="Rectangle 30"/>
            <p:cNvSpPr/>
            <p:nvPr/>
          </p:nvSpPr>
          <p:spPr>
            <a:xfrm>
              <a:off x="13719430" y="343494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8" name="Rectangle 31"/>
            <p:cNvSpPr/>
            <p:nvPr/>
          </p:nvSpPr>
          <p:spPr>
            <a:xfrm>
              <a:off x="13719430" y="380993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9" name="Rectangle 32"/>
            <p:cNvSpPr/>
            <p:nvPr/>
          </p:nvSpPr>
          <p:spPr>
            <a:xfrm>
              <a:off x="13719430" y="4559912"/>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0" name="Rectangle 33"/>
            <p:cNvSpPr/>
            <p:nvPr/>
          </p:nvSpPr>
          <p:spPr>
            <a:xfrm>
              <a:off x="13719430" y="4184923"/>
              <a:ext cx="365760" cy="274105"/>
            </a:xfrm>
            <a:prstGeom prst="snip1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3016"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3017"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3"/>
          <p:cNvSpPr>
            <a:spLocks noGrp="1"/>
          </p:cNvSpPr>
          <p:nvPr>
            <p:ph type="title"/>
          </p:nvPr>
        </p:nvSpPr>
        <p:spPr>
          <a:xfrm>
            <a:off x="228600" y="46038"/>
            <a:ext cx="8915400" cy="858697"/>
          </a:xfrm>
        </p:spPr>
        <p:txBody>
          <a:bodyPr/>
          <a:lstStyle/>
          <a:p>
            <a:r>
              <a:rPr lang="en-US" sz="4400" dirty="0" smtClean="0"/>
              <a:t>Efficient Protection </a:t>
            </a:r>
            <a:r>
              <a:rPr sz="4400" smtClean="0"/>
              <a:t>without duplication </a:t>
            </a:r>
            <a:r>
              <a:rPr lang="en-US" dirty="0" smtClean="0"/>
              <a:t/>
            </a:r>
            <a:br>
              <a:rPr lang="en-US" dirty="0" smtClean="0"/>
            </a:br>
            <a:r>
              <a:rPr lang="en-US" sz="1800" dirty="0" smtClean="0"/>
              <a:t>Day 1 : DPM Express Full</a:t>
            </a:r>
            <a:endParaRPr lang="en-US" sz="2000" dirty="0" smtClean="0"/>
          </a:p>
        </p:txBody>
      </p:sp>
      <p:sp>
        <p:nvSpPr>
          <p:cNvPr id="18" name="Can 17"/>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p:txBody>
      </p:sp>
      <p:sp>
        <p:nvSpPr>
          <p:cNvPr id="19" name="Can 18"/>
          <p:cNvSpPr/>
          <p:nvPr/>
        </p:nvSpPr>
        <p:spPr>
          <a:xfrm>
            <a:off x="5932170" y="2209800"/>
            <a:ext cx="2531745"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44037"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Day 0</a:t>
            </a:r>
          </a:p>
        </p:txBody>
      </p:sp>
      <p:sp>
        <p:nvSpPr>
          <p:cNvPr id="44038" name="TextBox 15"/>
          <p:cNvSpPr txBox="1">
            <a:spLocks noChangeArrowheads="1"/>
          </p:cNvSpPr>
          <p:nvPr/>
        </p:nvSpPr>
        <p:spPr bwMode="auto">
          <a:xfrm>
            <a:off x="382588" y="5594350"/>
            <a:ext cx="5872162" cy="646113"/>
          </a:xfrm>
          <a:prstGeom prst="rect">
            <a:avLst/>
          </a:prstGeom>
          <a:noFill/>
          <a:ln w="9525">
            <a:noFill/>
            <a:miter lim="800000"/>
            <a:headEnd/>
            <a:tailEnd/>
          </a:ln>
        </p:spPr>
        <p:txBody>
          <a:bodyPr lIns="91435" tIns="45717" rIns="91435" bIns="45717">
            <a:spAutoFit/>
          </a:bodyPr>
          <a:lstStyle/>
          <a:p>
            <a:pPr eaLnBrk="0" hangingPunct="0"/>
            <a:r>
              <a:rPr lang="en-US" sz="1800">
                <a:latin typeface="Segoe" pitchFamily="34" charset="0"/>
              </a:rPr>
              <a:t>At least weekly but usually daily, </a:t>
            </a:r>
            <a:br>
              <a:rPr lang="en-US" sz="1800">
                <a:latin typeface="Segoe" pitchFamily="34" charset="0"/>
              </a:rPr>
            </a:br>
            <a:r>
              <a:rPr lang="en-US" sz="1800">
                <a:latin typeface="Segoe" pitchFamily="34" charset="0"/>
              </a:rPr>
              <a:t>a DPM Express Full re-synchronizes the DPM Replica</a:t>
            </a:r>
          </a:p>
        </p:txBody>
      </p:sp>
      <p:sp>
        <p:nvSpPr>
          <p:cNvPr id="26" name="Can 25"/>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0000" endA="300" endPos="90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29"/>
          <p:cNvGrpSpPr>
            <a:grpSpLocks/>
          </p:cNvGrpSpPr>
          <p:nvPr/>
        </p:nvGrpSpPr>
        <p:grpSpPr bwMode="auto">
          <a:xfrm>
            <a:off x="7056438" y="4433888"/>
            <a:ext cx="139700" cy="1176337"/>
            <a:chOff x="11290855" y="5320851"/>
            <a:chExt cx="224120" cy="1411723"/>
          </a:xfrm>
        </p:grpSpPr>
        <p:sp>
          <p:nvSpPr>
            <p:cNvPr id="28" name="Snip Single Corner Rectangle 27"/>
            <p:cNvSpPr/>
            <p:nvPr/>
          </p:nvSpPr>
          <p:spPr>
            <a:xfrm>
              <a:off x="11290855"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29" name="Snip Single Corner Rectangle 28"/>
            <p:cNvSpPr/>
            <p:nvPr/>
          </p:nvSpPr>
          <p:spPr>
            <a:xfrm>
              <a:off x="11290855"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2" name="Snip Single Corner Rectangle 31"/>
            <p:cNvSpPr/>
            <p:nvPr/>
          </p:nvSpPr>
          <p:spPr>
            <a:xfrm>
              <a:off x="11290855"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9" name="Snip Single Corner Rectangle 38"/>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0" name="Snip Single Corner Rectangle 39"/>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7" name="Snip Single Corner Rectangle 46"/>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23" name="Right Arrow 22"/>
          <p:cNvSpPr/>
          <p:nvPr/>
        </p:nvSpPr>
        <p:spPr>
          <a:xfrm>
            <a:off x="3005138" y="2895600"/>
            <a:ext cx="2905125" cy="685800"/>
          </a:xfrm>
          <a:prstGeom prst="rightArrow">
            <a:avLst/>
          </a:prstGeom>
          <a:gradFill flip="none" rotWithShape="1">
            <a:gsLst>
              <a:gs pos="0">
                <a:srgbClr val="910C09">
                  <a:alpha val="0"/>
                </a:srgbClr>
              </a:gs>
              <a:gs pos="50000">
                <a:srgbClr val="CD120D">
                  <a:alpha val="61000"/>
                </a:srgbClr>
              </a:gs>
              <a:gs pos="100000">
                <a:srgbClr val="C00000"/>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Express full</a:t>
            </a:r>
          </a:p>
        </p:txBody>
      </p:sp>
      <p:sp>
        <p:nvSpPr>
          <p:cNvPr id="44042"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4043"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Can 50"/>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1:XX</a:t>
            </a:r>
            <a:endParaRPr lang="en-US" sz="4100" b="1" dirty="0">
              <a:solidFill>
                <a:schemeClr val="tx1"/>
              </a:solidFill>
            </a:endParaRPr>
          </a:p>
        </p:txBody>
      </p:sp>
      <p:sp>
        <p:nvSpPr>
          <p:cNvPr id="32" name="Can 31"/>
          <p:cNvSpPr/>
          <p:nvPr/>
        </p:nvSpPr>
        <p:spPr>
          <a:xfrm>
            <a:off x="5932170" y="2209800"/>
            <a:ext cx="2531745"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45060"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sz="1800" dirty="0" smtClean="0"/>
              <a:t>Day 1 : Transaction Logs</a:t>
            </a:r>
            <a:endParaRPr lang="fr-FR" sz="2000" dirty="0" smtClean="0"/>
          </a:p>
        </p:txBody>
      </p:sp>
      <p:sp>
        <p:nvSpPr>
          <p:cNvPr id="45061" name="TextBox 15"/>
          <p:cNvSpPr txBox="1">
            <a:spLocks noChangeArrowheads="1"/>
          </p:cNvSpPr>
          <p:nvPr/>
        </p:nvSpPr>
        <p:spPr bwMode="auto">
          <a:xfrm>
            <a:off x="428625" y="5595938"/>
            <a:ext cx="2363788" cy="368300"/>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Day 1 : Data changes</a:t>
            </a:r>
          </a:p>
        </p:txBody>
      </p:sp>
      <p:sp>
        <p:nvSpPr>
          <p:cNvPr id="45062"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Day 0</a:t>
            </a:r>
          </a:p>
        </p:txBody>
      </p:sp>
      <p:grpSp>
        <p:nvGrpSpPr>
          <p:cNvPr id="2" name="Group 43"/>
          <p:cNvGrpSpPr/>
          <p:nvPr/>
        </p:nvGrpSpPr>
        <p:grpSpPr>
          <a:xfrm>
            <a:off x="762000" y="3861396"/>
            <a:ext cx="2057400" cy="235715"/>
            <a:chOff x="762000" y="3861396"/>
            <a:chExt cx="2057400" cy="235714"/>
          </a:xfrm>
          <a:solidFill>
            <a:schemeClr val="accent3">
              <a:lumMod val="40000"/>
              <a:lumOff val="60000"/>
            </a:schemeClr>
          </a:solidFill>
        </p:grpSpPr>
        <p:sp>
          <p:nvSpPr>
            <p:cNvPr id="45" name="Snip Single Corner Rectangle 44"/>
            <p:cNvSpPr/>
            <p:nvPr/>
          </p:nvSpPr>
          <p:spPr>
            <a:xfrm>
              <a:off x="762000" y="3863222"/>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6" name="Snip Single Corner Rectangle 45"/>
            <p:cNvSpPr/>
            <p:nvPr/>
          </p:nvSpPr>
          <p:spPr>
            <a:xfrm>
              <a:off x="1127760" y="386851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7" name="Snip Single Corner Rectangle 46"/>
            <p:cNvSpPr/>
            <p:nvPr/>
          </p:nvSpPr>
          <p:spPr>
            <a:xfrm>
              <a:off x="1493520" y="3863222"/>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8" name="Snip Single Corner Rectangle 47"/>
            <p:cNvSpPr/>
            <p:nvPr/>
          </p:nvSpPr>
          <p:spPr>
            <a:xfrm>
              <a:off x="1859280" y="3868484"/>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9" name="Snip Single Corner Rectangle 48"/>
            <p:cNvSpPr/>
            <p:nvPr/>
          </p:nvSpPr>
          <p:spPr>
            <a:xfrm>
              <a:off x="2590800" y="3861396"/>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50" name="Snip Single Corner Rectangle 49"/>
            <p:cNvSpPr/>
            <p:nvPr/>
          </p:nvSpPr>
          <p:spPr>
            <a:xfrm>
              <a:off x="2225040" y="3861396"/>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25" name="Can 24"/>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0000" endA="300" endPos="90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3" name="Group 37"/>
          <p:cNvGrpSpPr>
            <a:grpSpLocks/>
          </p:cNvGrpSpPr>
          <p:nvPr/>
        </p:nvGrpSpPr>
        <p:grpSpPr bwMode="auto">
          <a:xfrm>
            <a:off x="7056438" y="4433888"/>
            <a:ext cx="139700" cy="1176337"/>
            <a:chOff x="11290855" y="5320851"/>
            <a:chExt cx="224120" cy="1411723"/>
          </a:xfrm>
        </p:grpSpPr>
        <p:sp>
          <p:nvSpPr>
            <p:cNvPr id="27" name="Snip Single Corner Rectangle 26"/>
            <p:cNvSpPr/>
            <p:nvPr/>
          </p:nvSpPr>
          <p:spPr>
            <a:xfrm>
              <a:off x="11290855"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28" name="Snip Single Corner Rectangle 27"/>
            <p:cNvSpPr/>
            <p:nvPr/>
          </p:nvSpPr>
          <p:spPr>
            <a:xfrm>
              <a:off x="11290855"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29" name="Snip Single Corner Rectangle 28"/>
            <p:cNvSpPr/>
            <p:nvPr/>
          </p:nvSpPr>
          <p:spPr>
            <a:xfrm>
              <a:off x="11290855"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0" name="Snip Single Corner Rectangle 29"/>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1" name="Snip Single Corner Rectangle 30"/>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6" name="Snip Single Corner Rectangle 35"/>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35" name="Right Arrow 34"/>
          <p:cNvSpPr/>
          <p:nvPr/>
        </p:nvSpPr>
        <p:spPr>
          <a:xfrm>
            <a:off x="3005138" y="2895600"/>
            <a:ext cx="2905125" cy="685800"/>
          </a:xfrm>
          <a:prstGeom prst="rightArrow">
            <a:avLst/>
          </a:prstGeom>
          <a:gradFill flip="none" rotWithShape="1">
            <a:gsLst>
              <a:gs pos="0">
                <a:srgbClr val="910C09">
                  <a:alpha val="0"/>
                </a:srgbClr>
              </a:gs>
              <a:gs pos="50000">
                <a:srgbClr val="CD120D">
                  <a:alpha val="61000"/>
                </a:srgbClr>
              </a:gs>
              <a:gs pos="100000">
                <a:srgbClr val="C00000"/>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15 minutes</a:t>
            </a:r>
          </a:p>
        </p:txBody>
      </p:sp>
      <p:sp>
        <p:nvSpPr>
          <p:cNvPr id="45067"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5068"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an 38"/>
          <p:cNvSpPr/>
          <p:nvPr/>
        </p:nvSpPr>
        <p:spPr>
          <a:xfrm>
            <a:off x="5932170" y="2209800"/>
            <a:ext cx="2531745"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46083"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1 : Transaction Logs</a:t>
            </a:r>
            <a:endParaRPr lang="fr-FR" sz="2000" dirty="0" smtClean="0"/>
          </a:p>
        </p:txBody>
      </p:sp>
      <p:sp>
        <p:nvSpPr>
          <p:cNvPr id="21" name="Rectangle 20"/>
          <p:cNvSpPr/>
          <p:nvPr/>
        </p:nvSpPr>
        <p:spPr>
          <a:xfrm>
            <a:off x="2057400" y="3124200"/>
            <a:ext cx="228600" cy="228600"/>
          </a:xfrm>
          <a:prstGeom prst="rect">
            <a:avLst/>
          </a:prstGeom>
          <a:solidFill>
            <a:srgbClr val="00B05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endParaRPr lang="en-US">
              <a:solidFill>
                <a:schemeClr val="bg1"/>
              </a:solidFill>
            </a:endParaRPr>
          </a:p>
        </p:txBody>
      </p:sp>
      <p:sp>
        <p:nvSpPr>
          <p:cNvPr id="22" name="Rectangle 21"/>
          <p:cNvSpPr/>
          <p:nvPr/>
        </p:nvSpPr>
        <p:spPr>
          <a:xfrm>
            <a:off x="1371600" y="2362200"/>
            <a:ext cx="228600" cy="228600"/>
          </a:xfrm>
          <a:prstGeom prst="rect">
            <a:avLst/>
          </a:prstGeom>
          <a:solidFill>
            <a:srgbClr val="00B05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endParaRPr lang="en-US">
              <a:solidFill>
                <a:schemeClr val="bg1"/>
              </a:solidFill>
            </a:endParaRPr>
          </a:p>
        </p:txBody>
      </p:sp>
      <p:sp>
        <p:nvSpPr>
          <p:cNvPr id="34" name="Rectangle 33"/>
          <p:cNvSpPr/>
          <p:nvPr/>
        </p:nvSpPr>
        <p:spPr>
          <a:xfrm>
            <a:off x="2514600" y="2590800"/>
            <a:ext cx="228600" cy="228600"/>
          </a:xfrm>
          <a:prstGeom prst="rect">
            <a:avLst/>
          </a:prstGeom>
          <a:solidFill>
            <a:srgbClr val="00B05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endParaRPr lang="en-US">
              <a:solidFill>
                <a:schemeClr val="bg1"/>
              </a:solidFill>
            </a:endParaRPr>
          </a:p>
        </p:txBody>
      </p:sp>
      <p:sp>
        <p:nvSpPr>
          <p:cNvPr id="38" name="Can 37"/>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lnSpc>
                <a:spcPts val="3599"/>
              </a:lnSpc>
              <a:defRPr/>
            </a:pPr>
            <a:r>
              <a:rPr lang="en-US" sz="6600" b="1" dirty="0">
                <a:solidFill>
                  <a:schemeClr val="tx1"/>
                </a:solidFill>
              </a:rPr>
              <a:t>1:XX</a:t>
            </a:r>
          </a:p>
        </p:txBody>
      </p:sp>
      <p:sp>
        <p:nvSpPr>
          <p:cNvPr id="46088"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Day 0</a:t>
            </a:r>
          </a:p>
        </p:txBody>
      </p:sp>
      <p:sp>
        <p:nvSpPr>
          <p:cNvPr id="46089" name="TextBox 15"/>
          <p:cNvSpPr txBox="1">
            <a:spLocks noChangeArrowheads="1"/>
          </p:cNvSpPr>
          <p:nvPr/>
        </p:nvSpPr>
        <p:spPr bwMode="auto">
          <a:xfrm>
            <a:off x="428625" y="5595938"/>
            <a:ext cx="2363788" cy="368300"/>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Day 1 : Data changes</a:t>
            </a:r>
          </a:p>
        </p:txBody>
      </p:sp>
      <p:sp>
        <p:nvSpPr>
          <p:cNvPr id="41" name="Can 40"/>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0000" endA="300" endPos="90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49"/>
          <p:cNvGrpSpPr>
            <a:grpSpLocks/>
          </p:cNvGrpSpPr>
          <p:nvPr/>
        </p:nvGrpSpPr>
        <p:grpSpPr bwMode="auto">
          <a:xfrm>
            <a:off x="7056438" y="4433888"/>
            <a:ext cx="139700" cy="1176337"/>
            <a:chOff x="11290855" y="5320851"/>
            <a:chExt cx="224120" cy="1411723"/>
          </a:xfrm>
        </p:grpSpPr>
        <p:sp>
          <p:nvSpPr>
            <p:cNvPr id="43" name="Snip Single Corner Rectangle 42"/>
            <p:cNvSpPr/>
            <p:nvPr/>
          </p:nvSpPr>
          <p:spPr>
            <a:xfrm>
              <a:off x="11290855"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4" name="Snip Single Corner Rectangle 43"/>
            <p:cNvSpPr/>
            <p:nvPr/>
          </p:nvSpPr>
          <p:spPr>
            <a:xfrm>
              <a:off x="11290855"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5" name="Snip Single Corner Rectangle 44"/>
            <p:cNvSpPr/>
            <p:nvPr/>
          </p:nvSpPr>
          <p:spPr>
            <a:xfrm>
              <a:off x="11290855"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6" name="Snip Single Corner Rectangle 45"/>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7" name="Snip Single Corner Rectangle 46"/>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9" name="Snip Single Corner Rectangle 48"/>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grpSp>
        <p:nvGrpSpPr>
          <p:cNvPr id="3" name="Group 43"/>
          <p:cNvGrpSpPr/>
          <p:nvPr/>
        </p:nvGrpSpPr>
        <p:grpSpPr>
          <a:xfrm>
            <a:off x="3454066" y="3861396"/>
            <a:ext cx="2057400" cy="235715"/>
            <a:chOff x="762000" y="3861396"/>
            <a:chExt cx="2057400" cy="235714"/>
          </a:xfrm>
          <a:solidFill>
            <a:schemeClr val="accent3">
              <a:lumMod val="40000"/>
              <a:lumOff val="60000"/>
            </a:schemeClr>
          </a:solidFill>
        </p:grpSpPr>
        <p:sp>
          <p:nvSpPr>
            <p:cNvPr id="29" name="Snip Single Corner Rectangle 28"/>
            <p:cNvSpPr/>
            <p:nvPr/>
          </p:nvSpPr>
          <p:spPr>
            <a:xfrm>
              <a:off x="762000" y="3863222"/>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0" name="Snip Single Corner Rectangle 29"/>
            <p:cNvSpPr/>
            <p:nvPr/>
          </p:nvSpPr>
          <p:spPr>
            <a:xfrm>
              <a:off x="1127760" y="386851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1" name="Snip Single Corner Rectangle 30"/>
            <p:cNvSpPr/>
            <p:nvPr/>
          </p:nvSpPr>
          <p:spPr>
            <a:xfrm>
              <a:off x="1493520" y="3863222"/>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2" name="Snip Single Corner Rectangle 31"/>
            <p:cNvSpPr/>
            <p:nvPr/>
          </p:nvSpPr>
          <p:spPr>
            <a:xfrm>
              <a:off x="1859280" y="3868484"/>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3" name="Snip Single Corner Rectangle 32"/>
            <p:cNvSpPr/>
            <p:nvPr/>
          </p:nvSpPr>
          <p:spPr>
            <a:xfrm>
              <a:off x="2590800" y="3861396"/>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5" name="Snip Single Corner Rectangle 34"/>
            <p:cNvSpPr/>
            <p:nvPr/>
          </p:nvSpPr>
          <p:spPr>
            <a:xfrm>
              <a:off x="2225040" y="3861396"/>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36" name="Right Arrow 35"/>
          <p:cNvSpPr/>
          <p:nvPr/>
        </p:nvSpPr>
        <p:spPr>
          <a:xfrm>
            <a:off x="3005138" y="2895600"/>
            <a:ext cx="2905125" cy="685800"/>
          </a:xfrm>
          <a:prstGeom prst="rightArrow">
            <a:avLst/>
          </a:prstGeom>
          <a:gradFill flip="none" rotWithShape="1">
            <a:gsLst>
              <a:gs pos="0">
                <a:srgbClr val="910C09">
                  <a:alpha val="0"/>
                </a:srgbClr>
              </a:gs>
              <a:gs pos="50000">
                <a:srgbClr val="CD120D">
                  <a:alpha val="61000"/>
                </a:srgbClr>
              </a:gs>
              <a:gs pos="100000">
                <a:srgbClr val="C00000"/>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15 minutes</a:t>
            </a:r>
          </a:p>
        </p:txBody>
      </p:sp>
      <p:sp>
        <p:nvSpPr>
          <p:cNvPr id="46094"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6095"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an 24"/>
          <p:cNvSpPr/>
          <p:nvPr/>
        </p:nvSpPr>
        <p:spPr>
          <a:xfrm>
            <a:off x="5932170" y="2209800"/>
            <a:ext cx="2531745"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31" name="Can 30"/>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1:XX</a:t>
            </a:r>
            <a:endParaRPr lang="en-US" sz="4100" b="1" dirty="0">
              <a:solidFill>
                <a:schemeClr val="tx1"/>
              </a:solidFill>
            </a:endParaRPr>
          </a:p>
        </p:txBody>
      </p:sp>
      <p:sp>
        <p:nvSpPr>
          <p:cNvPr id="47108"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1 : Transaction Logs</a:t>
            </a:r>
            <a:endParaRPr lang="fr-FR" sz="2000" dirty="0" smtClean="0"/>
          </a:p>
        </p:txBody>
      </p:sp>
      <p:grpSp>
        <p:nvGrpSpPr>
          <p:cNvPr id="2" name="Group 57"/>
          <p:cNvGrpSpPr>
            <a:grpSpLocks/>
          </p:cNvGrpSpPr>
          <p:nvPr/>
        </p:nvGrpSpPr>
        <p:grpSpPr bwMode="auto">
          <a:xfrm>
            <a:off x="8580438" y="2249488"/>
            <a:ext cx="228600" cy="1752600"/>
            <a:chOff x="8610600" y="2209800"/>
            <a:chExt cx="228600" cy="1752600"/>
          </a:xfrm>
        </p:grpSpPr>
        <p:sp>
          <p:nvSpPr>
            <p:cNvPr id="36" name="Snip Single Corner Rectangle 35"/>
            <p:cNvSpPr/>
            <p:nvPr/>
          </p:nvSpPr>
          <p:spPr>
            <a:xfrm>
              <a:off x="8610600" y="2209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7" name="Snip Single Corner Rectangle 36"/>
            <p:cNvSpPr/>
            <p:nvPr/>
          </p:nvSpPr>
          <p:spPr>
            <a:xfrm>
              <a:off x="8610600" y="34290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8" name="Snip Single Corner Rectangle 37"/>
            <p:cNvSpPr/>
            <p:nvPr/>
          </p:nvSpPr>
          <p:spPr>
            <a:xfrm>
              <a:off x="8610600" y="31242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9" name="Snip Single Corner Rectangle 38"/>
            <p:cNvSpPr/>
            <p:nvPr/>
          </p:nvSpPr>
          <p:spPr>
            <a:xfrm>
              <a:off x="8610600" y="28194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0" name="Snip Single Corner Rectangle 39"/>
            <p:cNvSpPr/>
            <p:nvPr/>
          </p:nvSpPr>
          <p:spPr>
            <a:xfrm>
              <a:off x="8610600" y="25146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1" name="Snip Single Corner Rectangle 40"/>
            <p:cNvSpPr/>
            <p:nvPr/>
          </p:nvSpPr>
          <p:spPr>
            <a:xfrm>
              <a:off x="8610600" y="3733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7110"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Day 0</a:t>
            </a:r>
          </a:p>
        </p:txBody>
      </p:sp>
      <p:sp>
        <p:nvSpPr>
          <p:cNvPr id="47111" name="TextBox 15"/>
          <p:cNvSpPr txBox="1">
            <a:spLocks noChangeArrowheads="1"/>
          </p:cNvSpPr>
          <p:nvPr/>
        </p:nvSpPr>
        <p:spPr bwMode="auto">
          <a:xfrm>
            <a:off x="428625" y="5595938"/>
            <a:ext cx="2363788" cy="368300"/>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Day 1 : Data changes</a:t>
            </a:r>
          </a:p>
        </p:txBody>
      </p:sp>
      <p:sp>
        <p:nvSpPr>
          <p:cNvPr id="34" name="Can 33"/>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0000" endA="300" endPos="90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3" name="Group 55"/>
          <p:cNvGrpSpPr>
            <a:grpSpLocks/>
          </p:cNvGrpSpPr>
          <p:nvPr/>
        </p:nvGrpSpPr>
        <p:grpSpPr bwMode="auto">
          <a:xfrm>
            <a:off x="7056438" y="4433888"/>
            <a:ext cx="139700" cy="1176337"/>
            <a:chOff x="11290855" y="5320851"/>
            <a:chExt cx="224120" cy="1411723"/>
          </a:xfrm>
        </p:grpSpPr>
        <p:sp>
          <p:nvSpPr>
            <p:cNvPr id="51" name="Snip Single Corner Rectangle 50"/>
            <p:cNvSpPr/>
            <p:nvPr/>
          </p:nvSpPr>
          <p:spPr>
            <a:xfrm>
              <a:off x="11290855"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58" name="Snip Single Corner Rectangle 57"/>
            <p:cNvSpPr/>
            <p:nvPr/>
          </p:nvSpPr>
          <p:spPr>
            <a:xfrm>
              <a:off x="11290855"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59" name="Snip Single Corner Rectangle 58"/>
            <p:cNvSpPr/>
            <p:nvPr/>
          </p:nvSpPr>
          <p:spPr>
            <a:xfrm>
              <a:off x="11290855"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60" name="Snip Single Corner Rectangle 59"/>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61" name="Snip Single Corner Rectangle 60"/>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62" name="Snip Single Corner Rectangle 61"/>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54" name="Right Arrow 53"/>
          <p:cNvSpPr/>
          <p:nvPr/>
        </p:nvSpPr>
        <p:spPr>
          <a:xfrm>
            <a:off x="3005138" y="2895600"/>
            <a:ext cx="2905125" cy="685800"/>
          </a:xfrm>
          <a:prstGeom prst="rightArrow">
            <a:avLst/>
          </a:prstGeom>
          <a:gradFill flip="none" rotWithShape="1">
            <a:gsLst>
              <a:gs pos="0">
                <a:srgbClr val="910C09">
                  <a:alpha val="0"/>
                </a:srgbClr>
              </a:gs>
              <a:gs pos="50000">
                <a:srgbClr val="CD120D">
                  <a:alpha val="61000"/>
                </a:srgbClr>
              </a:gs>
              <a:gs pos="100000">
                <a:srgbClr val="C00000"/>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15 minutes</a:t>
            </a:r>
          </a:p>
        </p:txBody>
      </p:sp>
      <p:sp>
        <p:nvSpPr>
          <p:cNvPr id="47115"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7116"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an 29"/>
          <p:cNvSpPr/>
          <p:nvPr/>
        </p:nvSpPr>
        <p:spPr>
          <a:xfrm>
            <a:off x="5932170" y="2209800"/>
            <a:ext cx="2531745" cy="1981200"/>
          </a:xfrm>
          <a:prstGeom prst="can">
            <a:avLst/>
          </a:prstGeom>
          <a:solidFill>
            <a:srgbClr val="910C09"/>
          </a:solidFill>
          <a:ln>
            <a:solidFill>
              <a:srgbClr val="910C09"/>
            </a:solidFill>
          </a:ln>
          <a:effectLst>
            <a:glow rad="228600">
              <a:schemeClr val="accent1">
                <a:satMod val="175000"/>
                <a:alpha val="40000"/>
              </a:schemeClr>
            </a:glow>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31" name="Can 30"/>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1:XX</a:t>
            </a:r>
            <a:endParaRPr lang="en-US" sz="4100" b="1" dirty="0">
              <a:solidFill>
                <a:schemeClr val="tx1"/>
              </a:solidFill>
            </a:endParaRPr>
          </a:p>
        </p:txBody>
      </p:sp>
      <p:sp>
        <p:nvSpPr>
          <p:cNvPr id="48132"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1 : Transaction Logs</a:t>
            </a:r>
            <a:endParaRPr lang="fr-FR" sz="2000" dirty="0" smtClean="0"/>
          </a:p>
        </p:txBody>
      </p:sp>
      <p:sp>
        <p:nvSpPr>
          <p:cNvPr id="48133" name="TextBox 15"/>
          <p:cNvSpPr txBox="1">
            <a:spLocks noChangeArrowheads="1"/>
          </p:cNvSpPr>
          <p:nvPr/>
        </p:nvSpPr>
        <p:spPr bwMode="auto">
          <a:xfrm>
            <a:off x="423863" y="4559300"/>
            <a:ext cx="2751137" cy="1476375"/>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DPM can restore to </a:t>
            </a:r>
          </a:p>
          <a:p>
            <a:pPr eaLnBrk="0" hangingPunct="0"/>
            <a:r>
              <a:rPr lang="en-US" sz="1800">
                <a:latin typeface="Segoe Semibold" pitchFamily="34" charset="0"/>
              </a:rPr>
              <a:t>Today at 2:15</a:t>
            </a:r>
          </a:p>
          <a:p>
            <a:pPr eaLnBrk="0" hangingPunct="0"/>
            <a:endParaRPr lang="en-US" sz="1800">
              <a:latin typeface="Segoe Semibold" pitchFamily="34" charset="0"/>
            </a:endParaRPr>
          </a:p>
          <a:p>
            <a:pPr eaLnBrk="0" hangingPunct="0"/>
            <a:r>
              <a:rPr lang="en-US" sz="1800">
                <a:latin typeface="Segoe Semibold" pitchFamily="34" charset="0"/>
              </a:rPr>
              <a:t>Use existing 1:00 replica</a:t>
            </a:r>
          </a:p>
          <a:p>
            <a:pPr eaLnBrk="0" hangingPunct="0"/>
            <a:r>
              <a:rPr lang="en-US" sz="1800">
                <a:latin typeface="Segoe Semibold" pitchFamily="34" charset="0"/>
              </a:rPr>
              <a:t>Roll forward logs to 2:15</a:t>
            </a:r>
          </a:p>
        </p:txBody>
      </p:sp>
      <p:sp>
        <p:nvSpPr>
          <p:cNvPr id="48134"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Day 0</a:t>
            </a:r>
          </a:p>
        </p:txBody>
      </p:sp>
      <p:sp>
        <p:nvSpPr>
          <p:cNvPr id="34" name="Can 33"/>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0000" endA="300" endPos="90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44"/>
          <p:cNvGrpSpPr>
            <a:grpSpLocks/>
          </p:cNvGrpSpPr>
          <p:nvPr/>
        </p:nvGrpSpPr>
        <p:grpSpPr bwMode="auto">
          <a:xfrm>
            <a:off x="7056438" y="4433888"/>
            <a:ext cx="139700" cy="1176337"/>
            <a:chOff x="11290855" y="5320851"/>
            <a:chExt cx="224120" cy="1411723"/>
          </a:xfrm>
        </p:grpSpPr>
        <p:sp>
          <p:nvSpPr>
            <p:cNvPr id="37" name="Snip Single Corner Rectangle 36"/>
            <p:cNvSpPr/>
            <p:nvPr/>
          </p:nvSpPr>
          <p:spPr>
            <a:xfrm>
              <a:off x="11290855"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8" name="Snip Single Corner Rectangle 37"/>
            <p:cNvSpPr/>
            <p:nvPr/>
          </p:nvSpPr>
          <p:spPr>
            <a:xfrm>
              <a:off x="11290855"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9" name="Snip Single Corner Rectangle 38"/>
            <p:cNvSpPr/>
            <p:nvPr/>
          </p:nvSpPr>
          <p:spPr>
            <a:xfrm>
              <a:off x="11290855"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0" name="Snip Single Corner Rectangle 39"/>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1" name="Snip Single Corner Rectangle 40"/>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2" name="Snip Single Corner Rectangle 41"/>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grpSp>
        <p:nvGrpSpPr>
          <p:cNvPr id="3" name="Group 57"/>
          <p:cNvGrpSpPr>
            <a:grpSpLocks/>
          </p:cNvGrpSpPr>
          <p:nvPr/>
        </p:nvGrpSpPr>
        <p:grpSpPr bwMode="auto">
          <a:xfrm>
            <a:off x="8580438" y="2249488"/>
            <a:ext cx="228600" cy="1752600"/>
            <a:chOff x="8610600" y="2209800"/>
            <a:chExt cx="228600" cy="1752600"/>
          </a:xfrm>
        </p:grpSpPr>
        <p:sp>
          <p:nvSpPr>
            <p:cNvPr id="25" name="Snip Single Corner Rectangle 24"/>
            <p:cNvSpPr/>
            <p:nvPr/>
          </p:nvSpPr>
          <p:spPr>
            <a:xfrm>
              <a:off x="8610600" y="2209800"/>
              <a:ext cx="228600" cy="228600"/>
            </a:xfrm>
            <a:prstGeom prst="snip1Rect">
              <a:avLst/>
            </a:prstGeom>
            <a:solidFill>
              <a:schemeClr val="accent4">
                <a:lumMod val="60000"/>
                <a:lumOff val="40000"/>
              </a:schemeClr>
            </a:solidFill>
            <a:ln w="12700">
              <a:solidFill>
                <a:srgbClr val="570705"/>
              </a:solidFill>
            </a:ln>
            <a:effectLst>
              <a:glow rad="2286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6" name="Snip Single Corner Rectangle 25"/>
            <p:cNvSpPr/>
            <p:nvPr/>
          </p:nvSpPr>
          <p:spPr>
            <a:xfrm>
              <a:off x="8610600" y="34290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7" name="Snip Single Corner Rectangle 26"/>
            <p:cNvSpPr/>
            <p:nvPr/>
          </p:nvSpPr>
          <p:spPr>
            <a:xfrm>
              <a:off x="8610600" y="31242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8" name="Snip Single Corner Rectangle 27"/>
            <p:cNvSpPr/>
            <p:nvPr/>
          </p:nvSpPr>
          <p:spPr>
            <a:xfrm>
              <a:off x="8610600" y="2819400"/>
              <a:ext cx="228600" cy="228600"/>
            </a:xfrm>
            <a:prstGeom prst="snip1Rect">
              <a:avLst/>
            </a:prstGeom>
            <a:solidFill>
              <a:schemeClr val="accent4">
                <a:lumMod val="60000"/>
                <a:lumOff val="40000"/>
              </a:schemeClr>
            </a:solidFill>
            <a:ln w="12700">
              <a:solidFill>
                <a:srgbClr val="570705"/>
              </a:solidFill>
            </a:ln>
            <a:effectLst>
              <a:glow rad="2286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9" name="Snip Single Corner Rectangle 28"/>
            <p:cNvSpPr/>
            <p:nvPr/>
          </p:nvSpPr>
          <p:spPr>
            <a:xfrm>
              <a:off x="8610600" y="2514600"/>
              <a:ext cx="228600" cy="228600"/>
            </a:xfrm>
            <a:prstGeom prst="snip1Rect">
              <a:avLst/>
            </a:prstGeom>
            <a:solidFill>
              <a:schemeClr val="accent4">
                <a:lumMod val="60000"/>
                <a:lumOff val="40000"/>
              </a:schemeClr>
            </a:solidFill>
            <a:ln w="12700">
              <a:solidFill>
                <a:srgbClr val="570705"/>
              </a:solidFill>
            </a:ln>
            <a:effectLst>
              <a:glow rad="228600">
                <a:schemeClr val="accent1">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5" name="Snip Single Corner Rectangle 34"/>
            <p:cNvSpPr/>
            <p:nvPr/>
          </p:nvSpPr>
          <p:spPr>
            <a:xfrm>
              <a:off x="8610600" y="3733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8138"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46" name="Right Arrow 45"/>
          <p:cNvSpPr/>
          <p:nvPr/>
        </p:nvSpPr>
        <p:spPr>
          <a:xfrm flipH="1">
            <a:off x="3082925" y="2895600"/>
            <a:ext cx="2792413" cy="685800"/>
          </a:xfrm>
          <a:prstGeom prst="rightArrow">
            <a:avLst/>
          </a:prstGeom>
          <a:gradFill flip="none" rotWithShape="1">
            <a:gsLst>
              <a:gs pos="0">
                <a:schemeClr val="accent2">
                  <a:alpha val="0"/>
                </a:schemeClr>
              </a:gs>
              <a:gs pos="50000">
                <a:srgbClr val="FFC000">
                  <a:alpha val="65000"/>
                </a:srgbClr>
              </a:gs>
              <a:gs pos="100000">
                <a:schemeClr val="accent2"/>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Restore</a:t>
            </a:r>
          </a:p>
        </p:txBody>
      </p:sp>
      <p:sp>
        <p:nvSpPr>
          <p:cNvPr id="48140"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an 30"/>
          <p:cNvSpPr/>
          <p:nvPr/>
        </p:nvSpPr>
        <p:spPr>
          <a:xfrm>
            <a:off x="5932170" y="2209800"/>
            <a:ext cx="2531745" cy="1981200"/>
          </a:xfrm>
          <a:prstGeom prst="can">
            <a:avLst/>
          </a:prstGeom>
          <a:solidFill>
            <a:srgbClr val="910C09"/>
          </a:solidFill>
          <a:ln>
            <a:solidFill>
              <a:srgbClr val="910C09"/>
            </a:solidFill>
          </a:ln>
          <a:effectLst>
            <a:glow rad="228600">
              <a:schemeClr val="accent1">
                <a:satMod val="175000"/>
                <a:alpha val="40000"/>
              </a:schemeClr>
            </a:glow>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33" name="Can 32"/>
          <p:cNvSpPr/>
          <p:nvPr/>
        </p:nvSpPr>
        <p:spPr>
          <a:xfrm>
            <a:off x="533400" y="2209800"/>
            <a:ext cx="2514600" cy="1981200"/>
          </a:xfrm>
          <a:prstGeom prst="can">
            <a:avLst/>
          </a:prstGeom>
          <a:solidFill>
            <a:srgbClr val="910C09"/>
          </a:solidFill>
          <a:ln>
            <a:solidFill>
              <a:srgbClr val="910C09"/>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1:XX</a:t>
            </a:r>
            <a:endParaRPr lang="en-US" sz="4100" b="1" dirty="0">
              <a:solidFill>
                <a:schemeClr val="tx1"/>
              </a:solidFill>
            </a:endParaRPr>
          </a:p>
        </p:txBody>
      </p:sp>
      <p:sp>
        <p:nvSpPr>
          <p:cNvPr id="49156" name="Title 3"/>
          <p:cNvSpPr>
            <a:spLocks noGrp="1"/>
          </p:cNvSpPr>
          <p:nvPr>
            <p:ph type="title"/>
          </p:nvPr>
        </p:nvSpPr>
        <p:spPr>
          <a:xfrm>
            <a:off x="228600" y="46038"/>
            <a:ext cx="8915400" cy="858697"/>
          </a:xfrm>
        </p:spPr>
        <p:txBody>
          <a:bodyPr/>
          <a:lstStyle/>
          <a:p>
            <a:r>
              <a:rPr lang="fr-FR" sz="4400" dirty="0" smtClean="0"/>
              <a:t>Efficient Protection </a:t>
            </a:r>
            <a:r>
              <a:rPr sz="4400" smtClean="0"/>
              <a:t>without duplication </a:t>
            </a:r>
            <a:r>
              <a:rPr lang="fr-FR" dirty="0" smtClean="0"/>
              <a:t/>
            </a:r>
            <a:br>
              <a:rPr lang="fr-FR" dirty="0" smtClean="0"/>
            </a:br>
            <a:r>
              <a:rPr lang="fr-FR" sz="1800" dirty="0" smtClean="0"/>
              <a:t>Day 1 : Transaction Logs</a:t>
            </a:r>
            <a:endParaRPr lang="fr-FR" sz="2000" dirty="0" smtClean="0"/>
          </a:p>
        </p:txBody>
      </p:sp>
      <p:sp>
        <p:nvSpPr>
          <p:cNvPr id="49157" name="TextBox 15"/>
          <p:cNvSpPr txBox="1">
            <a:spLocks noChangeArrowheads="1"/>
          </p:cNvSpPr>
          <p:nvPr/>
        </p:nvSpPr>
        <p:spPr bwMode="auto">
          <a:xfrm>
            <a:off x="412750" y="4559300"/>
            <a:ext cx="4203700" cy="1476375"/>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DPM can restore to </a:t>
            </a:r>
          </a:p>
          <a:p>
            <a:pPr eaLnBrk="0" hangingPunct="0"/>
            <a:r>
              <a:rPr lang="en-US" sz="1800">
                <a:latin typeface="Segoe Semibold" pitchFamily="34" charset="0"/>
              </a:rPr>
              <a:t>Yesterday at 10:45</a:t>
            </a:r>
          </a:p>
          <a:p>
            <a:pPr eaLnBrk="0" hangingPunct="0"/>
            <a:endParaRPr lang="en-US" sz="1800">
              <a:latin typeface="Segoe Semibold" pitchFamily="34" charset="0"/>
            </a:endParaRPr>
          </a:p>
          <a:p>
            <a:pPr eaLnBrk="0" hangingPunct="0"/>
            <a:r>
              <a:rPr lang="en-US" sz="1800">
                <a:latin typeface="Segoe Semibold" pitchFamily="34" charset="0"/>
              </a:rPr>
              <a:t>Shadow copy 0:00 to rebuild day 0</a:t>
            </a:r>
          </a:p>
          <a:p>
            <a:pPr eaLnBrk="0" hangingPunct="0"/>
            <a:r>
              <a:rPr lang="en-US" sz="1800">
                <a:latin typeface="Segoe Semibold" pitchFamily="34" charset="0"/>
              </a:rPr>
              <a:t>Roll forward logs to yesterday at 10:45</a:t>
            </a:r>
          </a:p>
        </p:txBody>
      </p:sp>
      <p:sp>
        <p:nvSpPr>
          <p:cNvPr id="65" name="Can 64"/>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glow rad="228600">
              <a:schemeClr val="accent1">
                <a:satMod val="175000"/>
                <a:alpha val="40000"/>
              </a:schemeClr>
            </a:glow>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37"/>
          <p:cNvGrpSpPr>
            <a:grpSpLocks/>
          </p:cNvGrpSpPr>
          <p:nvPr/>
        </p:nvGrpSpPr>
        <p:grpSpPr bwMode="auto">
          <a:xfrm>
            <a:off x="7056438" y="4433888"/>
            <a:ext cx="139700" cy="1176337"/>
            <a:chOff x="11290855" y="5320851"/>
            <a:chExt cx="224120" cy="1411723"/>
          </a:xfrm>
          <a:effectLst>
            <a:glow rad="228600">
              <a:schemeClr val="accent1">
                <a:satMod val="175000"/>
                <a:alpha val="40000"/>
              </a:schemeClr>
            </a:glow>
          </a:effectLst>
        </p:grpSpPr>
        <p:sp>
          <p:nvSpPr>
            <p:cNvPr id="67" name="Snip Single Corner Rectangle 66"/>
            <p:cNvSpPr/>
            <p:nvPr/>
          </p:nvSpPr>
          <p:spPr>
            <a:xfrm>
              <a:off x="11290855" y="5320851"/>
              <a:ext cx="224120" cy="168090"/>
            </a:xfrm>
            <a:prstGeom prst="snip1Rect">
              <a:avLst/>
            </a:prstGeom>
            <a:solidFill>
              <a:schemeClr val="accent1">
                <a:lumMod val="20000"/>
                <a:lumOff val="80000"/>
              </a:schemeClr>
            </a:solidFill>
            <a:ln w="12700">
              <a:solidFill>
                <a:schemeClr val="accent1">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68" name="Snip Single Corner Rectangle 67"/>
            <p:cNvSpPr/>
            <p:nvPr/>
          </p:nvSpPr>
          <p:spPr>
            <a:xfrm>
              <a:off x="11290855" y="5569578"/>
              <a:ext cx="224120" cy="168090"/>
            </a:xfrm>
            <a:prstGeom prst="snip1Rect">
              <a:avLst/>
            </a:prstGeom>
            <a:solidFill>
              <a:schemeClr val="accent1">
                <a:lumMod val="20000"/>
                <a:lumOff val="80000"/>
              </a:schemeClr>
            </a:solidFill>
            <a:ln w="12700">
              <a:solidFill>
                <a:schemeClr val="accent1">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69" name="Snip Single Corner Rectangle 68"/>
            <p:cNvSpPr/>
            <p:nvPr/>
          </p:nvSpPr>
          <p:spPr>
            <a:xfrm>
              <a:off x="11290855" y="5818305"/>
              <a:ext cx="224120" cy="168090"/>
            </a:xfrm>
            <a:prstGeom prst="snip1Rect">
              <a:avLst/>
            </a:prstGeom>
            <a:solidFill>
              <a:schemeClr val="accent1">
                <a:lumMod val="20000"/>
                <a:lumOff val="80000"/>
              </a:schemeClr>
            </a:solidFill>
            <a:ln w="12700">
              <a:solidFill>
                <a:schemeClr val="accent1">
                  <a:lumMod val="50000"/>
                </a:schemeClr>
              </a:solidFill>
            </a:ln>
            <a:effectLst>
              <a:glow rad="228600">
                <a:schemeClr val="accent2">
                  <a:satMod val="175000"/>
                  <a:alpha val="40000"/>
                </a:schemeClr>
              </a:glow>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70" name="Snip Single Corner Rectangle 69"/>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71" name="Snip Single Corner Rectangle 70"/>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72" name="Snip Single Corner Rectangle 71"/>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49160"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Day 0</a:t>
            </a:r>
          </a:p>
        </p:txBody>
      </p:sp>
      <p:grpSp>
        <p:nvGrpSpPr>
          <p:cNvPr id="3" name="Group 57"/>
          <p:cNvGrpSpPr>
            <a:grpSpLocks/>
          </p:cNvGrpSpPr>
          <p:nvPr/>
        </p:nvGrpSpPr>
        <p:grpSpPr bwMode="auto">
          <a:xfrm>
            <a:off x="8580438" y="2249488"/>
            <a:ext cx="228600" cy="1752600"/>
            <a:chOff x="8610600" y="2209800"/>
            <a:chExt cx="228600" cy="1752600"/>
          </a:xfrm>
        </p:grpSpPr>
        <p:sp>
          <p:nvSpPr>
            <p:cNvPr id="25" name="Snip Single Corner Rectangle 24"/>
            <p:cNvSpPr/>
            <p:nvPr/>
          </p:nvSpPr>
          <p:spPr>
            <a:xfrm>
              <a:off x="8610600" y="2209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6" name="Snip Single Corner Rectangle 25"/>
            <p:cNvSpPr/>
            <p:nvPr/>
          </p:nvSpPr>
          <p:spPr>
            <a:xfrm>
              <a:off x="8610600" y="34290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7" name="Snip Single Corner Rectangle 26"/>
            <p:cNvSpPr/>
            <p:nvPr/>
          </p:nvSpPr>
          <p:spPr>
            <a:xfrm>
              <a:off x="8610600" y="31242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8" name="Snip Single Corner Rectangle 27"/>
            <p:cNvSpPr/>
            <p:nvPr/>
          </p:nvSpPr>
          <p:spPr>
            <a:xfrm>
              <a:off x="8610600" y="28194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0" name="Snip Single Corner Rectangle 29"/>
            <p:cNvSpPr/>
            <p:nvPr/>
          </p:nvSpPr>
          <p:spPr>
            <a:xfrm>
              <a:off x="8610600" y="25146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6" name="Snip Single Corner Rectangle 35"/>
            <p:cNvSpPr/>
            <p:nvPr/>
          </p:nvSpPr>
          <p:spPr>
            <a:xfrm>
              <a:off x="8610600" y="3733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9162"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39" name="Right Arrow 38"/>
          <p:cNvSpPr/>
          <p:nvPr/>
        </p:nvSpPr>
        <p:spPr>
          <a:xfrm flipH="1">
            <a:off x="3082925" y="2895600"/>
            <a:ext cx="2792413" cy="685800"/>
          </a:xfrm>
          <a:prstGeom prst="rightArrow">
            <a:avLst/>
          </a:prstGeom>
          <a:gradFill flip="none" rotWithShape="1">
            <a:gsLst>
              <a:gs pos="0">
                <a:schemeClr val="accent2">
                  <a:alpha val="0"/>
                </a:schemeClr>
              </a:gs>
              <a:gs pos="50000">
                <a:srgbClr val="FFC000">
                  <a:alpha val="65000"/>
                </a:srgbClr>
              </a:gs>
              <a:gs pos="100000">
                <a:schemeClr val="accent2"/>
              </a:gs>
            </a:gsLst>
            <a:lin ang="0" scaled="1"/>
            <a:tileRect/>
          </a:gradFill>
          <a:ln>
            <a:noFill/>
          </a:ln>
          <a:effectLst>
            <a:outerShdw blurRad="101600" dist="101600" dir="5400000" algn="ctr" rotWithShape="0">
              <a:schemeClr val="tx2">
                <a:alpha val="5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p>
            <a:pPr algn="ctr" eaLnBrk="0" hangingPunct="0">
              <a:defRPr/>
            </a:pPr>
            <a:r>
              <a:rPr lang="en-US" sz="1800" i="1" dirty="0">
                <a:solidFill>
                  <a:schemeClr val="tx1"/>
                </a:solidFill>
                <a:effectLst>
                  <a:outerShdw blurRad="50800" dist="38100" dir="5400000" algn="t" rotWithShape="0">
                    <a:prstClr val="black">
                      <a:alpha val="40000"/>
                    </a:prstClr>
                  </a:outerShdw>
                </a:effectLst>
                <a:latin typeface="Segoe Semibold" pitchFamily="34" charset="0"/>
              </a:rPr>
              <a:t>Restore</a:t>
            </a:r>
          </a:p>
        </p:txBody>
      </p:sp>
      <p:sp>
        <p:nvSpPr>
          <p:cNvPr id="49164"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Can 33"/>
          <p:cNvSpPr/>
          <p:nvPr/>
        </p:nvSpPr>
        <p:spPr>
          <a:xfrm>
            <a:off x="5932488" y="2209800"/>
            <a:ext cx="2532062" cy="1981200"/>
          </a:xfrm>
          <a:prstGeom prst="can">
            <a:avLst/>
          </a:prstGeom>
          <a:solidFill>
            <a:srgbClr val="910C09"/>
          </a:solidFill>
          <a:ln>
            <a:solidFill>
              <a:srgbClr val="910C09"/>
            </a:solidFill>
          </a:ln>
          <a:effectLst>
            <a:outerShdw blurRad="292100" dist="2540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1:00</a:t>
            </a:r>
            <a:endParaRPr lang="en-US" sz="41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50179" name="Title 3"/>
          <p:cNvSpPr>
            <a:spLocks noGrp="1"/>
          </p:cNvSpPr>
          <p:nvPr>
            <p:ph type="title"/>
          </p:nvPr>
        </p:nvSpPr>
        <p:spPr>
          <a:xfrm>
            <a:off x="228600" y="46038"/>
            <a:ext cx="8915400" cy="858697"/>
          </a:xfrm>
        </p:spPr>
        <p:txBody>
          <a:bodyPr/>
          <a:lstStyle/>
          <a:p>
            <a:r>
              <a:rPr lang="en-US" sz="4400" dirty="0" smtClean="0"/>
              <a:t>Efficient Protection </a:t>
            </a:r>
            <a:r>
              <a:rPr sz="4400" smtClean="0"/>
              <a:t>without duplication </a:t>
            </a:r>
            <a:r>
              <a:rPr lang="en-US" dirty="0" smtClean="0"/>
              <a:t/>
            </a:r>
            <a:br>
              <a:rPr lang="en-US" dirty="0" smtClean="0"/>
            </a:br>
            <a:r>
              <a:rPr lang="en-US" sz="1800" dirty="0" smtClean="0"/>
              <a:t>Week 2 : DPM Express Full</a:t>
            </a:r>
            <a:endParaRPr lang="en-US" sz="2000" dirty="0" smtClean="0"/>
          </a:p>
        </p:txBody>
      </p:sp>
      <p:sp>
        <p:nvSpPr>
          <p:cNvPr id="50180" name="TextBox 15"/>
          <p:cNvSpPr txBox="1">
            <a:spLocks noChangeArrowheads="1"/>
          </p:cNvSpPr>
          <p:nvPr/>
        </p:nvSpPr>
        <p:spPr bwMode="auto">
          <a:xfrm>
            <a:off x="412750" y="5595938"/>
            <a:ext cx="4418013"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Week 2 : Express Full - resynchronization</a:t>
            </a:r>
          </a:p>
        </p:txBody>
      </p:sp>
      <p:sp>
        <p:nvSpPr>
          <p:cNvPr id="39" name="Can 38"/>
          <p:cNvSpPr/>
          <p:nvPr/>
        </p:nvSpPr>
        <p:spPr>
          <a:xfrm>
            <a:off x="533400" y="2209800"/>
            <a:ext cx="2514600" cy="1981200"/>
          </a:xfrm>
          <a:prstGeom prst="can">
            <a:avLst/>
          </a:prstGeom>
          <a:effectLst>
            <a:outerShdw blurRad="292100" dist="254000" dir="5400000" rotWithShape="0">
              <a:srgbClr val="000000">
                <a:alpha val="40000"/>
              </a:srgbClr>
            </a:outerShdw>
            <a:reflection blurRad="6350" stA="52000" endA="300" endPos="35000" dir="5400000" sy="-100000" algn="bl" rotWithShape="0"/>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2:00</a:t>
            </a:r>
            <a:endParaRPr lang="en-US" sz="4100" b="1" dirty="0">
              <a:solidFill>
                <a:schemeClr val="tx1"/>
              </a:solidFill>
            </a:endParaRPr>
          </a:p>
        </p:txBody>
      </p:sp>
      <p:sp>
        <p:nvSpPr>
          <p:cNvPr id="40" name="Right Arrow 39"/>
          <p:cNvSpPr/>
          <p:nvPr/>
        </p:nvSpPr>
        <p:spPr>
          <a:xfrm>
            <a:off x="3052763" y="2895600"/>
            <a:ext cx="2843212" cy="685800"/>
          </a:xfrm>
          <a:prstGeom prst="rightArrow">
            <a:avLst/>
          </a:prstGeom>
          <a:gradFill flip="none" rotWithShape="1">
            <a:gsLst>
              <a:gs pos="0">
                <a:schemeClr val="accent3">
                  <a:shade val="51000"/>
                  <a:satMod val="130000"/>
                  <a:alpha val="0"/>
                </a:schemeClr>
              </a:gs>
              <a:gs pos="80000">
                <a:schemeClr val="accent3">
                  <a:lumMod val="75000"/>
                </a:schemeClr>
              </a:gs>
              <a:gs pos="100000">
                <a:srgbClr val="00B050"/>
              </a:gs>
            </a:gsLst>
            <a:lin ang="0" scaled="1"/>
            <a:tileRect/>
          </a:gradFill>
          <a:ln>
            <a:noFill/>
          </a:ln>
          <a:effectLst>
            <a:outerShdw blurRad="292100" dist="254000" dir="5400000" rotWithShape="0">
              <a:srgbClr val="000000">
                <a:alpha val="40000"/>
              </a:srgbClr>
            </a:outerShdw>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sz="2000" i="1" dirty="0">
                <a:solidFill>
                  <a:schemeClr val="tx1"/>
                </a:solidFill>
                <a:effectLst>
                  <a:outerShdw blurRad="50800" dist="38100" dir="2700000" algn="tl" rotWithShape="0">
                    <a:prstClr val="black">
                      <a:alpha val="40000"/>
                    </a:prstClr>
                  </a:outerShdw>
                </a:effectLst>
                <a:latin typeface="Segoe Semibold" pitchFamily="34" charset="0"/>
              </a:rPr>
              <a:t>Express Full</a:t>
            </a:r>
          </a:p>
        </p:txBody>
      </p:sp>
      <p:sp>
        <p:nvSpPr>
          <p:cNvPr id="41" name="Can 40"/>
          <p:cNvSpPr/>
          <p:nvPr/>
        </p:nvSpPr>
        <p:spPr>
          <a:xfrm>
            <a:off x="5955380" y="4233357"/>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32"/>
          <p:cNvGrpSpPr>
            <a:grpSpLocks/>
          </p:cNvGrpSpPr>
          <p:nvPr/>
        </p:nvGrpSpPr>
        <p:grpSpPr bwMode="auto">
          <a:xfrm>
            <a:off x="7056438" y="4433888"/>
            <a:ext cx="139700" cy="1176337"/>
            <a:chOff x="11290855" y="5320851"/>
            <a:chExt cx="224120" cy="1411723"/>
          </a:xfrm>
        </p:grpSpPr>
        <p:sp>
          <p:nvSpPr>
            <p:cNvPr id="43" name="Snip Single Corner Rectangle 42"/>
            <p:cNvSpPr/>
            <p:nvPr/>
          </p:nvSpPr>
          <p:spPr>
            <a:xfrm>
              <a:off x="11290855"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4" name="Snip Single Corner Rectangle 43"/>
            <p:cNvSpPr/>
            <p:nvPr/>
          </p:nvSpPr>
          <p:spPr>
            <a:xfrm>
              <a:off x="11290855"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5" name="Snip Single Corner Rectangle 44"/>
            <p:cNvSpPr/>
            <p:nvPr/>
          </p:nvSpPr>
          <p:spPr>
            <a:xfrm>
              <a:off x="11290855"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6" name="Snip Single Corner Rectangle 45"/>
            <p:cNvSpPr/>
            <p:nvPr/>
          </p:nvSpPr>
          <p:spPr>
            <a:xfrm>
              <a:off x="11290855"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7" name="Snip Single Corner Rectangle 46"/>
            <p:cNvSpPr/>
            <p:nvPr/>
          </p:nvSpPr>
          <p:spPr>
            <a:xfrm>
              <a:off x="11290855"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8" name="Snip Single Corner Rectangle 47"/>
            <p:cNvSpPr/>
            <p:nvPr/>
          </p:nvSpPr>
          <p:spPr>
            <a:xfrm>
              <a:off x="11290855"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50185" name="TextBox 16"/>
          <p:cNvSpPr txBox="1">
            <a:spLocks noChangeArrowheads="1"/>
          </p:cNvSpPr>
          <p:nvPr/>
        </p:nvSpPr>
        <p:spPr bwMode="auto">
          <a:xfrm>
            <a:off x="4324350" y="4546600"/>
            <a:ext cx="1566863" cy="1247775"/>
          </a:xfrm>
          <a:prstGeom prst="rect">
            <a:avLst/>
          </a:prstGeom>
          <a:noFill/>
          <a:ln w="9525">
            <a:noFill/>
            <a:miter lim="800000"/>
            <a:headEnd/>
            <a:tailEnd/>
          </a:ln>
        </p:spPr>
        <p:txBody>
          <a:bodyPr wrap="none" lIns="91435" tIns="45717" rIns="91435" bIns="45717">
            <a:spAutoFit/>
          </a:bodyPr>
          <a:lstStyle/>
          <a:p>
            <a:pPr algn="r" eaLnBrk="0" hangingPunct="0"/>
            <a:r>
              <a:rPr lang="en-US" sz="1500" i="1">
                <a:latin typeface="Segoe Semibold" pitchFamily="34" charset="0"/>
              </a:rPr>
              <a:t>Shadow Copy</a:t>
            </a:r>
          </a:p>
          <a:p>
            <a:pPr algn="r" eaLnBrk="0" hangingPunct="0"/>
            <a:r>
              <a:rPr lang="en-US" sz="1500" i="1">
                <a:latin typeface="Segoe Semibold" pitchFamily="34" charset="0"/>
              </a:rPr>
              <a:t>of 0:00 to 1:00</a:t>
            </a:r>
          </a:p>
          <a:p>
            <a:pPr algn="r" eaLnBrk="0" hangingPunct="0"/>
            <a:r>
              <a:rPr lang="en-US" sz="1500" i="1">
                <a:latin typeface="Segoe Semibold" pitchFamily="34" charset="0"/>
              </a:rPr>
              <a:t>          +</a:t>
            </a:r>
          </a:p>
          <a:p>
            <a:pPr algn="r" eaLnBrk="0" hangingPunct="0"/>
            <a:r>
              <a:rPr lang="en-US" sz="1500" i="1">
                <a:latin typeface="Segoe Semibold" pitchFamily="34" charset="0"/>
              </a:rPr>
              <a:t>Transaction logs</a:t>
            </a:r>
          </a:p>
          <a:p>
            <a:pPr algn="r" eaLnBrk="0" hangingPunct="0"/>
            <a:r>
              <a:rPr lang="en-US" sz="1500" i="1">
                <a:latin typeface="Segoe Semibold" pitchFamily="34" charset="0"/>
              </a:rPr>
              <a:t>Week 0</a:t>
            </a:r>
          </a:p>
        </p:txBody>
      </p:sp>
      <p:grpSp>
        <p:nvGrpSpPr>
          <p:cNvPr id="3" name="Group 57"/>
          <p:cNvGrpSpPr>
            <a:grpSpLocks/>
          </p:cNvGrpSpPr>
          <p:nvPr/>
        </p:nvGrpSpPr>
        <p:grpSpPr bwMode="auto">
          <a:xfrm>
            <a:off x="8580438" y="2249488"/>
            <a:ext cx="228600" cy="1752600"/>
            <a:chOff x="8610600" y="2209800"/>
            <a:chExt cx="228600" cy="1752600"/>
          </a:xfrm>
        </p:grpSpPr>
        <p:sp>
          <p:nvSpPr>
            <p:cNvPr id="26" name="Snip Single Corner Rectangle 25"/>
            <p:cNvSpPr/>
            <p:nvPr/>
          </p:nvSpPr>
          <p:spPr>
            <a:xfrm>
              <a:off x="8610600" y="2209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7" name="Snip Single Corner Rectangle 26"/>
            <p:cNvSpPr/>
            <p:nvPr/>
          </p:nvSpPr>
          <p:spPr>
            <a:xfrm>
              <a:off x="8610600" y="34290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8" name="Snip Single Corner Rectangle 27"/>
            <p:cNvSpPr/>
            <p:nvPr/>
          </p:nvSpPr>
          <p:spPr>
            <a:xfrm>
              <a:off x="8610600" y="31242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29" name="Snip Single Corner Rectangle 28"/>
            <p:cNvSpPr/>
            <p:nvPr/>
          </p:nvSpPr>
          <p:spPr>
            <a:xfrm>
              <a:off x="8610600" y="28194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0" name="Snip Single Corner Rectangle 29"/>
            <p:cNvSpPr/>
            <p:nvPr/>
          </p:nvSpPr>
          <p:spPr>
            <a:xfrm>
              <a:off x="8610600" y="25146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1" name="Snip Single Corner Rectangle 30"/>
            <p:cNvSpPr/>
            <p:nvPr/>
          </p:nvSpPr>
          <p:spPr>
            <a:xfrm>
              <a:off x="8610600" y="3733800"/>
              <a:ext cx="228600" cy="228600"/>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50187"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50188"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Can 41"/>
          <p:cNvSpPr/>
          <p:nvPr/>
        </p:nvSpPr>
        <p:spPr>
          <a:xfrm>
            <a:off x="5932170" y="2202712"/>
            <a:ext cx="2531745" cy="1981200"/>
          </a:xfrm>
          <a:prstGeom prst="can">
            <a:avLst/>
          </a:prstGeom>
          <a:effectLst>
            <a:outerShdw blurRad="292100" dist="254000" dir="5400000" rotWithShape="0">
              <a:srgbClr val="000000">
                <a:alpha val="40000"/>
              </a:srgbClr>
            </a:outerShdw>
            <a:reflection blurRad="6350" stA="52000" endA="300" endPos="35000" dir="5400000" sy="-100000" algn="bl" rotWithShape="0"/>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2:00</a:t>
            </a:r>
            <a:endParaRPr lang="en-US" sz="4100" b="1" dirty="0">
              <a:solidFill>
                <a:schemeClr val="tx1"/>
              </a:solidFill>
            </a:endParaRPr>
          </a:p>
        </p:txBody>
      </p:sp>
      <p:sp>
        <p:nvSpPr>
          <p:cNvPr id="51203" name="Title 3"/>
          <p:cNvSpPr>
            <a:spLocks noGrp="1"/>
          </p:cNvSpPr>
          <p:nvPr>
            <p:ph type="title"/>
          </p:nvPr>
        </p:nvSpPr>
        <p:spPr>
          <a:xfrm>
            <a:off x="228600" y="46038"/>
            <a:ext cx="8915400" cy="858697"/>
          </a:xfrm>
        </p:spPr>
        <p:txBody>
          <a:bodyPr/>
          <a:lstStyle/>
          <a:p>
            <a:r>
              <a:rPr lang="en-US" sz="4400" dirty="0" smtClean="0"/>
              <a:t>Efficient Protection </a:t>
            </a:r>
            <a:r>
              <a:rPr sz="4400" smtClean="0"/>
              <a:t>without duplication </a:t>
            </a:r>
            <a:r>
              <a:rPr lang="en-US" dirty="0" smtClean="0"/>
              <a:t/>
            </a:r>
            <a:br>
              <a:rPr lang="en-US" dirty="0" smtClean="0"/>
            </a:br>
            <a:r>
              <a:rPr lang="en-US" sz="1800" dirty="0" smtClean="0"/>
              <a:t>Week 2 : DPM Express Full</a:t>
            </a:r>
            <a:endParaRPr lang="en-US" sz="2000" dirty="0" smtClean="0"/>
          </a:p>
        </p:txBody>
      </p:sp>
      <p:sp>
        <p:nvSpPr>
          <p:cNvPr id="32" name="Can 31"/>
          <p:cNvSpPr/>
          <p:nvPr/>
        </p:nvSpPr>
        <p:spPr>
          <a:xfrm>
            <a:off x="533400" y="2209800"/>
            <a:ext cx="2514600" cy="1981200"/>
          </a:xfrm>
          <a:prstGeom prst="can">
            <a:avLst/>
          </a:prstGeom>
          <a:effectLst>
            <a:outerShdw blurRad="292100" dist="254000" dir="5400000" rotWithShape="0">
              <a:srgbClr val="000000">
                <a:alpha val="40000"/>
              </a:srgbClr>
            </a:outerShdw>
            <a:reflection blurRad="6350" stA="52000" endA="300" endPos="35000" dir="5400000" sy="-100000" algn="bl" rotWithShape="0"/>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2:00</a:t>
            </a:r>
            <a:endParaRPr lang="en-US" sz="4100" b="1" dirty="0">
              <a:solidFill>
                <a:schemeClr val="tx1"/>
              </a:solidFill>
            </a:endParaRPr>
          </a:p>
        </p:txBody>
      </p:sp>
      <p:sp>
        <p:nvSpPr>
          <p:cNvPr id="43" name="Can 42"/>
          <p:cNvSpPr/>
          <p:nvPr/>
        </p:nvSpPr>
        <p:spPr>
          <a:xfrm>
            <a:off x="5955380" y="4233357"/>
            <a:ext cx="1004088" cy="1478551"/>
          </a:xfrm>
          <a:prstGeom prst="can">
            <a:avLst/>
          </a:prstGeom>
          <a:gradFill>
            <a:gsLst>
              <a:gs pos="0">
                <a:srgbClr val="C00000">
                  <a:alpha val="46000"/>
                </a:srgbClr>
              </a:gs>
              <a:gs pos="80000">
                <a:srgbClr val="CD120D">
                  <a:alpha val="11000"/>
                </a:srgbClr>
              </a:gs>
              <a:gs pos="100000">
                <a:schemeClr val="accent1">
                  <a:shade val="94000"/>
                  <a:satMod val="135000"/>
                  <a:alpha val="0"/>
                </a:schemeClr>
              </a:gs>
            </a:gsLst>
          </a:gradFill>
          <a:ln>
            <a:solidFill>
              <a:srgbClr val="FF0000"/>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1:00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35"/>
          <p:cNvGrpSpPr>
            <a:grpSpLocks/>
          </p:cNvGrpSpPr>
          <p:nvPr/>
        </p:nvGrpSpPr>
        <p:grpSpPr bwMode="auto">
          <a:xfrm>
            <a:off x="7056438" y="4433888"/>
            <a:ext cx="139700" cy="1176337"/>
            <a:chOff x="11290855" y="5320851"/>
            <a:chExt cx="224120" cy="1411723"/>
          </a:xfrm>
        </p:grpSpPr>
        <p:sp>
          <p:nvSpPr>
            <p:cNvPr id="45" name="Snip Single Corner Rectangle 44"/>
            <p:cNvSpPr/>
            <p:nvPr/>
          </p:nvSpPr>
          <p:spPr>
            <a:xfrm>
              <a:off x="11290855" y="5320851"/>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6" name="Snip Single Corner Rectangle 45"/>
            <p:cNvSpPr/>
            <p:nvPr/>
          </p:nvSpPr>
          <p:spPr>
            <a:xfrm>
              <a:off x="11290855" y="5570426"/>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7" name="Snip Single Corner Rectangle 46"/>
            <p:cNvSpPr/>
            <p:nvPr/>
          </p:nvSpPr>
          <p:spPr>
            <a:xfrm>
              <a:off x="11290855" y="5818097"/>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8" name="Snip Single Corner Rectangle 47"/>
            <p:cNvSpPr/>
            <p:nvPr/>
          </p:nvSpPr>
          <p:spPr>
            <a:xfrm>
              <a:off x="11290855" y="6067674"/>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9" name="Snip Single Corner Rectangle 48"/>
            <p:cNvSpPr/>
            <p:nvPr/>
          </p:nvSpPr>
          <p:spPr>
            <a:xfrm>
              <a:off x="11290855" y="6564920"/>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50" name="Snip Single Corner Rectangle 49"/>
            <p:cNvSpPr/>
            <p:nvPr/>
          </p:nvSpPr>
          <p:spPr>
            <a:xfrm>
              <a:off x="11290855" y="6315345"/>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51" name="Can 50"/>
          <p:cNvSpPr/>
          <p:nvPr/>
        </p:nvSpPr>
        <p:spPr>
          <a:xfrm>
            <a:off x="7446176" y="4236425"/>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sz="2000"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sp>
        <p:nvSpPr>
          <p:cNvPr id="51208" name="TextBox 15"/>
          <p:cNvSpPr txBox="1">
            <a:spLocks noChangeArrowheads="1"/>
          </p:cNvSpPr>
          <p:nvPr/>
        </p:nvSpPr>
        <p:spPr bwMode="auto">
          <a:xfrm>
            <a:off x="412750" y="5595938"/>
            <a:ext cx="4418013" cy="369887"/>
          </a:xfrm>
          <a:prstGeom prst="rect">
            <a:avLst/>
          </a:prstGeom>
          <a:noFill/>
          <a:ln w="9525">
            <a:noFill/>
            <a:miter lim="800000"/>
            <a:headEnd/>
            <a:tailEnd/>
          </a:ln>
        </p:spPr>
        <p:txBody>
          <a:bodyPr wrap="none" lIns="91435" tIns="45717" rIns="91435" bIns="45717">
            <a:spAutoFit/>
          </a:bodyPr>
          <a:lstStyle/>
          <a:p>
            <a:pPr eaLnBrk="0" hangingPunct="0"/>
            <a:r>
              <a:rPr lang="en-US" sz="1800">
                <a:latin typeface="Segoe Semibold" pitchFamily="34" charset="0"/>
              </a:rPr>
              <a:t>Week 2 : Express Full - resynchronization</a:t>
            </a:r>
          </a:p>
        </p:txBody>
      </p:sp>
      <p:grpSp>
        <p:nvGrpSpPr>
          <p:cNvPr id="3" name="Group 36"/>
          <p:cNvGrpSpPr>
            <a:grpSpLocks/>
          </p:cNvGrpSpPr>
          <p:nvPr/>
        </p:nvGrpSpPr>
        <p:grpSpPr bwMode="auto">
          <a:xfrm>
            <a:off x="8550275" y="4433888"/>
            <a:ext cx="141288" cy="1176337"/>
            <a:chOff x="13681130" y="5320851"/>
            <a:chExt cx="224120" cy="1411723"/>
          </a:xfrm>
        </p:grpSpPr>
        <p:sp>
          <p:nvSpPr>
            <p:cNvPr id="26" name="Snip Single Corner Rectangle 25"/>
            <p:cNvSpPr/>
            <p:nvPr/>
          </p:nvSpPr>
          <p:spPr>
            <a:xfrm>
              <a:off x="13681130"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27" name="Snip Single Corner Rectangle 26"/>
            <p:cNvSpPr/>
            <p:nvPr/>
          </p:nvSpPr>
          <p:spPr>
            <a:xfrm>
              <a:off x="13681130"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28" name="Snip Single Corner Rectangle 27"/>
            <p:cNvSpPr/>
            <p:nvPr/>
          </p:nvSpPr>
          <p:spPr>
            <a:xfrm>
              <a:off x="13681130"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29" name="Snip Single Corner Rectangle 28"/>
            <p:cNvSpPr/>
            <p:nvPr/>
          </p:nvSpPr>
          <p:spPr>
            <a:xfrm>
              <a:off x="13681130"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4" name="Snip Single Corner Rectangle 33"/>
            <p:cNvSpPr/>
            <p:nvPr/>
          </p:nvSpPr>
          <p:spPr>
            <a:xfrm>
              <a:off x="13681130"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35" name="Snip Single Corner Rectangle 34"/>
            <p:cNvSpPr/>
            <p:nvPr/>
          </p:nvSpPr>
          <p:spPr>
            <a:xfrm>
              <a:off x="13681130"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51210"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39" name="Right Arrow 38"/>
          <p:cNvSpPr/>
          <p:nvPr/>
        </p:nvSpPr>
        <p:spPr>
          <a:xfrm>
            <a:off x="3052763" y="2895600"/>
            <a:ext cx="2843212" cy="685800"/>
          </a:xfrm>
          <a:prstGeom prst="rightArrow">
            <a:avLst/>
          </a:prstGeom>
          <a:gradFill flip="none" rotWithShape="1">
            <a:gsLst>
              <a:gs pos="0">
                <a:schemeClr val="accent3">
                  <a:shade val="51000"/>
                  <a:satMod val="130000"/>
                  <a:alpha val="0"/>
                </a:schemeClr>
              </a:gs>
              <a:gs pos="80000">
                <a:schemeClr val="accent3">
                  <a:lumMod val="75000"/>
                </a:schemeClr>
              </a:gs>
              <a:gs pos="100000">
                <a:srgbClr val="00B050"/>
              </a:gs>
            </a:gsLst>
            <a:lin ang="0" scaled="1"/>
            <a:tileRect/>
          </a:gradFill>
          <a:ln>
            <a:noFill/>
          </a:ln>
          <a:effectLst>
            <a:outerShdw blurRad="292100" dist="254000" dir="5400000" rotWithShape="0">
              <a:srgbClr val="000000">
                <a:alpha val="40000"/>
              </a:srgbClr>
            </a:outerShdw>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sz="2000" i="1" dirty="0">
                <a:solidFill>
                  <a:schemeClr val="tx1"/>
                </a:solidFill>
                <a:effectLst>
                  <a:outerShdw blurRad="50800" dist="38100" dir="2700000" algn="tl" rotWithShape="0">
                    <a:prstClr val="black">
                      <a:alpha val="40000"/>
                    </a:prstClr>
                  </a:outerShdw>
                </a:effectLst>
                <a:latin typeface="Segoe Semibold" pitchFamily="34" charset="0"/>
              </a:rPr>
              <a:t>Express Full</a:t>
            </a:r>
          </a:p>
        </p:txBody>
      </p:sp>
      <p:sp>
        <p:nvSpPr>
          <p:cNvPr id="51212"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an 23"/>
          <p:cNvSpPr/>
          <p:nvPr/>
        </p:nvSpPr>
        <p:spPr>
          <a:xfrm>
            <a:off x="5932170" y="2202712"/>
            <a:ext cx="2531745" cy="1981200"/>
          </a:xfrm>
          <a:prstGeom prst="can">
            <a:avLst/>
          </a:prstGeom>
          <a:effectLst>
            <a:outerShdw blurRad="292100" dist="254000" dir="5400000" rotWithShape="0">
              <a:srgbClr val="000000">
                <a:alpha val="40000"/>
              </a:srgbClr>
            </a:outerShdw>
            <a:reflection blurRad="6350" stA="52000" endA="300" endPos="35000" dir="5400000" sy="-100000" algn="bl" rotWithShape="0"/>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2:00</a:t>
            </a:r>
            <a:endParaRPr lang="en-US" sz="4100" b="1" dirty="0">
              <a:solidFill>
                <a:schemeClr val="tx1"/>
              </a:solidFill>
            </a:endParaRPr>
          </a:p>
        </p:txBody>
      </p:sp>
      <p:sp>
        <p:nvSpPr>
          <p:cNvPr id="52227" name="Title 3"/>
          <p:cNvSpPr>
            <a:spLocks noGrp="1"/>
          </p:cNvSpPr>
          <p:nvPr>
            <p:ph type="title"/>
          </p:nvPr>
        </p:nvSpPr>
        <p:spPr>
          <a:xfrm>
            <a:off x="228600" y="46038"/>
            <a:ext cx="8915400" cy="858697"/>
          </a:xfrm>
        </p:spPr>
        <p:txBody>
          <a:bodyPr/>
          <a:lstStyle/>
          <a:p>
            <a:r>
              <a:rPr lang="en-US" sz="4400" dirty="0" smtClean="0"/>
              <a:t>Efficient Protection </a:t>
            </a:r>
            <a:r>
              <a:rPr sz="4400" smtClean="0"/>
              <a:t>without duplication </a:t>
            </a:r>
            <a:r>
              <a:rPr lang="en-US" dirty="0" smtClean="0"/>
              <a:t/>
            </a:r>
            <a:br>
              <a:rPr lang="en-US" dirty="0" smtClean="0"/>
            </a:br>
            <a:r>
              <a:rPr lang="en-US" sz="1800" dirty="0" smtClean="0"/>
              <a:t>Up to 512 weeks of restorable data to any 15 minute point in time</a:t>
            </a:r>
            <a:endParaRPr lang="en-US" sz="2000" dirty="0" smtClean="0"/>
          </a:p>
        </p:txBody>
      </p:sp>
      <p:sp>
        <p:nvSpPr>
          <p:cNvPr id="16" name="TextBox 15"/>
          <p:cNvSpPr txBox="1"/>
          <p:nvPr/>
        </p:nvSpPr>
        <p:spPr>
          <a:xfrm>
            <a:off x="423863" y="5030788"/>
            <a:ext cx="6005512" cy="922337"/>
          </a:xfrm>
          <a:prstGeom prst="rect">
            <a:avLst/>
          </a:prstGeom>
          <a:noFill/>
        </p:spPr>
        <p:txBody>
          <a:bodyPr lIns="91435" tIns="45717" rIns="91435" bIns="45717">
            <a:spAutoFit/>
          </a:bodyPr>
          <a:lstStyle/>
          <a:p>
            <a:pPr eaLnBrk="0" hangingPunct="0">
              <a:defRPr/>
            </a:pPr>
            <a:r>
              <a:rPr lang="en-US" sz="1800" dirty="0">
                <a:latin typeface="Segoe Semibold" pitchFamily="34" charset="0"/>
                <a:cs typeface="+mn-cs"/>
              </a:rPr>
              <a:t>Up to 512 shadow copies, plus their logs</a:t>
            </a:r>
          </a:p>
          <a:p>
            <a:pPr eaLnBrk="0" hangingPunct="0">
              <a:defRPr/>
            </a:pPr>
            <a:endParaRPr lang="en-US" sz="1800" dirty="0">
              <a:latin typeface="Segoe Semibold" pitchFamily="34" charset="0"/>
              <a:cs typeface="+mn-cs"/>
            </a:endParaRPr>
          </a:p>
          <a:p>
            <a:pPr marL="342884" indent="-342884" eaLnBrk="0" hangingPunct="0">
              <a:buFontTx/>
              <a:buAutoNum type="arabicPlain" startAt="512"/>
              <a:defRPr/>
            </a:pPr>
            <a:r>
              <a:rPr lang="en-US" sz="1800" dirty="0">
                <a:latin typeface="Segoe Semibold" pitchFamily="34" charset="0"/>
                <a:cs typeface="+mn-cs"/>
              </a:rPr>
              <a:t>w  x  7d  x  24h  x  4</a:t>
            </a:r>
            <a:r>
              <a:rPr lang="en-US" sz="1000" dirty="0">
                <a:latin typeface="Segoe Semibold" pitchFamily="34" charset="0"/>
                <a:cs typeface="+mn-cs"/>
              </a:rPr>
              <a:t>(15m)</a:t>
            </a:r>
            <a:r>
              <a:rPr lang="en-US" sz="1800" dirty="0">
                <a:latin typeface="Segoe Semibold" pitchFamily="34" charset="0"/>
                <a:cs typeface="+mn-cs"/>
              </a:rPr>
              <a:t> = 344,000 Recovery Points</a:t>
            </a:r>
          </a:p>
        </p:txBody>
      </p:sp>
      <p:sp>
        <p:nvSpPr>
          <p:cNvPr id="31" name="Can 30"/>
          <p:cNvSpPr/>
          <p:nvPr/>
        </p:nvSpPr>
        <p:spPr>
          <a:xfrm>
            <a:off x="533400" y="2209800"/>
            <a:ext cx="2514600" cy="1981200"/>
          </a:xfrm>
          <a:prstGeom prst="can">
            <a:avLst/>
          </a:prstGeom>
          <a:effectLst>
            <a:outerShdw blurRad="292100" dist="254000" dir="5400000" rotWithShape="0">
              <a:srgbClr val="000000">
                <a:alpha val="40000"/>
              </a:srgbClr>
            </a:outerShdw>
            <a:reflection blurRad="6350" stA="52000" endA="300" endPos="35000" dir="5400000" sy="-100000" algn="bl" rotWithShape="0"/>
          </a:effectLst>
        </p:spPr>
        <p:style>
          <a:lnRef idx="1">
            <a:schemeClr val="accent3"/>
          </a:lnRef>
          <a:fillRef idx="3">
            <a:schemeClr val="accent3"/>
          </a:fillRef>
          <a:effectRef idx="2">
            <a:schemeClr val="accent3"/>
          </a:effectRef>
          <a:fontRef idx="minor">
            <a:schemeClr val="lt1"/>
          </a:fontRef>
        </p:style>
        <p:txBody>
          <a:bodyPr lIns="91435" tIns="45717" rIns="91435" bIns="45717" anchor="ctr"/>
          <a:lstStyle/>
          <a:p>
            <a:pPr algn="ctr" eaLnBrk="0" hangingPunct="0">
              <a:defRPr/>
            </a:pPr>
            <a:r>
              <a:rPr lang="en-US" i="1" dirty="0">
                <a:solidFill>
                  <a:schemeClr val="tx1"/>
                </a:solidFill>
                <a:effectLst>
                  <a:outerShdw blurRad="50800" dist="38100" dir="5400000" algn="t" rotWithShape="0">
                    <a:prstClr val="black">
                      <a:alpha val="40000"/>
                    </a:prstClr>
                  </a:outerShdw>
                </a:effectLst>
                <a:latin typeface="Segoe Semibold" pitchFamily="34" charset="0"/>
              </a:rPr>
              <a:t>Database</a:t>
            </a:r>
          </a:p>
          <a:p>
            <a:pPr algn="ctr" eaLnBrk="0" hangingPunct="0">
              <a:defRPr/>
            </a:pPr>
            <a:endParaRPr lang="en-US" dirty="0">
              <a:solidFill>
                <a:schemeClr val="tx1"/>
              </a:solidFill>
            </a:endParaRPr>
          </a:p>
          <a:p>
            <a:pPr algn="ctr" eaLnBrk="0" hangingPunct="0">
              <a:lnSpc>
                <a:spcPts val="3599"/>
              </a:lnSpc>
              <a:defRPr/>
            </a:pPr>
            <a:r>
              <a:rPr lang="en-US" sz="6600" b="1" dirty="0">
                <a:solidFill>
                  <a:schemeClr val="tx1"/>
                </a:solidFill>
              </a:rPr>
              <a:t>2:00</a:t>
            </a:r>
            <a:endParaRPr lang="en-US" sz="4100" b="1" dirty="0">
              <a:solidFill>
                <a:schemeClr val="tx1"/>
              </a:solidFill>
            </a:endParaRPr>
          </a:p>
        </p:txBody>
      </p:sp>
      <p:sp>
        <p:nvSpPr>
          <p:cNvPr id="33" name="Can 32"/>
          <p:cNvSpPr/>
          <p:nvPr/>
        </p:nvSpPr>
        <p:spPr>
          <a:xfrm>
            <a:off x="5955380" y="4233357"/>
            <a:ext cx="1004088" cy="1478551"/>
          </a:xfrm>
          <a:prstGeom prst="can">
            <a:avLst/>
          </a:prstGeom>
          <a:gradFill>
            <a:gsLst>
              <a:gs pos="0">
                <a:srgbClr val="C00000">
                  <a:alpha val="46000"/>
                </a:srgbClr>
              </a:gs>
              <a:gs pos="80000">
                <a:srgbClr val="CD120D">
                  <a:alpha val="11000"/>
                </a:srgbClr>
              </a:gs>
              <a:gs pos="100000">
                <a:schemeClr val="accent1">
                  <a:shade val="94000"/>
                  <a:satMod val="135000"/>
                  <a:alpha val="0"/>
                </a:schemeClr>
              </a:gs>
            </a:gsLst>
          </a:gradFill>
          <a:ln>
            <a:solidFill>
              <a:srgbClr val="FF0000"/>
            </a:solidFill>
          </a:ln>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dirty="0">
              <a:solidFill>
                <a:schemeClr val="tx1"/>
              </a:solidFill>
            </a:endParaRPr>
          </a:p>
          <a:p>
            <a:pPr algn="ctr" eaLnBrk="0" hangingPunct="0">
              <a:lnSpc>
                <a:spcPts val="3599"/>
              </a:lnSpc>
              <a:defRPr/>
            </a:pPr>
            <a:r>
              <a:rPr lang="en-US" sz="3200" b="1" dirty="0">
                <a:solidFill>
                  <a:schemeClr val="tx1"/>
                </a:solidFill>
              </a:rPr>
              <a:t>1:00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2" name="Group 35"/>
          <p:cNvGrpSpPr>
            <a:grpSpLocks/>
          </p:cNvGrpSpPr>
          <p:nvPr/>
        </p:nvGrpSpPr>
        <p:grpSpPr bwMode="auto">
          <a:xfrm>
            <a:off x="7056438" y="4433888"/>
            <a:ext cx="139700" cy="1176337"/>
            <a:chOff x="11290855" y="5320851"/>
            <a:chExt cx="224120" cy="1411723"/>
          </a:xfrm>
        </p:grpSpPr>
        <p:sp>
          <p:nvSpPr>
            <p:cNvPr id="37" name="Snip Single Corner Rectangle 36"/>
            <p:cNvSpPr/>
            <p:nvPr/>
          </p:nvSpPr>
          <p:spPr>
            <a:xfrm>
              <a:off x="11290855" y="5320851"/>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8" name="Snip Single Corner Rectangle 37"/>
            <p:cNvSpPr/>
            <p:nvPr/>
          </p:nvSpPr>
          <p:spPr>
            <a:xfrm>
              <a:off x="11290855" y="5570426"/>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39" name="Snip Single Corner Rectangle 38"/>
            <p:cNvSpPr/>
            <p:nvPr/>
          </p:nvSpPr>
          <p:spPr>
            <a:xfrm>
              <a:off x="11290855" y="5818097"/>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0" name="Snip Single Corner Rectangle 39"/>
            <p:cNvSpPr/>
            <p:nvPr/>
          </p:nvSpPr>
          <p:spPr>
            <a:xfrm>
              <a:off x="11290855" y="6067674"/>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1" name="Snip Single Corner Rectangle 40"/>
            <p:cNvSpPr/>
            <p:nvPr/>
          </p:nvSpPr>
          <p:spPr>
            <a:xfrm>
              <a:off x="11290855" y="6564920"/>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sp>
          <p:nvSpPr>
            <p:cNvPr id="42" name="Snip Single Corner Rectangle 41"/>
            <p:cNvSpPr/>
            <p:nvPr/>
          </p:nvSpPr>
          <p:spPr>
            <a:xfrm>
              <a:off x="11290855" y="6315345"/>
              <a:ext cx="224120" cy="167654"/>
            </a:xfrm>
            <a:prstGeom prst="snip1Rect">
              <a:avLst/>
            </a:prstGeom>
            <a:solidFill>
              <a:schemeClr val="accent4">
                <a:lumMod val="60000"/>
                <a:lumOff val="40000"/>
              </a:schemeClr>
            </a:solidFill>
            <a:ln w="12700">
              <a:solidFill>
                <a:srgbClr val="57070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solidFill>
                  <a:schemeClr val="bg1"/>
                </a:solidFill>
              </a:endParaRPr>
            </a:p>
          </p:txBody>
        </p:sp>
      </p:grpSp>
      <p:sp>
        <p:nvSpPr>
          <p:cNvPr id="43" name="Can 42"/>
          <p:cNvSpPr/>
          <p:nvPr/>
        </p:nvSpPr>
        <p:spPr>
          <a:xfrm>
            <a:off x="7446176" y="4236425"/>
            <a:ext cx="1004088" cy="1478551"/>
          </a:xfrm>
          <a:prstGeom prst="can">
            <a:avLst/>
          </a:prstGeom>
          <a:gradFill>
            <a:gsLst>
              <a:gs pos="0">
                <a:schemeClr val="accent1">
                  <a:shade val="51000"/>
                  <a:satMod val="130000"/>
                  <a:alpha val="49000"/>
                </a:schemeClr>
              </a:gs>
              <a:gs pos="80000">
                <a:schemeClr val="accent1">
                  <a:shade val="93000"/>
                  <a:satMod val="130000"/>
                  <a:alpha val="22000"/>
                </a:schemeClr>
              </a:gs>
              <a:gs pos="100000">
                <a:schemeClr val="accent1">
                  <a:shade val="94000"/>
                  <a:satMod val="135000"/>
                  <a:alpha val="0"/>
                </a:schemeClr>
              </a:gs>
            </a:gsLst>
          </a:gradFill>
          <a:effectLst>
            <a:outerShdw blurRad="292100" dist="254000" dir="5400000" algn="t" rotWithShape="0">
              <a:prstClr val="black">
                <a:alpha val="40000"/>
              </a:prstClr>
            </a:outerShdw>
            <a:reflection blurRad="6350" stA="52000" endA="300" endPos="35000" dir="5400000" sy="-100000" algn="bl" rotWithShape="0"/>
          </a:effectLst>
        </p:spPr>
        <p:style>
          <a:lnRef idx="1">
            <a:schemeClr val="accent1"/>
          </a:lnRef>
          <a:fillRef idx="3">
            <a:schemeClr val="accent1"/>
          </a:fillRef>
          <a:effectRef idx="2">
            <a:schemeClr val="accent1"/>
          </a:effectRef>
          <a:fontRef idx="minor">
            <a:schemeClr val="lt1"/>
          </a:fontRef>
        </p:style>
        <p:txBody>
          <a:bodyPr lIns="91435" tIns="45717" rIns="91435" bIns="45717" anchor="ctr"/>
          <a:lstStyle/>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sz="2000" dirty="0">
              <a:solidFill>
                <a:schemeClr val="tx1"/>
              </a:solidFill>
            </a:endParaRPr>
          </a:p>
          <a:p>
            <a:pPr algn="ctr" eaLnBrk="0" hangingPunct="0">
              <a:lnSpc>
                <a:spcPts val="3599"/>
              </a:lnSpc>
              <a:defRPr/>
            </a:pPr>
            <a:r>
              <a:rPr lang="en-US" sz="3200" b="1" dirty="0">
                <a:solidFill>
                  <a:schemeClr val="tx1"/>
                </a:solidFill>
              </a:rPr>
              <a:t>0:00</a:t>
            </a:r>
            <a:endParaRPr lang="en-US" sz="1500" b="1" dirty="0">
              <a:solidFill>
                <a:schemeClr val="tx1"/>
              </a:solidFill>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a:p>
            <a:pPr algn="ctr" eaLnBrk="0" hangingPunct="0">
              <a:defRPr/>
            </a:pPr>
            <a:endParaRPr lang="en-US" i="1" dirty="0">
              <a:solidFill>
                <a:schemeClr val="tx1"/>
              </a:solidFill>
              <a:effectLst>
                <a:outerShdw blurRad="50800" dist="38100" dir="5400000" algn="t" rotWithShape="0">
                  <a:prstClr val="black">
                    <a:alpha val="40000"/>
                  </a:prstClr>
                </a:outerShdw>
              </a:effectLst>
              <a:latin typeface="Segoe Semibold" pitchFamily="34" charset="0"/>
            </a:endParaRPr>
          </a:p>
        </p:txBody>
      </p:sp>
      <p:grpSp>
        <p:nvGrpSpPr>
          <p:cNvPr id="3" name="Group 43"/>
          <p:cNvGrpSpPr>
            <a:grpSpLocks/>
          </p:cNvGrpSpPr>
          <p:nvPr/>
        </p:nvGrpSpPr>
        <p:grpSpPr bwMode="auto">
          <a:xfrm>
            <a:off x="8550275" y="4433888"/>
            <a:ext cx="141288" cy="1176337"/>
            <a:chOff x="13681130" y="5320851"/>
            <a:chExt cx="224120" cy="1411723"/>
          </a:xfrm>
        </p:grpSpPr>
        <p:sp>
          <p:nvSpPr>
            <p:cNvPr id="45" name="Snip Single Corner Rectangle 44"/>
            <p:cNvSpPr/>
            <p:nvPr/>
          </p:nvSpPr>
          <p:spPr>
            <a:xfrm>
              <a:off x="13681130" y="5320851"/>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6" name="Snip Single Corner Rectangle 45"/>
            <p:cNvSpPr/>
            <p:nvPr/>
          </p:nvSpPr>
          <p:spPr>
            <a:xfrm>
              <a:off x="13681130" y="5570426"/>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7" name="Snip Single Corner Rectangle 46"/>
            <p:cNvSpPr/>
            <p:nvPr/>
          </p:nvSpPr>
          <p:spPr>
            <a:xfrm>
              <a:off x="13681130" y="5818097"/>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8" name="Snip Single Corner Rectangle 47"/>
            <p:cNvSpPr/>
            <p:nvPr/>
          </p:nvSpPr>
          <p:spPr>
            <a:xfrm>
              <a:off x="13681130" y="6067674"/>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49" name="Snip Single Corner Rectangle 48"/>
            <p:cNvSpPr/>
            <p:nvPr/>
          </p:nvSpPr>
          <p:spPr>
            <a:xfrm>
              <a:off x="13681130" y="6564920"/>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sp>
          <p:nvSpPr>
            <p:cNvPr id="50" name="Snip Single Corner Rectangle 49"/>
            <p:cNvSpPr/>
            <p:nvPr/>
          </p:nvSpPr>
          <p:spPr>
            <a:xfrm>
              <a:off x="13681130" y="6315345"/>
              <a:ext cx="224120" cy="167654"/>
            </a:xfrm>
            <a:prstGeom prst="snip1Rect">
              <a:avLst/>
            </a:prstGeom>
            <a:solidFill>
              <a:schemeClr val="accent1">
                <a:lumMod val="20000"/>
                <a:lumOff val="80000"/>
              </a:schemeClr>
            </a:solidFill>
            <a:ln w="12700">
              <a:solidFill>
                <a:schemeClr val="accent1">
                  <a:lumMod val="50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ln>
                  <a:solidFill>
                    <a:schemeClr val="accent1">
                      <a:lumMod val="75000"/>
                    </a:schemeClr>
                  </a:solidFill>
                </a:ln>
                <a:solidFill>
                  <a:schemeClr val="bg1"/>
                </a:solidFill>
              </a:endParaRPr>
            </a:p>
          </p:txBody>
        </p:sp>
      </p:grpSp>
      <p:sp>
        <p:nvSpPr>
          <p:cNvPr id="52234" name="TextBox 7"/>
          <p:cNvSpPr txBox="1">
            <a:spLocks noChangeArrowheads="1"/>
          </p:cNvSpPr>
          <p:nvPr/>
        </p:nvSpPr>
        <p:spPr bwMode="auto">
          <a:xfrm>
            <a:off x="6289675" y="1752600"/>
            <a:ext cx="1943100" cy="461963"/>
          </a:xfrm>
          <a:prstGeom prst="rect">
            <a:avLst/>
          </a:prstGeom>
          <a:noFill/>
          <a:ln w="9525">
            <a:noFill/>
            <a:miter lim="800000"/>
            <a:headEnd/>
            <a:tailEnd/>
          </a:ln>
        </p:spPr>
        <p:txBody>
          <a:bodyPr wrap="none" lIns="91435" tIns="45717" rIns="91435" bIns="45717">
            <a:spAutoFit/>
          </a:bodyPr>
          <a:lstStyle/>
          <a:p>
            <a:pPr eaLnBrk="0" hangingPunct="0"/>
            <a:r>
              <a:rPr lang="en-US">
                <a:latin typeface="Segoe Semibold" pitchFamily="34" charset="0"/>
              </a:rPr>
              <a:t>DPM Replica</a:t>
            </a:r>
          </a:p>
        </p:txBody>
      </p:sp>
      <p:sp>
        <p:nvSpPr>
          <p:cNvPr id="52235" name="TextBox 8"/>
          <p:cNvSpPr txBox="1">
            <a:spLocks noChangeArrowheads="1"/>
          </p:cNvSpPr>
          <p:nvPr/>
        </p:nvSpPr>
        <p:spPr bwMode="auto">
          <a:xfrm>
            <a:off x="600075" y="1752600"/>
            <a:ext cx="2686050" cy="461963"/>
          </a:xfrm>
          <a:prstGeom prst="rect">
            <a:avLst/>
          </a:prstGeom>
          <a:noFill/>
          <a:ln w="9525">
            <a:noFill/>
            <a:miter lim="800000"/>
            <a:headEnd/>
            <a:tailEnd/>
          </a:ln>
        </p:spPr>
        <p:txBody>
          <a:bodyPr wrap="none" lIns="91435" tIns="45717" rIns="91435" bIns="45717">
            <a:spAutoFit/>
          </a:bodyPr>
          <a:lstStyle/>
          <a:p>
            <a:pPr algn="ctr" eaLnBrk="0" hangingPunct="0"/>
            <a:r>
              <a:rPr lang="en-US" b="1">
                <a:latin typeface="Segoe Semibold" pitchFamily="34" charset="0"/>
              </a:rPr>
              <a:t>Production Server</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2"/>
          <p:cNvSpPr>
            <a:spLocks noGrp="1" noChangeArrowheads="1"/>
          </p:cNvSpPr>
          <p:nvPr>
            <p:ph type="title"/>
          </p:nvPr>
        </p:nvSpPr>
        <p:spPr/>
        <p:txBody>
          <a:bodyPr/>
          <a:lstStyle/>
          <a:p>
            <a:pPr eaLnBrk="1" hangingPunct="1"/>
            <a:r>
              <a:rPr lang="en-US" dirty="0" smtClean="0"/>
              <a:t>Applications Protected</a:t>
            </a:r>
          </a:p>
        </p:txBody>
      </p:sp>
      <p:sp>
        <p:nvSpPr>
          <p:cNvPr id="51203" name="Rectangle 23"/>
          <p:cNvSpPr>
            <a:spLocks noGrp="1" noChangeArrowheads="1"/>
          </p:cNvSpPr>
          <p:nvPr>
            <p:ph idx="1"/>
          </p:nvPr>
        </p:nvSpPr>
        <p:spPr>
          <a:xfrm>
            <a:off x="228600" y="930410"/>
            <a:ext cx="8502650" cy="5366084"/>
          </a:xfrm>
        </p:spPr>
        <p:txBody>
          <a:bodyPr/>
          <a:lstStyle/>
          <a:p>
            <a:pPr eaLnBrk="1" hangingPunct="1">
              <a:buFont typeface="Arial" charset="0"/>
              <a:buNone/>
            </a:pPr>
            <a:r>
              <a:rPr lang="en-US" sz="2200" b="1" dirty="0" smtClean="0"/>
              <a:t>Microsoft Platforms…..</a:t>
            </a:r>
          </a:p>
          <a:p>
            <a:pPr eaLnBrk="1" hangingPunct="1"/>
            <a:r>
              <a:rPr lang="en-US" sz="2000" dirty="0" smtClean="0"/>
              <a:t>SharePoint Server 2003 / WSS 2.0 – protected as SQL databases</a:t>
            </a:r>
          </a:p>
          <a:p>
            <a:pPr eaLnBrk="1" hangingPunct="1"/>
            <a:r>
              <a:rPr lang="en-US" sz="2000" dirty="0" smtClean="0"/>
              <a:t>SharePoint Server 2007 / WSS 3.0 -  recovery to item level</a:t>
            </a:r>
          </a:p>
          <a:p>
            <a:pPr eaLnBrk="1" hangingPunct="1"/>
            <a:endParaRPr lang="en-US" sz="700" dirty="0" smtClean="0"/>
          </a:p>
          <a:p>
            <a:pPr eaLnBrk="1" hangingPunct="1"/>
            <a:r>
              <a:rPr lang="en-US" sz="2000" dirty="0" smtClean="0"/>
              <a:t>SQL Server 2000 SP4</a:t>
            </a:r>
          </a:p>
          <a:p>
            <a:pPr eaLnBrk="1" hangingPunct="1"/>
            <a:r>
              <a:rPr lang="en-US" sz="2000" dirty="0" smtClean="0"/>
              <a:t>SQL Server 2005</a:t>
            </a:r>
          </a:p>
          <a:p>
            <a:pPr eaLnBrk="1" hangingPunct="1"/>
            <a:r>
              <a:rPr lang="en-US" sz="2000" dirty="0" smtClean="0"/>
              <a:t>SQL Server 2008</a:t>
            </a:r>
          </a:p>
          <a:p>
            <a:pPr eaLnBrk="1" hangingPunct="1"/>
            <a:endParaRPr lang="en-US" sz="800" dirty="0" smtClean="0"/>
          </a:p>
          <a:p>
            <a:pPr eaLnBrk="1" hangingPunct="1"/>
            <a:r>
              <a:rPr lang="en-US" sz="2000" dirty="0" smtClean="0"/>
              <a:t>Exchange 2003 SP2</a:t>
            </a:r>
          </a:p>
          <a:p>
            <a:pPr eaLnBrk="1" hangingPunct="1"/>
            <a:r>
              <a:rPr lang="en-US" sz="2000" dirty="0" smtClean="0"/>
              <a:t>Exchange 2007 – including LCR, CCR &amp; SCR configurations</a:t>
            </a:r>
          </a:p>
          <a:p>
            <a:pPr eaLnBrk="1" hangingPunct="1"/>
            <a:endParaRPr lang="en-US" sz="800" dirty="0" smtClean="0"/>
          </a:p>
          <a:p>
            <a:pPr eaLnBrk="1" hangingPunct="1"/>
            <a:r>
              <a:rPr lang="en-US" sz="2000" dirty="0" smtClean="0"/>
              <a:t>Virtual Server 2005 R2 SP1</a:t>
            </a:r>
          </a:p>
          <a:p>
            <a:pPr eaLnBrk="1" hangingPunct="1"/>
            <a:r>
              <a:rPr lang="en-US" sz="2000" dirty="0" smtClean="0"/>
              <a:t>Hyper-V </a:t>
            </a:r>
          </a:p>
          <a:p>
            <a:pPr eaLnBrk="1" hangingPunct="1"/>
            <a:endParaRPr lang="en-US" sz="800" dirty="0" smtClean="0"/>
          </a:p>
          <a:p>
            <a:pPr eaLnBrk="1" hangingPunct="1"/>
            <a:r>
              <a:rPr lang="en-US" sz="2000" dirty="0" smtClean="0"/>
              <a:t>Windows Server 2003 SP1 or later – Files, System State &amp; AD</a:t>
            </a:r>
          </a:p>
          <a:p>
            <a:pPr eaLnBrk="1" hangingPunct="1"/>
            <a:r>
              <a:rPr lang="en-US" sz="2000" dirty="0" smtClean="0"/>
              <a:t>Windows Server 2008</a:t>
            </a:r>
          </a:p>
          <a:p>
            <a:pPr eaLnBrk="1" hangingPunct="1"/>
            <a:endParaRPr lang="en-US" sz="800" dirty="0" smtClean="0"/>
          </a:p>
          <a:p>
            <a:pPr eaLnBrk="1" hangingPunct="1"/>
            <a:r>
              <a:rPr lang="en-US" sz="2000" dirty="0" smtClean="0"/>
              <a:t>Windows XP Professional SP2</a:t>
            </a:r>
          </a:p>
          <a:p>
            <a:pPr eaLnBrk="1" hangingPunct="1"/>
            <a:r>
              <a:rPr lang="en-US" sz="2000" dirty="0" smtClean="0"/>
              <a:t>Windows Vista Business Edition or higher</a:t>
            </a:r>
          </a:p>
        </p:txBody>
      </p:sp>
      <p:sp>
        <p:nvSpPr>
          <p:cNvPr id="4" name="TextBox 3"/>
          <p:cNvSpPr txBox="1"/>
          <p:nvPr/>
        </p:nvSpPr>
        <p:spPr>
          <a:xfrm>
            <a:off x="661851" y="6270174"/>
            <a:ext cx="8316700" cy="400110"/>
          </a:xfrm>
          <a:prstGeom prst="rect">
            <a:avLst/>
          </a:prstGeom>
          <a:noFill/>
        </p:spPr>
        <p:txBody>
          <a:bodyPr wrap="none" rtlCol="0">
            <a:spAutoFit/>
          </a:bodyPr>
          <a:lstStyle/>
          <a:p>
            <a:r>
              <a:rPr lang="en-AU" sz="2000" dirty="0" smtClean="0">
                <a:effectLst>
                  <a:outerShdw blurRad="38100" dist="38100" dir="2700000" algn="tl">
                    <a:srgbClr val="000000">
                      <a:alpha val="43137"/>
                    </a:srgbClr>
                  </a:outerShdw>
                </a:effectLst>
              </a:rPr>
              <a:t>Also Bare Metal Server Recovery &amp; DPM to DPM for Disaster Recovery</a:t>
            </a:r>
            <a:endParaRPr lang="en-AU" sz="2000" dirty="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DPM 2007</a:t>
            </a:r>
            <a:br>
              <a:rPr smtClean="0"/>
            </a:br>
            <a:r>
              <a:rPr smtClean="0"/>
              <a:t>Protecting Applications</a:t>
            </a:r>
            <a:endParaRPr lang="en-US" dirty="0"/>
          </a:p>
        </p:txBody>
      </p:sp>
      <p:sp>
        <p:nvSpPr>
          <p:cNvPr id="4" name="Text Placeholder 3"/>
          <p:cNvSpPr>
            <a:spLocks noGrp="1"/>
          </p:cNvSpPr>
          <p:nvPr>
            <p:ph type="body" sz="quarter" idx="10"/>
          </p:nvPr>
        </p:nvSpPr>
        <p:spPr/>
        <p:txBody>
          <a:bodyPr/>
          <a:lstStyle/>
          <a:p>
            <a:r>
              <a:rPr lang="en-US" smtClean="0"/>
              <a:t>demo </a:t>
            </a:r>
            <a:endParaRPr lang="en-US" dirty="0"/>
          </a:p>
        </p:txBody>
      </p:sp>
      <p:pic>
        <p:nvPicPr>
          <p:cNvPr id="6" name="Picture 2" descr="DPM Screen.bmp"/>
          <p:cNvPicPr>
            <a:picLocks noChangeAspect="1"/>
          </p:cNvPicPr>
          <p:nvPr/>
        </p:nvPicPr>
        <p:blipFill>
          <a:blip r:embed="rId3"/>
          <a:srcRect/>
          <a:stretch>
            <a:fillRect/>
          </a:stretch>
        </p:blipFill>
        <p:spPr bwMode="auto">
          <a:xfrm>
            <a:off x="1048975" y="3943894"/>
            <a:ext cx="3766865" cy="2383194"/>
          </a:xfrm>
          <a:prstGeom prst="rect">
            <a:avLst/>
          </a:prstGeom>
          <a:noFill/>
          <a:ln w="9525">
            <a:noFill/>
            <a:miter lim="800000"/>
            <a:headEnd/>
            <a:tailEnd/>
          </a:ln>
        </p:spPr>
      </p:pic>
      <p:pic>
        <p:nvPicPr>
          <p:cNvPr id="7" name="Picture 6" descr="SysCnt-DataProMgr07_h_rgb_r.png"/>
          <p:cNvPicPr>
            <a:picLocks noChangeAspect="1"/>
          </p:cNvPicPr>
          <p:nvPr/>
        </p:nvPicPr>
        <p:blipFill>
          <a:blip r:embed="rId4"/>
          <a:stretch>
            <a:fillRect/>
          </a:stretch>
        </p:blipFill>
        <p:spPr>
          <a:xfrm>
            <a:off x="5925787" y="5995484"/>
            <a:ext cx="2956956" cy="642469"/>
          </a:xfrm>
          <a:prstGeom prst="rect">
            <a:avLst/>
          </a:prstGeom>
        </p:spPr>
      </p:pic>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0114" name="Shape 1645571"/>
          <p:cNvSpPr>
            <a:spLocks noGrp="1" noChangeArrowheads="1"/>
          </p:cNvSpPr>
          <p:nvPr>
            <p:ph type="title"/>
          </p:nvPr>
        </p:nvSpPr>
        <p:spPr>
          <a:xfrm>
            <a:off x="381000" y="230188"/>
            <a:ext cx="8763000" cy="664797"/>
          </a:xfrm>
        </p:spPr>
        <p:txBody>
          <a:bodyPr/>
          <a:lstStyle/>
          <a:p>
            <a:r>
              <a:rPr lang="en-US" dirty="0" smtClean="0"/>
              <a:t>OCS 2007 and DPM </a:t>
            </a:r>
          </a:p>
        </p:txBody>
      </p:sp>
      <p:sp>
        <p:nvSpPr>
          <p:cNvPr id="90115" name="Shape 1645572"/>
          <p:cNvSpPr>
            <a:spLocks noGrp="1" noChangeArrowheads="1"/>
          </p:cNvSpPr>
          <p:nvPr>
            <p:ph idx="1"/>
          </p:nvPr>
        </p:nvSpPr>
        <p:spPr>
          <a:xfrm>
            <a:off x="381000" y="1682854"/>
            <a:ext cx="8382000" cy="3828740"/>
          </a:xfrm>
        </p:spPr>
        <p:txBody>
          <a:bodyPr/>
          <a:lstStyle/>
          <a:p>
            <a:r>
              <a:rPr lang="en-US" sz="2800" dirty="0" smtClean="0"/>
              <a:t>No specific integration</a:t>
            </a:r>
          </a:p>
          <a:p>
            <a:r>
              <a:rPr lang="en-US" sz="2800" dirty="0" smtClean="0"/>
              <a:t>OCS backup involves SQL tables and files</a:t>
            </a:r>
          </a:p>
          <a:p>
            <a:r>
              <a:rPr lang="en-US" sz="2800" dirty="0" smtClean="0"/>
              <a:t>DPM can protect SQL, files and System State non-disruptively</a:t>
            </a:r>
          </a:p>
          <a:p>
            <a:r>
              <a:rPr lang="en-US" sz="2800" dirty="0" smtClean="0"/>
              <a:t>Generic OCS Backup Guide: </a:t>
            </a:r>
          </a:p>
          <a:p>
            <a:pPr>
              <a:buNone/>
            </a:pPr>
            <a:r>
              <a:rPr lang="en-US" sz="2000" dirty="0" smtClean="0">
                <a:hlinkClick r:id="rId3"/>
              </a:rPr>
              <a:t>http://www.microsoft.com/downloads/thankyou.aspx?familyId=5c6e6ac7-079a-4326-b517-3c117fadb44e&amp;displayLang=en</a:t>
            </a:r>
            <a:endParaRPr lang="en-US" sz="2000" dirty="0" smtClean="0"/>
          </a:p>
          <a:p>
            <a:pPr>
              <a:buNone/>
            </a:pPr>
            <a:endParaRPr lang="en-US" sz="2000" dirty="0" smtClean="0"/>
          </a:p>
          <a:p>
            <a:endParaRPr lang="en-US" sz="2000" dirty="0" smtClean="0"/>
          </a:p>
          <a:p>
            <a:endParaRPr lang="en-US" sz="2000" dirty="0" smtClean="0"/>
          </a:p>
        </p:txBody>
      </p:sp>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cxnSp>
        <p:nvCxnSpPr>
          <p:cNvPr id="53" name="Straight Connector 52"/>
          <p:cNvCxnSpPr/>
          <p:nvPr/>
        </p:nvCxnSpPr>
        <p:spPr>
          <a:xfrm flipV="1">
            <a:off x="5068888" y="1900238"/>
            <a:ext cx="2419350" cy="28575"/>
          </a:xfrm>
          <a:prstGeom prst="line">
            <a:avLst/>
          </a:prstGeom>
          <a:ln w="28575">
            <a:solidFill>
              <a:schemeClr val="accent2"/>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65" name="Straight Connector 664"/>
          <p:cNvCxnSpPr/>
          <p:nvPr/>
        </p:nvCxnSpPr>
        <p:spPr>
          <a:xfrm>
            <a:off x="1100138" y="2093913"/>
            <a:ext cx="4624387" cy="1947862"/>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68" name="Straight Connector 667"/>
          <p:cNvCxnSpPr/>
          <p:nvPr/>
        </p:nvCxnSpPr>
        <p:spPr>
          <a:xfrm flipV="1">
            <a:off x="1385888" y="4068763"/>
            <a:ext cx="4167187" cy="274637"/>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69" name="Straight Connector 668"/>
          <p:cNvCxnSpPr/>
          <p:nvPr/>
        </p:nvCxnSpPr>
        <p:spPr>
          <a:xfrm>
            <a:off x="1258888" y="3260725"/>
            <a:ext cx="4452937" cy="768350"/>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417638" y="4108450"/>
            <a:ext cx="4254500" cy="1277938"/>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0722" name="Title 1"/>
          <p:cNvSpPr>
            <a:spLocks noGrp="1"/>
          </p:cNvSpPr>
          <p:nvPr>
            <p:ph type="title"/>
          </p:nvPr>
        </p:nvSpPr>
        <p:spPr/>
        <p:txBody>
          <a:bodyPr/>
          <a:lstStyle/>
          <a:p>
            <a:pPr>
              <a:defRPr/>
            </a:pPr>
            <a:r>
              <a:rPr lang="en-US" dirty="0" smtClean="0"/>
              <a:t>Protected Platforms</a:t>
            </a:r>
          </a:p>
        </p:txBody>
      </p:sp>
      <p:sp>
        <p:nvSpPr>
          <p:cNvPr id="64520" name="TextBox 66"/>
          <p:cNvSpPr txBox="1">
            <a:spLocks noChangeArrowheads="1"/>
          </p:cNvSpPr>
          <p:nvPr/>
        </p:nvSpPr>
        <p:spPr bwMode="auto">
          <a:xfrm>
            <a:off x="1387475" y="1631950"/>
            <a:ext cx="3171825" cy="554038"/>
          </a:xfrm>
          <a:prstGeom prst="rect">
            <a:avLst/>
          </a:prstGeom>
          <a:noFill/>
          <a:ln w="9525">
            <a:noFill/>
            <a:miter lim="800000"/>
            <a:headEnd/>
            <a:tailEnd/>
          </a:ln>
        </p:spPr>
        <p:txBody>
          <a:bodyPr lIns="91435" tIns="45717" rIns="91435" bIns="45717">
            <a:spAutoFit/>
          </a:bodyPr>
          <a:lstStyle/>
          <a:p>
            <a:pPr eaLnBrk="0" hangingPunct="0"/>
            <a:r>
              <a:rPr lang="en-US" sz="1500" dirty="0">
                <a:latin typeface="Segoe Semibold" pitchFamily="34" charset="0"/>
              </a:rPr>
              <a:t>Windows 2003 File Services</a:t>
            </a:r>
          </a:p>
          <a:p>
            <a:pPr eaLnBrk="0" hangingPunct="0"/>
            <a:r>
              <a:rPr lang="en-US" sz="1500" dirty="0">
                <a:latin typeface="Segoe Semibold" pitchFamily="34" charset="0"/>
              </a:rPr>
              <a:t>Longhorn File Services</a:t>
            </a:r>
          </a:p>
        </p:txBody>
      </p:sp>
      <p:sp>
        <p:nvSpPr>
          <p:cNvPr id="64521" name="TextBox 68"/>
          <p:cNvSpPr txBox="1">
            <a:spLocks noChangeArrowheads="1"/>
          </p:cNvSpPr>
          <p:nvPr/>
        </p:nvSpPr>
        <p:spPr bwMode="auto">
          <a:xfrm>
            <a:off x="1387475" y="2681288"/>
            <a:ext cx="1660525" cy="554037"/>
          </a:xfrm>
          <a:prstGeom prst="rect">
            <a:avLst/>
          </a:prstGeom>
          <a:noFill/>
          <a:ln w="9525">
            <a:noFill/>
            <a:miter lim="800000"/>
            <a:headEnd/>
            <a:tailEnd/>
          </a:ln>
        </p:spPr>
        <p:txBody>
          <a:bodyPr lIns="91435" tIns="45717" rIns="91435" bIns="45717">
            <a:spAutoFit/>
          </a:bodyPr>
          <a:lstStyle/>
          <a:p>
            <a:pPr eaLnBrk="0" hangingPunct="0"/>
            <a:r>
              <a:rPr lang="en-US" sz="1500">
                <a:latin typeface="Segoe Semibold" pitchFamily="34" charset="0"/>
              </a:rPr>
              <a:t>Exchange 2003</a:t>
            </a:r>
          </a:p>
          <a:p>
            <a:pPr eaLnBrk="0" hangingPunct="0"/>
            <a:r>
              <a:rPr lang="en-US" sz="1500">
                <a:latin typeface="Segoe Semibold" pitchFamily="34" charset="0"/>
              </a:rPr>
              <a:t>Exchange 2007</a:t>
            </a:r>
          </a:p>
        </p:txBody>
      </p:sp>
      <p:sp>
        <p:nvSpPr>
          <p:cNvPr id="64522" name="TextBox 69"/>
          <p:cNvSpPr txBox="1">
            <a:spLocks noChangeArrowheads="1"/>
          </p:cNvSpPr>
          <p:nvPr/>
        </p:nvSpPr>
        <p:spPr bwMode="auto">
          <a:xfrm>
            <a:off x="1387475" y="3663950"/>
            <a:ext cx="1712913" cy="554038"/>
          </a:xfrm>
          <a:prstGeom prst="rect">
            <a:avLst/>
          </a:prstGeom>
          <a:noFill/>
          <a:ln w="9525">
            <a:noFill/>
            <a:miter lim="800000"/>
            <a:headEnd/>
            <a:tailEnd/>
          </a:ln>
        </p:spPr>
        <p:txBody>
          <a:bodyPr lIns="91435" tIns="45717" rIns="91435" bIns="45717">
            <a:spAutoFit/>
          </a:bodyPr>
          <a:lstStyle/>
          <a:p>
            <a:pPr eaLnBrk="0" hangingPunct="0"/>
            <a:r>
              <a:rPr lang="en-US" sz="1500">
                <a:latin typeface="Segoe Semibold" pitchFamily="34" charset="0"/>
              </a:rPr>
              <a:t>SQL Server 2000</a:t>
            </a:r>
          </a:p>
          <a:p>
            <a:pPr eaLnBrk="0" hangingPunct="0"/>
            <a:r>
              <a:rPr lang="en-US" sz="1500">
                <a:latin typeface="Segoe Semibold" pitchFamily="34" charset="0"/>
              </a:rPr>
              <a:t>SQL Server 2005</a:t>
            </a:r>
          </a:p>
        </p:txBody>
      </p:sp>
      <p:sp>
        <p:nvSpPr>
          <p:cNvPr id="64523" name="TextBox 71"/>
          <p:cNvSpPr txBox="1">
            <a:spLocks noChangeArrowheads="1"/>
          </p:cNvSpPr>
          <p:nvPr/>
        </p:nvSpPr>
        <p:spPr bwMode="auto">
          <a:xfrm>
            <a:off x="6015038" y="4489450"/>
            <a:ext cx="1663700" cy="322263"/>
          </a:xfrm>
          <a:prstGeom prst="rect">
            <a:avLst/>
          </a:prstGeom>
          <a:noFill/>
          <a:ln w="9525">
            <a:noFill/>
            <a:miter lim="800000"/>
            <a:headEnd/>
            <a:tailEnd/>
          </a:ln>
        </p:spPr>
        <p:txBody>
          <a:bodyPr lIns="91435" tIns="45717" rIns="91435" bIns="45717">
            <a:spAutoFit/>
          </a:bodyPr>
          <a:lstStyle/>
          <a:p>
            <a:pPr eaLnBrk="0" hangingPunct="0"/>
            <a:r>
              <a:rPr lang="en-US" sz="1500">
                <a:latin typeface="Segoe Semibold" pitchFamily="34" charset="0"/>
              </a:rPr>
              <a:t>DPM 2007</a:t>
            </a:r>
          </a:p>
        </p:txBody>
      </p:sp>
      <p:sp>
        <p:nvSpPr>
          <p:cNvPr id="64524" name="TextBox 69"/>
          <p:cNvSpPr txBox="1">
            <a:spLocks noChangeArrowheads="1"/>
          </p:cNvSpPr>
          <p:nvPr/>
        </p:nvSpPr>
        <p:spPr bwMode="auto">
          <a:xfrm>
            <a:off x="1447800" y="5394325"/>
            <a:ext cx="1712913" cy="323850"/>
          </a:xfrm>
          <a:prstGeom prst="rect">
            <a:avLst/>
          </a:prstGeom>
          <a:noFill/>
          <a:ln w="9525">
            <a:noFill/>
            <a:miter lim="800000"/>
            <a:headEnd/>
            <a:tailEnd/>
          </a:ln>
        </p:spPr>
        <p:txBody>
          <a:bodyPr lIns="91435" tIns="45717" rIns="91435" bIns="45717">
            <a:spAutoFit/>
          </a:bodyPr>
          <a:lstStyle/>
          <a:p>
            <a:pPr eaLnBrk="0" hangingPunct="0"/>
            <a:r>
              <a:rPr lang="en-US" sz="1500">
                <a:latin typeface="Segoe Semibold" pitchFamily="34" charset="0"/>
              </a:rPr>
              <a:t>SharePoint 2007</a:t>
            </a:r>
          </a:p>
        </p:txBody>
      </p:sp>
      <p:cxnSp>
        <p:nvCxnSpPr>
          <p:cNvPr id="32" name="Straight Connector 31"/>
          <p:cNvCxnSpPr/>
          <p:nvPr/>
        </p:nvCxnSpPr>
        <p:spPr>
          <a:xfrm rot="5400000" flipH="1" flipV="1">
            <a:off x="4618038" y="4618038"/>
            <a:ext cx="1577975" cy="530225"/>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4280694" y="2690019"/>
            <a:ext cx="1868488" cy="914400"/>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6" name="Picture 11" descr="Supercomputer2"/>
          <p:cNvPicPr>
            <a:picLocks noChangeAspect="1" noChangeArrowheads="1"/>
          </p:cNvPicPr>
          <p:nvPr/>
        </p:nvPicPr>
        <p:blipFill>
          <a:blip r:embed="rId3">
            <a:grayscl/>
          </a:blip>
          <a:srcRect/>
          <a:stretch>
            <a:fillRect/>
          </a:stretch>
        </p:blipFill>
        <p:spPr bwMode="auto">
          <a:xfrm>
            <a:off x="4349750" y="1330325"/>
            <a:ext cx="695325" cy="1257300"/>
          </a:xfrm>
          <a:prstGeom prst="rect">
            <a:avLst/>
          </a:prstGeom>
          <a:noFill/>
          <a:ln w="9525">
            <a:noFill/>
            <a:miter lim="800000"/>
            <a:headEnd/>
            <a:tailEnd/>
          </a:ln>
          <a:effectLst>
            <a:outerShdw blurRad="50800" dist="38100" dir="5400000" algn="t" rotWithShape="0">
              <a:prstClr val="black">
                <a:alpha val="40000"/>
              </a:prstClr>
            </a:outerShdw>
          </a:effectLst>
        </p:spPr>
      </p:pic>
      <p:pic>
        <p:nvPicPr>
          <p:cNvPr id="64528" name="Picture 48" descr="NewPC_angled.png"/>
          <p:cNvPicPr>
            <a:picLocks noChangeAspect="1"/>
          </p:cNvPicPr>
          <p:nvPr/>
        </p:nvPicPr>
        <p:blipFill>
          <a:blip r:embed="rId4"/>
          <a:srcRect/>
          <a:stretch>
            <a:fillRect/>
          </a:stretch>
        </p:blipFill>
        <p:spPr bwMode="auto">
          <a:xfrm>
            <a:off x="4570413" y="4840288"/>
            <a:ext cx="919162" cy="1651000"/>
          </a:xfrm>
          <a:prstGeom prst="rect">
            <a:avLst/>
          </a:prstGeom>
          <a:noFill/>
          <a:ln w="9525">
            <a:noFill/>
            <a:miter lim="800000"/>
            <a:headEnd/>
            <a:tailEnd/>
          </a:ln>
        </p:spPr>
      </p:pic>
      <p:sp>
        <p:nvSpPr>
          <p:cNvPr id="64529" name="TextBox 50"/>
          <p:cNvSpPr txBox="1">
            <a:spLocks noChangeArrowheads="1"/>
          </p:cNvSpPr>
          <p:nvPr/>
        </p:nvSpPr>
        <p:spPr bwMode="auto">
          <a:xfrm>
            <a:off x="3484563" y="2611438"/>
            <a:ext cx="2174875" cy="322262"/>
          </a:xfrm>
          <a:prstGeom prst="rect">
            <a:avLst/>
          </a:prstGeom>
          <a:noFill/>
          <a:ln w="9525">
            <a:noFill/>
            <a:miter lim="800000"/>
            <a:headEnd/>
            <a:tailEnd/>
          </a:ln>
        </p:spPr>
        <p:txBody>
          <a:bodyPr lIns="91435" tIns="45717" rIns="91435" bIns="45717">
            <a:spAutoFit/>
          </a:bodyPr>
          <a:lstStyle/>
          <a:p>
            <a:pPr eaLnBrk="0" hangingPunct="0"/>
            <a:r>
              <a:rPr lang="en-US" sz="1500">
                <a:latin typeface="Segoe" pitchFamily="34" charset="0"/>
              </a:rPr>
              <a:t>Virtual Server 2005 R2</a:t>
            </a:r>
          </a:p>
        </p:txBody>
      </p:sp>
      <p:sp>
        <p:nvSpPr>
          <p:cNvPr id="64530" name="TextBox 29"/>
          <p:cNvSpPr txBox="1">
            <a:spLocks noChangeArrowheads="1"/>
          </p:cNvSpPr>
          <p:nvPr/>
        </p:nvSpPr>
        <p:spPr bwMode="auto">
          <a:xfrm>
            <a:off x="5438775" y="5373688"/>
            <a:ext cx="1584325" cy="554037"/>
          </a:xfrm>
          <a:prstGeom prst="rect">
            <a:avLst/>
          </a:prstGeom>
          <a:noFill/>
          <a:ln w="9525">
            <a:noFill/>
            <a:miter lim="800000"/>
            <a:headEnd/>
            <a:tailEnd/>
          </a:ln>
        </p:spPr>
        <p:txBody>
          <a:bodyPr lIns="91435" tIns="45717" rIns="91435" bIns="45717">
            <a:spAutoFit/>
          </a:bodyPr>
          <a:lstStyle/>
          <a:p>
            <a:pPr eaLnBrk="0" hangingPunct="0"/>
            <a:r>
              <a:rPr lang="en-US" sz="1500">
                <a:latin typeface="Segoe" pitchFamily="34" charset="0"/>
              </a:rPr>
              <a:t>XP Desktops</a:t>
            </a:r>
          </a:p>
          <a:p>
            <a:pPr eaLnBrk="0" hangingPunct="0"/>
            <a:r>
              <a:rPr lang="en-US" sz="1500">
                <a:latin typeface="Segoe" pitchFamily="34" charset="0"/>
              </a:rPr>
              <a:t>Vista Desktops</a:t>
            </a:r>
          </a:p>
        </p:txBody>
      </p:sp>
      <p:grpSp>
        <p:nvGrpSpPr>
          <p:cNvPr id="2" name="Group 61"/>
          <p:cNvGrpSpPr/>
          <p:nvPr/>
        </p:nvGrpSpPr>
        <p:grpSpPr>
          <a:xfrm>
            <a:off x="5582116" y="1974592"/>
            <a:ext cx="2037901" cy="367476"/>
            <a:chOff x="5873660" y="2160103"/>
            <a:chExt cx="2037901" cy="367475"/>
          </a:xfrm>
          <a:effectLst>
            <a:outerShdw blurRad="50800" dist="38100" dir="5400000" algn="t" rotWithShape="0">
              <a:prstClr val="black">
                <a:alpha val="40000"/>
              </a:prstClr>
            </a:outerShdw>
            <a:reflection blurRad="6350" stA="50000" endA="300" endPos="55000" dir="5400000" sy="-100000" algn="bl" rotWithShape="0"/>
          </a:effectLst>
        </p:grpSpPr>
        <p:sp>
          <p:nvSpPr>
            <p:cNvPr id="57" name="TextBox 56"/>
            <p:cNvSpPr txBox="1"/>
            <p:nvPr/>
          </p:nvSpPr>
          <p:spPr>
            <a:xfrm>
              <a:off x="6525035" y="2177914"/>
              <a:ext cx="794785" cy="323164"/>
            </a:xfrm>
            <a:prstGeom prst="rect">
              <a:avLst/>
            </a:prstGeom>
            <a:solidFill>
              <a:schemeClr val="bg1"/>
            </a:solidFill>
            <a:scene3d>
              <a:camera prst="isometricLeftDown"/>
              <a:lightRig rig="threePt" dir="t"/>
            </a:scene3d>
          </p:spPr>
          <p:txBody>
            <a:bodyPr anchor="ctr">
              <a:spAutoFit/>
            </a:bodyPr>
            <a:lstStyle/>
            <a:p>
              <a:pPr algn="ctr" eaLnBrk="0" hangingPunct="0">
                <a:defRPr/>
              </a:pPr>
              <a:r>
                <a:rPr lang="en-US" sz="1500" dirty="0">
                  <a:latin typeface="Segoe" pitchFamily="34" charset="0"/>
                  <a:cs typeface="+mn-cs"/>
                </a:rPr>
                <a:t>Oracle</a:t>
              </a:r>
            </a:p>
          </p:txBody>
        </p:sp>
        <p:sp>
          <p:nvSpPr>
            <p:cNvPr id="59" name="TextBox 58"/>
            <p:cNvSpPr txBox="1"/>
            <p:nvPr/>
          </p:nvSpPr>
          <p:spPr>
            <a:xfrm>
              <a:off x="5873660" y="2160103"/>
              <a:ext cx="715271" cy="323164"/>
            </a:xfrm>
            <a:prstGeom prst="rect">
              <a:avLst/>
            </a:prstGeom>
            <a:solidFill>
              <a:schemeClr val="bg1"/>
            </a:solidFill>
            <a:scene3d>
              <a:camera prst="isometricLeftDown"/>
              <a:lightRig rig="threePt" dir="t"/>
            </a:scene3d>
          </p:spPr>
          <p:txBody>
            <a:bodyPr anchor="ctr">
              <a:spAutoFit/>
            </a:bodyPr>
            <a:lstStyle/>
            <a:p>
              <a:pPr algn="ctr" eaLnBrk="0" hangingPunct="0">
                <a:defRPr/>
              </a:pPr>
              <a:r>
                <a:rPr lang="en-US" sz="1500" dirty="0">
                  <a:latin typeface="Segoe" pitchFamily="34" charset="0"/>
                  <a:cs typeface="+mn-cs"/>
                </a:rPr>
                <a:t>2000</a:t>
              </a:r>
            </a:p>
          </p:txBody>
        </p:sp>
        <p:sp>
          <p:nvSpPr>
            <p:cNvPr id="60" name="TextBox 59"/>
            <p:cNvSpPr txBox="1"/>
            <p:nvPr/>
          </p:nvSpPr>
          <p:spPr>
            <a:xfrm>
              <a:off x="7255924" y="2204414"/>
              <a:ext cx="655637" cy="323164"/>
            </a:xfrm>
            <a:prstGeom prst="rect">
              <a:avLst/>
            </a:prstGeom>
            <a:solidFill>
              <a:schemeClr val="bg1"/>
            </a:solidFill>
            <a:scene3d>
              <a:camera prst="isometricLeftDown"/>
              <a:lightRig rig="threePt" dir="t"/>
            </a:scene3d>
          </p:spPr>
          <p:txBody>
            <a:bodyPr anchor="ctr">
              <a:spAutoFit/>
            </a:bodyPr>
            <a:lstStyle/>
            <a:p>
              <a:pPr algn="ctr" eaLnBrk="0" hangingPunct="0">
                <a:defRPr/>
              </a:pPr>
              <a:r>
                <a:rPr lang="en-US" sz="1500" dirty="0">
                  <a:latin typeface="Segoe" pitchFamily="34" charset="0"/>
                  <a:cs typeface="+mn-cs"/>
                </a:rPr>
                <a:t>NT4</a:t>
              </a:r>
            </a:p>
          </p:txBody>
        </p:sp>
      </p:grpSp>
      <p:grpSp>
        <p:nvGrpSpPr>
          <p:cNvPr id="3" name="Group 60"/>
          <p:cNvGrpSpPr/>
          <p:nvPr/>
        </p:nvGrpSpPr>
        <p:grpSpPr>
          <a:xfrm>
            <a:off x="5513263" y="1560234"/>
            <a:ext cx="2348047" cy="362923"/>
            <a:chOff x="5857810" y="1560229"/>
            <a:chExt cx="2348047" cy="362923"/>
          </a:xfrm>
          <a:effectLst>
            <a:outerShdw blurRad="50800" dist="38100" dir="5400000" algn="t" rotWithShape="0">
              <a:prstClr val="black">
                <a:alpha val="40000"/>
              </a:prstClr>
            </a:outerShdw>
            <a:reflection blurRad="6350" stA="50000" endA="300" endPos="55000" dir="5400000" sy="-100000" algn="bl" rotWithShape="0"/>
          </a:effectLst>
        </p:grpSpPr>
        <p:sp>
          <p:nvSpPr>
            <p:cNvPr id="55" name="TextBox 54"/>
            <p:cNvSpPr txBox="1"/>
            <p:nvPr/>
          </p:nvSpPr>
          <p:spPr>
            <a:xfrm>
              <a:off x="5857810" y="1560231"/>
              <a:ext cx="794785" cy="323165"/>
            </a:xfrm>
            <a:prstGeom prst="rect">
              <a:avLst/>
            </a:prstGeom>
            <a:solidFill>
              <a:schemeClr val="bg1"/>
            </a:solidFill>
            <a:scene3d>
              <a:camera prst="isometricLeftDown"/>
              <a:lightRig rig="threePt" dir="t"/>
            </a:scene3d>
          </p:spPr>
          <p:txBody>
            <a:bodyPr anchor="ctr">
              <a:spAutoFit/>
            </a:bodyPr>
            <a:lstStyle/>
            <a:p>
              <a:pPr algn="ctr" eaLnBrk="0" hangingPunct="0">
                <a:defRPr/>
              </a:pPr>
              <a:r>
                <a:rPr lang="en-US" sz="1500" dirty="0">
                  <a:latin typeface="Segoe" pitchFamily="34" charset="0"/>
                  <a:cs typeface="+mn-cs"/>
                </a:rPr>
                <a:t>Linux</a:t>
              </a:r>
            </a:p>
          </p:txBody>
        </p:sp>
        <p:sp>
          <p:nvSpPr>
            <p:cNvPr id="56" name="TextBox 55"/>
            <p:cNvSpPr txBox="1"/>
            <p:nvPr/>
          </p:nvSpPr>
          <p:spPr>
            <a:xfrm>
              <a:off x="7211944" y="1599987"/>
              <a:ext cx="993913" cy="323165"/>
            </a:xfrm>
            <a:prstGeom prst="rect">
              <a:avLst/>
            </a:prstGeom>
            <a:solidFill>
              <a:schemeClr val="bg1"/>
            </a:solidFill>
            <a:scene3d>
              <a:camera prst="isometricLeftDown"/>
              <a:lightRig rig="threePt" dir="t"/>
            </a:scene3d>
          </p:spPr>
          <p:txBody>
            <a:bodyPr anchor="ctr">
              <a:spAutoFit/>
            </a:bodyPr>
            <a:lstStyle/>
            <a:p>
              <a:pPr algn="ctr" eaLnBrk="0" hangingPunct="0">
                <a:defRPr/>
              </a:pPr>
              <a:r>
                <a:rPr lang="en-US" sz="1500" dirty="0">
                  <a:latin typeface="Segoe" pitchFamily="34" charset="0"/>
                  <a:cs typeface="+mn-cs"/>
                </a:rPr>
                <a:t>Netware</a:t>
              </a:r>
            </a:p>
          </p:txBody>
        </p:sp>
        <p:sp>
          <p:nvSpPr>
            <p:cNvPr id="58" name="TextBox 57"/>
            <p:cNvSpPr txBox="1"/>
            <p:nvPr/>
          </p:nvSpPr>
          <p:spPr>
            <a:xfrm>
              <a:off x="6536802" y="1560229"/>
              <a:ext cx="735148" cy="323165"/>
            </a:xfrm>
            <a:prstGeom prst="rect">
              <a:avLst/>
            </a:prstGeom>
            <a:solidFill>
              <a:schemeClr val="bg1"/>
            </a:solidFill>
            <a:scene3d>
              <a:camera prst="isometricLeftDown"/>
              <a:lightRig rig="threePt" dir="t"/>
            </a:scene3d>
          </p:spPr>
          <p:txBody>
            <a:bodyPr anchor="ctr">
              <a:spAutoFit/>
            </a:bodyPr>
            <a:lstStyle/>
            <a:p>
              <a:pPr algn="ctr" eaLnBrk="0" hangingPunct="0">
                <a:defRPr/>
              </a:pPr>
              <a:r>
                <a:rPr lang="en-US" sz="1500" dirty="0">
                  <a:latin typeface="Segoe" pitchFamily="34" charset="0"/>
                  <a:cs typeface="+mn-cs"/>
                </a:rPr>
                <a:t>Notes</a:t>
              </a:r>
            </a:p>
          </p:txBody>
        </p:sp>
      </p:grpSp>
      <p:cxnSp>
        <p:nvCxnSpPr>
          <p:cNvPr id="39" name="Straight Connector 38"/>
          <p:cNvCxnSpPr>
            <a:stCxn id="30737" idx="3"/>
            <a:endCxn id="42" idx="1"/>
          </p:cNvCxnSpPr>
          <p:nvPr/>
        </p:nvCxnSpPr>
        <p:spPr>
          <a:xfrm>
            <a:off x="6532563" y="3778250"/>
            <a:ext cx="1031875" cy="11113"/>
          </a:xfrm>
          <a:prstGeom prst="line">
            <a:avLst/>
          </a:prstGeom>
          <a:ln w="76200"/>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4534" name="TextBox 71"/>
          <p:cNvSpPr txBox="1">
            <a:spLocks noChangeArrowheads="1"/>
          </p:cNvSpPr>
          <p:nvPr/>
        </p:nvSpPr>
        <p:spPr bwMode="auto">
          <a:xfrm>
            <a:off x="8193088" y="4378325"/>
            <a:ext cx="1157287" cy="323850"/>
          </a:xfrm>
          <a:prstGeom prst="rect">
            <a:avLst/>
          </a:prstGeom>
          <a:noFill/>
          <a:ln w="9525">
            <a:noFill/>
            <a:miter lim="800000"/>
            <a:headEnd/>
            <a:tailEnd/>
          </a:ln>
        </p:spPr>
        <p:txBody>
          <a:bodyPr lIns="91435" tIns="45717" rIns="91435" bIns="45717">
            <a:spAutoFit/>
          </a:bodyPr>
          <a:lstStyle/>
          <a:p>
            <a:pPr eaLnBrk="0" hangingPunct="0"/>
            <a:r>
              <a:rPr lang="en-US" sz="1500">
                <a:latin typeface="Segoe Semibold" pitchFamily="34" charset="0"/>
              </a:rPr>
              <a:t>DPM 2007</a:t>
            </a:r>
          </a:p>
        </p:txBody>
      </p:sp>
      <p:pic>
        <p:nvPicPr>
          <p:cNvPr id="64535" name="Picture 21" descr="Server"/>
          <p:cNvPicPr>
            <a:picLocks noChangeAspect="1" noChangeArrowheads="1"/>
          </p:cNvPicPr>
          <p:nvPr/>
        </p:nvPicPr>
        <p:blipFill>
          <a:blip r:embed="rId5"/>
          <a:srcRect/>
          <a:stretch>
            <a:fillRect/>
          </a:stretch>
        </p:blipFill>
        <p:spPr bwMode="auto">
          <a:xfrm>
            <a:off x="733425" y="3862388"/>
            <a:ext cx="492125" cy="968375"/>
          </a:xfrm>
          <a:prstGeom prst="rect">
            <a:avLst/>
          </a:prstGeom>
          <a:noFill/>
          <a:ln w="9525">
            <a:noFill/>
            <a:miter lim="800000"/>
            <a:headEnd/>
            <a:tailEnd/>
          </a:ln>
        </p:spPr>
      </p:pic>
      <p:pic>
        <p:nvPicPr>
          <p:cNvPr id="64536" name="Picture 21" descr="Server"/>
          <p:cNvPicPr>
            <a:picLocks noChangeAspect="1" noChangeArrowheads="1"/>
          </p:cNvPicPr>
          <p:nvPr/>
        </p:nvPicPr>
        <p:blipFill>
          <a:blip r:embed="rId5"/>
          <a:srcRect/>
          <a:stretch>
            <a:fillRect/>
          </a:stretch>
        </p:blipFill>
        <p:spPr bwMode="auto">
          <a:xfrm>
            <a:off x="733425" y="1676400"/>
            <a:ext cx="492125" cy="968375"/>
          </a:xfrm>
          <a:prstGeom prst="rect">
            <a:avLst/>
          </a:prstGeom>
          <a:noFill/>
          <a:ln w="9525">
            <a:noFill/>
            <a:miter lim="800000"/>
            <a:headEnd/>
            <a:tailEnd/>
          </a:ln>
        </p:spPr>
      </p:pic>
      <p:pic>
        <p:nvPicPr>
          <p:cNvPr id="64537" name="Picture 21" descr="Server"/>
          <p:cNvPicPr>
            <a:picLocks noChangeAspect="1" noChangeArrowheads="1"/>
          </p:cNvPicPr>
          <p:nvPr/>
        </p:nvPicPr>
        <p:blipFill>
          <a:blip r:embed="rId5"/>
          <a:srcRect/>
          <a:stretch>
            <a:fillRect/>
          </a:stretch>
        </p:blipFill>
        <p:spPr bwMode="auto">
          <a:xfrm>
            <a:off x="733425" y="2770188"/>
            <a:ext cx="492125" cy="966787"/>
          </a:xfrm>
          <a:prstGeom prst="rect">
            <a:avLst/>
          </a:prstGeom>
          <a:noFill/>
          <a:ln w="9525">
            <a:noFill/>
            <a:miter lim="800000"/>
            <a:headEnd/>
            <a:tailEnd/>
          </a:ln>
        </p:spPr>
      </p:pic>
      <p:grpSp>
        <p:nvGrpSpPr>
          <p:cNvPr id="4" name="Group 66"/>
          <p:cNvGrpSpPr>
            <a:grpSpLocks/>
          </p:cNvGrpSpPr>
          <p:nvPr/>
        </p:nvGrpSpPr>
        <p:grpSpPr bwMode="auto">
          <a:xfrm>
            <a:off x="5054820" y="3121307"/>
            <a:ext cx="1694793" cy="1715478"/>
            <a:chOff x="-1798" y="2282"/>
            <a:chExt cx="708" cy="661"/>
          </a:xfrm>
          <a:effectLst>
            <a:outerShdw blurRad="50800" dist="38100" dir="5400000" algn="t" rotWithShape="0">
              <a:prstClr val="black">
                <a:alpha val="40000"/>
              </a:prstClr>
            </a:outerShdw>
          </a:effectLst>
        </p:grpSpPr>
        <p:grpSp>
          <p:nvGrpSpPr>
            <p:cNvPr id="5" name="Group 67"/>
            <p:cNvGrpSpPr>
              <a:grpSpLocks/>
            </p:cNvGrpSpPr>
            <p:nvPr/>
          </p:nvGrpSpPr>
          <p:grpSpPr bwMode="auto">
            <a:xfrm>
              <a:off x="-1413" y="2465"/>
              <a:ext cx="323" cy="354"/>
              <a:chOff x="-1218" y="2142"/>
              <a:chExt cx="440" cy="481"/>
            </a:xfrm>
          </p:grpSpPr>
          <p:pic>
            <p:nvPicPr>
              <p:cNvPr id="64" name="Picture 68" descr="Database blue"/>
              <p:cNvPicPr>
                <a:picLocks noChangeAspect="1" noChangeArrowheads="1"/>
              </p:cNvPicPr>
              <p:nvPr/>
            </p:nvPicPr>
            <p:blipFill>
              <a:blip r:embed="rId6"/>
              <a:srcRect/>
              <a:stretch>
                <a:fillRect/>
              </a:stretch>
            </p:blipFill>
            <p:spPr bwMode="auto">
              <a:xfrm>
                <a:off x="-1148" y="2142"/>
                <a:ext cx="219" cy="264"/>
              </a:xfrm>
              <a:prstGeom prst="rect">
                <a:avLst/>
              </a:prstGeom>
              <a:noFill/>
              <a:ln>
                <a:noFill/>
              </a:ln>
            </p:spPr>
          </p:pic>
          <p:pic>
            <p:nvPicPr>
              <p:cNvPr id="65" name="Picture 69" descr="Database blue"/>
              <p:cNvPicPr>
                <a:picLocks noChangeAspect="1" noChangeArrowheads="1"/>
              </p:cNvPicPr>
              <p:nvPr/>
            </p:nvPicPr>
            <p:blipFill>
              <a:blip r:embed="rId6"/>
              <a:srcRect/>
              <a:stretch>
                <a:fillRect/>
              </a:stretch>
            </p:blipFill>
            <p:spPr bwMode="auto">
              <a:xfrm>
                <a:off x="-997" y="2219"/>
                <a:ext cx="219" cy="264"/>
              </a:xfrm>
              <a:prstGeom prst="rect">
                <a:avLst/>
              </a:prstGeom>
              <a:noFill/>
              <a:ln>
                <a:noFill/>
              </a:ln>
            </p:spPr>
          </p:pic>
          <p:pic>
            <p:nvPicPr>
              <p:cNvPr id="66" name="Picture 70" descr="Database blue"/>
              <p:cNvPicPr>
                <a:picLocks noChangeAspect="1" noChangeArrowheads="1"/>
              </p:cNvPicPr>
              <p:nvPr/>
            </p:nvPicPr>
            <p:blipFill>
              <a:blip r:embed="rId6"/>
              <a:srcRect/>
              <a:stretch>
                <a:fillRect/>
              </a:stretch>
            </p:blipFill>
            <p:spPr bwMode="auto">
              <a:xfrm>
                <a:off x="-1218" y="2282"/>
                <a:ext cx="219" cy="264"/>
              </a:xfrm>
              <a:prstGeom prst="rect">
                <a:avLst/>
              </a:prstGeom>
              <a:noFill/>
              <a:ln>
                <a:noFill/>
              </a:ln>
            </p:spPr>
          </p:pic>
          <p:pic>
            <p:nvPicPr>
              <p:cNvPr id="67" name="Picture 71" descr="Database blue"/>
              <p:cNvPicPr>
                <a:picLocks noChangeAspect="1" noChangeArrowheads="1"/>
              </p:cNvPicPr>
              <p:nvPr/>
            </p:nvPicPr>
            <p:blipFill>
              <a:blip r:embed="rId6"/>
              <a:srcRect/>
              <a:stretch>
                <a:fillRect/>
              </a:stretch>
            </p:blipFill>
            <p:spPr bwMode="auto">
              <a:xfrm>
                <a:off x="-1067" y="2359"/>
                <a:ext cx="219" cy="264"/>
              </a:xfrm>
              <a:prstGeom prst="rect">
                <a:avLst/>
              </a:prstGeom>
              <a:noFill/>
              <a:ln>
                <a:noFill/>
              </a:ln>
            </p:spPr>
          </p:pic>
        </p:grpSp>
        <p:pic>
          <p:nvPicPr>
            <p:cNvPr id="63" name="Picture 72" descr="Server BizTalk"/>
            <p:cNvPicPr>
              <a:picLocks noChangeAspect="1" noChangeArrowheads="1"/>
            </p:cNvPicPr>
            <p:nvPr/>
          </p:nvPicPr>
          <p:blipFill>
            <a:blip r:embed="rId7"/>
            <a:srcRect/>
            <a:stretch>
              <a:fillRect/>
            </a:stretch>
          </p:blipFill>
          <p:spPr bwMode="auto">
            <a:xfrm>
              <a:off x="-1798" y="2282"/>
              <a:ext cx="431" cy="661"/>
            </a:xfrm>
            <a:prstGeom prst="rect">
              <a:avLst/>
            </a:prstGeom>
            <a:noFill/>
            <a:ln>
              <a:noFill/>
            </a:ln>
          </p:spPr>
        </p:pic>
      </p:grpSp>
      <p:grpSp>
        <p:nvGrpSpPr>
          <p:cNvPr id="6" name="Group 66"/>
          <p:cNvGrpSpPr>
            <a:grpSpLocks/>
          </p:cNvGrpSpPr>
          <p:nvPr/>
        </p:nvGrpSpPr>
        <p:grpSpPr bwMode="auto">
          <a:xfrm>
            <a:off x="7266385" y="2854169"/>
            <a:ext cx="1694793" cy="1715478"/>
            <a:chOff x="-1798" y="2282"/>
            <a:chExt cx="708" cy="661"/>
          </a:xfrm>
          <a:effectLst>
            <a:outerShdw blurRad="50800" dist="38100" dir="5400000" algn="t" rotWithShape="0">
              <a:prstClr val="black">
                <a:alpha val="40000"/>
              </a:prstClr>
            </a:outerShdw>
          </a:effectLst>
        </p:grpSpPr>
        <p:grpSp>
          <p:nvGrpSpPr>
            <p:cNvPr id="7" name="Group 67"/>
            <p:cNvGrpSpPr>
              <a:grpSpLocks/>
            </p:cNvGrpSpPr>
            <p:nvPr/>
          </p:nvGrpSpPr>
          <p:grpSpPr bwMode="auto">
            <a:xfrm>
              <a:off x="-1413" y="2467"/>
              <a:ext cx="323" cy="354"/>
              <a:chOff x="-1218" y="2142"/>
              <a:chExt cx="440" cy="481"/>
            </a:xfrm>
          </p:grpSpPr>
          <p:pic>
            <p:nvPicPr>
              <p:cNvPr id="71" name="Picture 68" descr="Database blue"/>
              <p:cNvPicPr>
                <a:picLocks noChangeAspect="1" noChangeArrowheads="1"/>
              </p:cNvPicPr>
              <p:nvPr/>
            </p:nvPicPr>
            <p:blipFill>
              <a:blip r:embed="rId6"/>
              <a:srcRect/>
              <a:stretch>
                <a:fillRect/>
              </a:stretch>
            </p:blipFill>
            <p:spPr bwMode="auto">
              <a:xfrm>
                <a:off x="-1148" y="2142"/>
                <a:ext cx="219" cy="264"/>
              </a:xfrm>
              <a:prstGeom prst="rect">
                <a:avLst/>
              </a:prstGeom>
              <a:noFill/>
              <a:ln>
                <a:noFill/>
              </a:ln>
            </p:spPr>
          </p:pic>
          <p:pic>
            <p:nvPicPr>
              <p:cNvPr id="72" name="Picture 69" descr="Database blue"/>
              <p:cNvPicPr>
                <a:picLocks noChangeAspect="1" noChangeArrowheads="1"/>
              </p:cNvPicPr>
              <p:nvPr/>
            </p:nvPicPr>
            <p:blipFill>
              <a:blip r:embed="rId6"/>
              <a:srcRect/>
              <a:stretch>
                <a:fillRect/>
              </a:stretch>
            </p:blipFill>
            <p:spPr bwMode="auto">
              <a:xfrm>
                <a:off x="-997" y="2219"/>
                <a:ext cx="219" cy="264"/>
              </a:xfrm>
              <a:prstGeom prst="rect">
                <a:avLst/>
              </a:prstGeom>
              <a:noFill/>
              <a:ln>
                <a:noFill/>
              </a:ln>
            </p:spPr>
          </p:pic>
          <p:pic>
            <p:nvPicPr>
              <p:cNvPr id="73" name="Picture 70" descr="Database blue"/>
              <p:cNvPicPr>
                <a:picLocks noChangeAspect="1" noChangeArrowheads="1"/>
              </p:cNvPicPr>
              <p:nvPr/>
            </p:nvPicPr>
            <p:blipFill>
              <a:blip r:embed="rId6"/>
              <a:srcRect/>
              <a:stretch>
                <a:fillRect/>
              </a:stretch>
            </p:blipFill>
            <p:spPr bwMode="auto">
              <a:xfrm>
                <a:off x="-1218" y="2282"/>
                <a:ext cx="219" cy="264"/>
              </a:xfrm>
              <a:prstGeom prst="rect">
                <a:avLst/>
              </a:prstGeom>
              <a:noFill/>
              <a:ln>
                <a:noFill/>
              </a:ln>
            </p:spPr>
          </p:pic>
          <p:pic>
            <p:nvPicPr>
              <p:cNvPr id="74" name="Picture 71" descr="Database blue"/>
              <p:cNvPicPr>
                <a:picLocks noChangeAspect="1" noChangeArrowheads="1"/>
              </p:cNvPicPr>
              <p:nvPr/>
            </p:nvPicPr>
            <p:blipFill>
              <a:blip r:embed="rId6"/>
              <a:srcRect/>
              <a:stretch>
                <a:fillRect/>
              </a:stretch>
            </p:blipFill>
            <p:spPr bwMode="auto">
              <a:xfrm>
                <a:off x="-1067" y="2359"/>
                <a:ext cx="219" cy="264"/>
              </a:xfrm>
              <a:prstGeom prst="rect">
                <a:avLst/>
              </a:prstGeom>
              <a:noFill/>
              <a:ln>
                <a:noFill/>
              </a:ln>
            </p:spPr>
          </p:pic>
        </p:grpSp>
        <p:pic>
          <p:nvPicPr>
            <p:cNvPr id="70" name="Picture 72" descr="Server BizTalk"/>
            <p:cNvPicPr>
              <a:picLocks noChangeAspect="1" noChangeArrowheads="1"/>
            </p:cNvPicPr>
            <p:nvPr/>
          </p:nvPicPr>
          <p:blipFill>
            <a:blip r:embed="rId7"/>
            <a:srcRect/>
            <a:stretch>
              <a:fillRect/>
            </a:stretch>
          </p:blipFill>
          <p:spPr bwMode="auto">
            <a:xfrm>
              <a:off x="-1798" y="2282"/>
              <a:ext cx="431" cy="661"/>
            </a:xfrm>
            <a:prstGeom prst="rect">
              <a:avLst/>
            </a:prstGeom>
            <a:noFill/>
            <a:ln>
              <a:noFill/>
            </a:ln>
          </p:spPr>
        </p:pic>
      </p:grpSp>
      <p:pic>
        <p:nvPicPr>
          <p:cNvPr id="64540" name="Picture 21" descr="Server"/>
          <p:cNvPicPr>
            <a:picLocks noChangeAspect="1" noChangeArrowheads="1"/>
          </p:cNvPicPr>
          <p:nvPr/>
        </p:nvPicPr>
        <p:blipFill>
          <a:blip r:embed="rId5"/>
          <a:srcRect/>
          <a:stretch>
            <a:fillRect/>
          </a:stretch>
        </p:blipFill>
        <p:spPr bwMode="auto">
          <a:xfrm>
            <a:off x="790575" y="4903788"/>
            <a:ext cx="492125" cy="966787"/>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2"/>
          <p:cNvSpPr>
            <a:spLocks noGrp="1" noChangeArrowheads="1"/>
          </p:cNvSpPr>
          <p:nvPr>
            <p:ph type="title"/>
          </p:nvPr>
        </p:nvSpPr>
        <p:spPr/>
        <p:txBody>
          <a:bodyPr/>
          <a:lstStyle/>
          <a:p>
            <a:r>
              <a:rPr lang="en-US" dirty="0" smtClean="0"/>
              <a:t>MSCS Cluster Protection</a:t>
            </a:r>
          </a:p>
        </p:txBody>
      </p:sp>
      <p:sp>
        <p:nvSpPr>
          <p:cNvPr id="56323" name="Rectangle 23"/>
          <p:cNvSpPr>
            <a:spLocks noGrp="1" noChangeArrowheads="1"/>
          </p:cNvSpPr>
          <p:nvPr>
            <p:ph idx="1"/>
          </p:nvPr>
        </p:nvSpPr>
        <p:spPr>
          <a:xfrm>
            <a:off x="228600" y="1264941"/>
            <a:ext cx="4899025" cy="3554819"/>
          </a:xfrm>
        </p:spPr>
        <p:txBody>
          <a:bodyPr/>
          <a:lstStyle/>
          <a:p>
            <a:r>
              <a:rPr lang="en-US" sz="2200" dirty="0" smtClean="0"/>
              <a:t>Traditional cluster configuration, two servers - one dataset </a:t>
            </a:r>
          </a:p>
          <a:p>
            <a:r>
              <a:rPr lang="en-US" sz="2200" dirty="0" smtClean="0"/>
              <a:t>Automatic Failover to new server name</a:t>
            </a:r>
          </a:p>
          <a:p>
            <a:r>
              <a:rPr lang="en-US" sz="2200" dirty="0" smtClean="0"/>
              <a:t>Protection continues seamlessly in scheduled failover and failback scenarios, no user intervention needed</a:t>
            </a:r>
          </a:p>
          <a:p>
            <a:r>
              <a:rPr lang="en-US" sz="2200" dirty="0" smtClean="0"/>
              <a:t>DPM detects cluster configuration and associated server names when protection is setup</a:t>
            </a:r>
          </a:p>
        </p:txBody>
      </p:sp>
      <p:pic>
        <p:nvPicPr>
          <p:cNvPr id="56324" name="Picture 166" descr="Database blue"/>
          <p:cNvPicPr>
            <a:picLocks noChangeAspect="1" noChangeArrowheads="1"/>
          </p:cNvPicPr>
          <p:nvPr/>
        </p:nvPicPr>
        <p:blipFill>
          <a:blip r:embed="rId3"/>
          <a:srcRect/>
          <a:stretch>
            <a:fillRect/>
          </a:stretch>
        </p:blipFill>
        <p:spPr bwMode="auto">
          <a:xfrm>
            <a:off x="6846888" y="2703513"/>
            <a:ext cx="354012" cy="725487"/>
          </a:xfrm>
          <a:prstGeom prst="rect">
            <a:avLst/>
          </a:prstGeom>
          <a:noFill/>
          <a:ln w="9525">
            <a:noFill/>
            <a:miter lim="800000"/>
            <a:headEnd/>
            <a:tailEnd/>
          </a:ln>
        </p:spPr>
      </p:pic>
      <p:pic>
        <p:nvPicPr>
          <p:cNvPr id="56325" name="Picture 169" descr="Host Integration Server (HIS) sm"/>
          <p:cNvPicPr>
            <a:picLocks noChangeAspect="1" noChangeArrowheads="1"/>
          </p:cNvPicPr>
          <p:nvPr/>
        </p:nvPicPr>
        <p:blipFill>
          <a:blip r:embed="rId4"/>
          <a:srcRect/>
          <a:stretch>
            <a:fillRect/>
          </a:stretch>
        </p:blipFill>
        <p:spPr bwMode="auto">
          <a:xfrm>
            <a:off x="6818313" y="4403725"/>
            <a:ext cx="298450" cy="522288"/>
          </a:xfrm>
          <a:prstGeom prst="rect">
            <a:avLst/>
          </a:prstGeom>
          <a:noFill/>
          <a:ln w="9525">
            <a:noFill/>
            <a:miter lim="800000"/>
            <a:headEnd/>
            <a:tailEnd/>
          </a:ln>
        </p:spPr>
      </p:pic>
      <p:grpSp>
        <p:nvGrpSpPr>
          <p:cNvPr id="2" name="Group 170"/>
          <p:cNvGrpSpPr>
            <a:grpSpLocks/>
          </p:cNvGrpSpPr>
          <p:nvPr/>
        </p:nvGrpSpPr>
        <p:grpSpPr bwMode="auto">
          <a:xfrm>
            <a:off x="6169025" y="4979988"/>
            <a:ext cx="654050" cy="787400"/>
            <a:chOff x="-1218" y="2142"/>
            <a:chExt cx="440" cy="481"/>
          </a:xfrm>
        </p:grpSpPr>
        <p:pic>
          <p:nvPicPr>
            <p:cNvPr id="56338" name="Picture 171" descr="Database blue"/>
            <p:cNvPicPr>
              <a:picLocks noChangeAspect="1" noChangeArrowheads="1"/>
            </p:cNvPicPr>
            <p:nvPr/>
          </p:nvPicPr>
          <p:blipFill>
            <a:blip r:embed="rId5"/>
            <a:srcRect/>
            <a:stretch>
              <a:fillRect/>
            </a:stretch>
          </p:blipFill>
          <p:spPr bwMode="auto">
            <a:xfrm>
              <a:off x="-1148" y="2142"/>
              <a:ext cx="219" cy="264"/>
            </a:xfrm>
            <a:prstGeom prst="rect">
              <a:avLst/>
            </a:prstGeom>
            <a:noFill/>
            <a:ln w="9525">
              <a:noFill/>
              <a:miter lim="800000"/>
              <a:headEnd/>
              <a:tailEnd/>
            </a:ln>
          </p:spPr>
        </p:pic>
        <p:pic>
          <p:nvPicPr>
            <p:cNvPr id="56339" name="Picture 172" descr="Database blue"/>
            <p:cNvPicPr>
              <a:picLocks noChangeAspect="1" noChangeArrowheads="1"/>
            </p:cNvPicPr>
            <p:nvPr/>
          </p:nvPicPr>
          <p:blipFill>
            <a:blip r:embed="rId5"/>
            <a:srcRect/>
            <a:stretch>
              <a:fillRect/>
            </a:stretch>
          </p:blipFill>
          <p:spPr bwMode="auto">
            <a:xfrm>
              <a:off x="-997" y="2219"/>
              <a:ext cx="219" cy="264"/>
            </a:xfrm>
            <a:prstGeom prst="rect">
              <a:avLst/>
            </a:prstGeom>
            <a:noFill/>
            <a:ln w="9525">
              <a:noFill/>
              <a:miter lim="800000"/>
              <a:headEnd/>
              <a:tailEnd/>
            </a:ln>
          </p:spPr>
        </p:pic>
        <p:pic>
          <p:nvPicPr>
            <p:cNvPr id="56340" name="Picture 173" descr="Database blue"/>
            <p:cNvPicPr>
              <a:picLocks noChangeAspect="1" noChangeArrowheads="1"/>
            </p:cNvPicPr>
            <p:nvPr/>
          </p:nvPicPr>
          <p:blipFill>
            <a:blip r:embed="rId5"/>
            <a:srcRect/>
            <a:stretch>
              <a:fillRect/>
            </a:stretch>
          </p:blipFill>
          <p:spPr bwMode="auto">
            <a:xfrm>
              <a:off x="-1218" y="2282"/>
              <a:ext cx="219" cy="264"/>
            </a:xfrm>
            <a:prstGeom prst="rect">
              <a:avLst/>
            </a:prstGeom>
            <a:noFill/>
            <a:ln w="9525">
              <a:noFill/>
              <a:miter lim="800000"/>
              <a:headEnd/>
              <a:tailEnd/>
            </a:ln>
          </p:spPr>
        </p:pic>
        <p:pic>
          <p:nvPicPr>
            <p:cNvPr id="56341" name="Picture 174" descr="Database blue"/>
            <p:cNvPicPr>
              <a:picLocks noChangeAspect="1" noChangeArrowheads="1"/>
            </p:cNvPicPr>
            <p:nvPr/>
          </p:nvPicPr>
          <p:blipFill>
            <a:blip r:embed="rId5"/>
            <a:srcRect/>
            <a:stretch>
              <a:fillRect/>
            </a:stretch>
          </p:blipFill>
          <p:spPr bwMode="auto">
            <a:xfrm>
              <a:off x="-1067" y="2359"/>
              <a:ext cx="219" cy="264"/>
            </a:xfrm>
            <a:prstGeom prst="rect">
              <a:avLst/>
            </a:prstGeom>
            <a:noFill/>
            <a:ln w="9525">
              <a:noFill/>
              <a:miter lim="800000"/>
              <a:headEnd/>
              <a:tailEnd/>
            </a:ln>
          </p:spPr>
        </p:pic>
      </p:grpSp>
      <p:pic>
        <p:nvPicPr>
          <p:cNvPr id="56327" name="Picture 175" descr="j0197438"/>
          <p:cNvPicPr>
            <a:picLocks noChangeAspect="1" noChangeArrowheads="1"/>
          </p:cNvPicPr>
          <p:nvPr/>
        </p:nvPicPr>
        <p:blipFill>
          <a:blip r:embed="rId6"/>
          <a:srcRect/>
          <a:stretch>
            <a:fillRect/>
          </a:stretch>
        </p:blipFill>
        <p:spPr bwMode="auto">
          <a:xfrm>
            <a:off x="7450138" y="4964113"/>
            <a:ext cx="393700" cy="738187"/>
          </a:xfrm>
          <a:prstGeom prst="rect">
            <a:avLst/>
          </a:prstGeom>
          <a:noFill/>
          <a:ln w="9525">
            <a:noFill/>
            <a:miter lim="800000"/>
            <a:headEnd/>
            <a:tailEnd/>
          </a:ln>
        </p:spPr>
      </p:pic>
      <p:sp>
        <p:nvSpPr>
          <p:cNvPr id="56328" name="AutoShape 179"/>
          <p:cNvSpPr>
            <a:spLocks noChangeArrowheads="1"/>
          </p:cNvSpPr>
          <p:nvPr/>
        </p:nvSpPr>
        <p:spPr bwMode="auto">
          <a:xfrm>
            <a:off x="6845300" y="5105400"/>
            <a:ext cx="430213" cy="411163"/>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solidFill>
            <a:srgbClr val="B2B2B2">
              <a:alpha val="89803"/>
            </a:srgbClr>
          </a:solidFill>
          <a:ln w="9525" algn="ctr">
            <a:solidFill>
              <a:srgbClr val="000000"/>
            </a:solidFill>
            <a:miter lim="800000"/>
            <a:headEnd/>
            <a:tailEnd/>
          </a:ln>
        </p:spPr>
        <p:txBody>
          <a:bodyPr wrap="none" lIns="91435" tIns="45717" rIns="91435" bIns="45717" anchor="ctr"/>
          <a:lstStyle/>
          <a:p>
            <a:pPr algn="ctr" eaLnBrk="0" hangingPunct="0">
              <a:lnSpc>
                <a:spcPct val="90000"/>
              </a:lnSpc>
            </a:pPr>
            <a:endParaRPr lang="en-US"/>
          </a:p>
        </p:txBody>
      </p:sp>
      <p:sp>
        <p:nvSpPr>
          <p:cNvPr id="25609" name="Text Box 184"/>
          <p:cNvSpPr txBox="1">
            <a:spLocks noChangeArrowheads="1"/>
          </p:cNvSpPr>
          <p:nvPr/>
        </p:nvSpPr>
        <p:spPr bwMode="auto">
          <a:xfrm>
            <a:off x="7273925" y="4633913"/>
            <a:ext cx="952500" cy="300037"/>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500" dirty="0">
                <a:latin typeface="+mn-lt"/>
                <a:cs typeface="+mn-cs"/>
              </a:rPr>
              <a:t>DPM</a:t>
            </a:r>
          </a:p>
        </p:txBody>
      </p:sp>
      <p:sp>
        <p:nvSpPr>
          <p:cNvPr id="56330" name="AutoShape 177"/>
          <p:cNvSpPr>
            <a:spLocks noChangeArrowheads="1"/>
          </p:cNvSpPr>
          <p:nvPr/>
        </p:nvSpPr>
        <p:spPr bwMode="auto">
          <a:xfrm>
            <a:off x="6927850" y="3587750"/>
            <a:ext cx="247650" cy="715963"/>
          </a:xfrm>
          <a:prstGeom prst="downArrow">
            <a:avLst>
              <a:gd name="adj1" fmla="val 50000"/>
              <a:gd name="adj2" fmla="val 52172"/>
            </a:avLst>
          </a:prstGeom>
          <a:solidFill>
            <a:srgbClr val="B2B2B2">
              <a:alpha val="89803"/>
            </a:srgbClr>
          </a:solidFill>
          <a:ln w="9525" algn="ctr">
            <a:solidFill>
              <a:srgbClr val="000000"/>
            </a:solidFill>
            <a:miter lim="800000"/>
            <a:headEnd/>
            <a:tailEnd/>
          </a:ln>
        </p:spPr>
        <p:txBody>
          <a:bodyPr wrap="none" lIns="91435" tIns="45717" rIns="91435" bIns="45717" anchor="ctr"/>
          <a:lstStyle/>
          <a:p>
            <a:pPr algn="ctr" eaLnBrk="0" hangingPunct="0">
              <a:lnSpc>
                <a:spcPct val="90000"/>
              </a:lnSpc>
            </a:pPr>
            <a:endParaRPr lang="en-US"/>
          </a:p>
        </p:txBody>
      </p:sp>
      <p:sp>
        <p:nvSpPr>
          <p:cNvPr id="25613" name="Text Box 181"/>
          <p:cNvSpPr txBox="1">
            <a:spLocks noChangeArrowheads="1"/>
          </p:cNvSpPr>
          <p:nvPr/>
        </p:nvSpPr>
        <p:spPr bwMode="auto">
          <a:xfrm>
            <a:off x="5256213" y="1135063"/>
            <a:ext cx="3608387" cy="300037"/>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500" b="1" dirty="0">
                <a:latin typeface="+mn-lt"/>
                <a:cs typeface="+mn-cs"/>
              </a:rPr>
              <a:t>MSCS Exchange Cluster</a:t>
            </a:r>
          </a:p>
        </p:txBody>
      </p:sp>
      <p:sp>
        <p:nvSpPr>
          <p:cNvPr id="25614" name="Text Box 182"/>
          <p:cNvSpPr txBox="1">
            <a:spLocks noChangeArrowheads="1"/>
          </p:cNvSpPr>
          <p:nvPr/>
        </p:nvSpPr>
        <p:spPr bwMode="auto">
          <a:xfrm>
            <a:off x="7883525" y="1766888"/>
            <a:ext cx="1484313" cy="508000"/>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500" dirty="0">
                <a:latin typeface="+mn-lt"/>
                <a:cs typeface="+mn-cs"/>
              </a:rPr>
              <a:t>Exchange</a:t>
            </a:r>
          </a:p>
          <a:p>
            <a:pPr eaLnBrk="0" hangingPunct="0">
              <a:lnSpc>
                <a:spcPct val="90000"/>
              </a:lnSpc>
              <a:defRPr/>
            </a:pPr>
            <a:r>
              <a:rPr lang="en-US" sz="1500" dirty="0">
                <a:latin typeface="+mn-lt"/>
                <a:cs typeface="+mn-cs"/>
              </a:rPr>
              <a:t>Passive-node</a:t>
            </a:r>
          </a:p>
        </p:txBody>
      </p:sp>
      <p:sp>
        <p:nvSpPr>
          <p:cNvPr id="25615" name="Text Box 183"/>
          <p:cNvSpPr txBox="1">
            <a:spLocks noChangeArrowheads="1"/>
          </p:cNvSpPr>
          <p:nvPr/>
        </p:nvSpPr>
        <p:spPr bwMode="auto">
          <a:xfrm>
            <a:off x="4826000" y="1844675"/>
            <a:ext cx="1398588" cy="508000"/>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500" dirty="0">
                <a:latin typeface="+mn-lt"/>
                <a:cs typeface="+mn-cs"/>
              </a:rPr>
              <a:t>Exchange</a:t>
            </a:r>
          </a:p>
          <a:p>
            <a:pPr algn="r" eaLnBrk="0" hangingPunct="0">
              <a:lnSpc>
                <a:spcPct val="90000"/>
              </a:lnSpc>
              <a:defRPr/>
            </a:pPr>
            <a:r>
              <a:rPr lang="en-US" sz="1500" dirty="0">
                <a:latin typeface="+mn-lt"/>
                <a:cs typeface="+mn-cs"/>
              </a:rPr>
              <a:t>Active-node</a:t>
            </a:r>
          </a:p>
        </p:txBody>
      </p:sp>
      <p:sp>
        <p:nvSpPr>
          <p:cNvPr id="38" name="Left-Up Arrow 37"/>
          <p:cNvSpPr/>
          <p:nvPr/>
        </p:nvSpPr>
        <p:spPr bwMode="auto">
          <a:xfrm>
            <a:off x="7216775" y="2500313"/>
            <a:ext cx="528638" cy="771525"/>
          </a:xfrm>
          <a:prstGeom prst="leftUpArrow">
            <a:avLst>
              <a:gd name="adj1" fmla="val 16667"/>
              <a:gd name="adj2" fmla="val 25000"/>
              <a:gd name="adj3" fmla="val 27083"/>
            </a:avLst>
          </a:prstGeom>
          <a:solidFill>
            <a:srgbClr val="B2B2B2">
              <a:alpha val="89999"/>
            </a:srgbClr>
          </a:solidFill>
          <a:ln w="9525" algn="ctr">
            <a:solidFill>
              <a:srgbClr val="000000"/>
            </a:solidFill>
            <a:miter lim="800000"/>
            <a:headEnd/>
            <a:tailEnd/>
          </a:ln>
          <a:effectLst/>
        </p:spPr>
        <p:txBody>
          <a:bodyPr wrap="none" lIns="91435" tIns="45717" rIns="91435" bIns="45717" anchor="ctr"/>
          <a:lstStyle/>
          <a:p>
            <a:pPr algn="ctr" eaLnBrk="0" hangingPunct="0">
              <a:lnSpc>
                <a:spcPct val="90000"/>
              </a:lnSpc>
              <a:defRPr/>
            </a:pPr>
            <a:endParaRPr lang="en-US">
              <a:latin typeface="Times" charset="0"/>
              <a:cs typeface="+mn-cs"/>
            </a:endParaRPr>
          </a:p>
        </p:txBody>
      </p:sp>
      <p:sp>
        <p:nvSpPr>
          <p:cNvPr id="39" name="Left-Up Arrow 38"/>
          <p:cNvSpPr/>
          <p:nvPr/>
        </p:nvSpPr>
        <p:spPr bwMode="auto">
          <a:xfrm flipH="1">
            <a:off x="6296025" y="2498725"/>
            <a:ext cx="528638" cy="771525"/>
          </a:xfrm>
          <a:prstGeom prst="leftUpArrow">
            <a:avLst>
              <a:gd name="adj1" fmla="val 16667"/>
              <a:gd name="adj2" fmla="val 25000"/>
              <a:gd name="adj3" fmla="val 27083"/>
            </a:avLst>
          </a:prstGeom>
          <a:solidFill>
            <a:srgbClr val="B2B2B2">
              <a:alpha val="89999"/>
            </a:srgbClr>
          </a:solidFill>
          <a:ln w="9525" algn="ctr">
            <a:solidFill>
              <a:srgbClr val="000000"/>
            </a:solidFill>
            <a:miter lim="800000"/>
            <a:headEnd/>
            <a:tailEnd/>
          </a:ln>
          <a:effectLst/>
        </p:spPr>
        <p:txBody>
          <a:bodyPr wrap="none" lIns="91435" tIns="45717" rIns="91435" bIns="45717" anchor="ctr"/>
          <a:lstStyle/>
          <a:p>
            <a:pPr algn="ctr" eaLnBrk="0" hangingPunct="0">
              <a:lnSpc>
                <a:spcPct val="90000"/>
              </a:lnSpc>
              <a:defRPr/>
            </a:pPr>
            <a:endParaRPr lang="en-US">
              <a:latin typeface="Times" charset="0"/>
              <a:cs typeface="+mn-cs"/>
            </a:endParaRPr>
          </a:p>
        </p:txBody>
      </p:sp>
      <p:pic>
        <p:nvPicPr>
          <p:cNvPr id="56336" name="Picture 165" descr="Server sm"/>
          <p:cNvPicPr>
            <a:picLocks noChangeAspect="1" noChangeArrowheads="1"/>
          </p:cNvPicPr>
          <p:nvPr/>
        </p:nvPicPr>
        <p:blipFill>
          <a:blip r:embed="rId7"/>
          <a:srcRect/>
          <a:stretch>
            <a:fillRect/>
          </a:stretch>
        </p:blipFill>
        <p:spPr bwMode="auto">
          <a:xfrm>
            <a:off x="6249988" y="1576388"/>
            <a:ext cx="439737" cy="863600"/>
          </a:xfrm>
          <a:prstGeom prst="rect">
            <a:avLst/>
          </a:prstGeom>
          <a:noFill/>
          <a:ln w="9525">
            <a:noFill/>
            <a:miter lim="800000"/>
            <a:headEnd/>
            <a:tailEnd/>
          </a:ln>
        </p:spPr>
      </p:pic>
      <p:pic>
        <p:nvPicPr>
          <p:cNvPr id="56337" name="Picture 167" descr="Server sm"/>
          <p:cNvPicPr>
            <a:picLocks noChangeAspect="1" noChangeArrowheads="1"/>
          </p:cNvPicPr>
          <p:nvPr/>
        </p:nvPicPr>
        <p:blipFill>
          <a:blip r:embed="rId7"/>
          <a:srcRect/>
          <a:stretch>
            <a:fillRect/>
          </a:stretch>
        </p:blipFill>
        <p:spPr bwMode="auto">
          <a:xfrm>
            <a:off x="7366000" y="1576388"/>
            <a:ext cx="441325" cy="863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bwMode="auto">
          <a:xfrm>
            <a:off x="5416952" y="1254109"/>
            <a:ext cx="3368234" cy="4999935"/>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27" name="Rounded Rectangle 26"/>
          <p:cNvSpPr/>
          <p:nvPr/>
        </p:nvSpPr>
        <p:spPr bwMode="auto">
          <a:xfrm>
            <a:off x="225632" y="4358244"/>
            <a:ext cx="4714504" cy="2206317"/>
          </a:xfrm>
          <a:prstGeom prst="roundRect">
            <a:avLst>
              <a:gd name="adj" fmla="val 6650"/>
            </a:avLst>
          </a:prstGeom>
          <a:gradFill>
            <a:gsLst>
              <a:gs pos="0">
                <a:schemeClr val="accent3">
                  <a:lumMod val="75000"/>
                </a:schemeClr>
              </a:gs>
              <a:gs pos="50000">
                <a:schemeClr val="dk1">
                  <a:shade val="45000"/>
                  <a:satMod val="170000"/>
                </a:schemeClr>
              </a:gs>
              <a:gs pos="70000">
                <a:schemeClr val="dk1">
                  <a:tint val="99000"/>
                  <a:shade val="65000"/>
                  <a:satMod val="155000"/>
                </a:schemeClr>
              </a:gs>
              <a:gs pos="100000">
                <a:schemeClr val="dk1">
                  <a:tint val="95500"/>
                  <a:shade val="100000"/>
                  <a:satMod val="155000"/>
                </a:schemeClr>
              </a:gs>
            </a:gsLst>
          </a:gradFill>
          <a:ln>
            <a:headEnd/>
            <a:tailEnd/>
          </a:ln>
        </p:spPr>
        <p:style>
          <a:lnRef idx="0">
            <a:schemeClr val="dk1"/>
          </a:lnRef>
          <a:fillRef idx="3">
            <a:schemeClr val="dk1"/>
          </a:fillRef>
          <a:effectRef idx="3">
            <a:schemeClr val="dk1"/>
          </a:effectRef>
          <a:fontRef idx="minor">
            <a:schemeClr val="lt1"/>
          </a:fontRef>
        </p:style>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sp>
        <p:nvSpPr>
          <p:cNvPr id="141334" name="Rectangle 22"/>
          <p:cNvSpPr>
            <a:spLocks noGrp="1" noChangeArrowheads="1"/>
          </p:cNvSpPr>
          <p:nvPr>
            <p:ph type="title"/>
          </p:nvPr>
        </p:nvSpPr>
        <p:spPr/>
        <p:txBody>
          <a:bodyPr/>
          <a:lstStyle/>
          <a:p>
            <a:pPr eaLnBrk="1" hangingPunct="1">
              <a:defRPr/>
            </a:pPr>
            <a:r>
              <a:rPr lang="nl-NL" dirty="0" smtClean="0"/>
              <a:t>Exchange 2007 – CCR</a:t>
            </a:r>
            <a:endParaRPr lang="nl-NL" i="1" dirty="0">
              <a:solidFill>
                <a:srgbClr val="FFC000"/>
              </a:solidFill>
              <a:effectLst>
                <a:outerShdw blurRad="38100" dist="38100" dir="2700000" algn="tl">
                  <a:srgbClr val="000000">
                    <a:alpha val="43137"/>
                  </a:srgbClr>
                </a:outerShdw>
              </a:effectLst>
            </a:endParaRPr>
          </a:p>
        </p:txBody>
      </p:sp>
      <p:sp>
        <p:nvSpPr>
          <p:cNvPr id="141335" name="Rectangle 23"/>
          <p:cNvSpPr>
            <a:spLocks noGrp="1" noChangeArrowheads="1"/>
          </p:cNvSpPr>
          <p:nvPr>
            <p:ph type="body" sz="quarter" idx="10"/>
          </p:nvPr>
        </p:nvSpPr>
        <p:spPr>
          <a:xfrm>
            <a:off x="381000" y="1246297"/>
            <a:ext cx="4857044" cy="2160591"/>
          </a:xfrm>
        </p:spPr>
        <p:txBody>
          <a:bodyPr/>
          <a:lstStyle/>
          <a:p>
            <a:pPr eaLnBrk="1" hangingPunct="1">
              <a:buFont typeface="Arial" pitchFamily="34" charset="0"/>
              <a:buNone/>
              <a:defRPr/>
            </a:pPr>
            <a:r>
              <a:rPr lang="en-US" sz="2400" b="1" dirty="0" smtClean="0"/>
              <a:t>Cluster Continuous Replication</a:t>
            </a:r>
          </a:p>
          <a:p>
            <a:pPr eaLnBrk="1" hangingPunct="1">
              <a:buFont typeface="Arial" pitchFamily="34" charset="0"/>
              <a:buChar char="•"/>
              <a:defRPr/>
            </a:pPr>
            <a:r>
              <a:rPr lang="en-US" sz="2200" dirty="0" smtClean="0"/>
              <a:t>Redundant exchange servers </a:t>
            </a:r>
            <a:br>
              <a:rPr lang="en-US" sz="2200" dirty="0" smtClean="0"/>
            </a:br>
            <a:r>
              <a:rPr lang="en-US" sz="2200" dirty="0" smtClean="0"/>
              <a:t>and redundant databases</a:t>
            </a:r>
          </a:p>
          <a:p>
            <a:pPr eaLnBrk="1" hangingPunct="1">
              <a:buFont typeface="Arial" pitchFamily="34" charset="0"/>
              <a:buChar char="•"/>
              <a:defRPr/>
            </a:pPr>
            <a:r>
              <a:rPr lang="en-US" sz="2200" dirty="0" smtClean="0"/>
              <a:t>Can be geo-diverse</a:t>
            </a:r>
          </a:p>
          <a:p>
            <a:pPr eaLnBrk="1" hangingPunct="1">
              <a:buFont typeface="Arial" pitchFamily="34" charset="0"/>
              <a:buChar char="•"/>
              <a:defRPr/>
            </a:pPr>
            <a:r>
              <a:rPr lang="en-US" sz="2200" dirty="0" smtClean="0"/>
              <a:t>Databases logs are replicated</a:t>
            </a:r>
          </a:p>
          <a:p>
            <a:pPr eaLnBrk="1" hangingPunct="1">
              <a:buFont typeface="Arial" pitchFamily="34" charset="0"/>
              <a:buChar char="•"/>
              <a:defRPr/>
            </a:pPr>
            <a:endParaRPr lang="en-US" sz="2400" dirty="0" smtClean="0">
              <a:solidFill>
                <a:srgbClr val="FFC000"/>
              </a:solidFill>
              <a:effectLst>
                <a:outerShdw blurRad="38100" dist="38100" dir="2700000" algn="tl">
                  <a:srgbClr val="000000">
                    <a:alpha val="43137"/>
                  </a:srgbClr>
                </a:outerShdw>
              </a:effectLst>
            </a:endParaRPr>
          </a:p>
        </p:txBody>
      </p:sp>
      <p:sp>
        <p:nvSpPr>
          <p:cNvPr id="54276" name="AutoShape 177"/>
          <p:cNvSpPr>
            <a:spLocks noChangeArrowheads="1"/>
          </p:cNvSpPr>
          <p:nvPr/>
        </p:nvSpPr>
        <p:spPr bwMode="auto">
          <a:xfrm>
            <a:off x="7709496" y="4038715"/>
            <a:ext cx="249237" cy="50800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solidFill>
                <a:schemeClr val="bg2"/>
              </a:solidFill>
              <a:effectLst>
                <a:outerShdw blurRad="38100" dist="38100" dir="2700000" algn="tl">
                  <a:srgbClr val="000000">
                    <a:alpha val="43137"/>
                  </a:srgbClr>
                </a:outerShdw>
              </a:effectLst>
              <a:latin typeface="+mj-lt"/>
            </a:endParaRPr>
          </a:p>
        </p:txBody>
      </p:sp>
      <p:sp>
        <p:nvSpPr>
          <p:cNvPr id="25613" name="Text Box 181"/>
          <p:cNvSpPr txBox="1">
            <a:spLocks noChangeArrowheads="1"/>
          </p:cNvSpPr>
          <p:nvPr/>
        </p:nvSpPr>
        <p:spPr bwMode="auto">
          <a:xfrm>
            <a:off x="6048998" y="1321488"/>
            <a:ext cx="2104143" cy="30003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a:solidFill>
                  <a:schemeClr val="bg1"/>
                </a:solidFill>
                <a:effectLst>
                  <a:outerShdw blurRad="38100" dist="38100" dir="2700000" algn="tl">
                    <a:srgbClr val="000000">
                      <a:alpha val="43137"/>
                    </a:srgbClr>
                  </a:outerShdw>
                </a:effectLst>
                <a:latin typeface="+mn-lt"/>
                <a:cs typeface="+mn-cs"/>
              </a:rPr>
              <a:t>Exchange 2007 CCR</a:t>
            </a:r>
          </a:p>
        </p:txBody>
      </p:sp>
      <p:sp>
        <p:nvSpPr>
          <p:cNvPr id="25615" name="Text Box 183"/>
          <p:cNvSpPr txBox="1">
            <a:spLocks noChangeArrowheads="1"/>
          </p:cNvSpPr>
          <p:nvPr/>
        </p:nvSpPr>
        <p:spPr bwMode="auto">
          <a:xfrm>
            <a:off x="5788856" y="2667594"/>
            <a:ext cx="1196622" cy="243767"/>
          </a:xfrm>
          <a:prstGeom prst="rect">
            <a:avLst/>
          </a:prstGeom>
          <a:noFill/>
          <a:ln w="9525" algn="ctr">
            <a:noFill/>
            <a:miter lim="800000"/>
            <a:headEnd/>
            <a:tailEnd/>
          </a:ln>
        </p:spPr>
        <p:txBody>
          <a:bodyPr wrap="square" lIns="91435" tIns="45717" rIns="91435" bIns="45717">
            <a:spAutoFit/>
          </a:bodyPr>
          <a:lstStyle/>
          <a:p>
            <a:pP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Exch2007 Active</a:t>
            </a:r>
            <a:endParaRPr lang="en-US" sz="1100" dirty="0">
              <a:solidFill>
                <a:schemeClr val="bg1"/>
              </a:solidFill>
              <a:effectLst>
                <a:outerShdw blurRad="38100" dist="38100" dir="2700000" algn="tl">
                  <a:srgbClr val="000000">
                    <a:alpha val="43137"/>
                  </a:srgbClr>
                </a:outerShdw>
              </a:effectLst>
            </a:endParaRPr>
          </a:p>
        </p:txBody>
      </p:sp>
      <p:pic>
        <p:nvPicPr>
          <p:cNvPr id="54288" name="Picture 169" descr="Host Integration Server (HIS) sm"/>
          <p:cNvPicPr>
            <a:picLocks noChangeAspect="1" noChangeArrowheads="1"/>
          </p:cNvPicPr>
          <p:nvPr/>
        </p:nvPicPr>
        <p:blipFill>
          <a:blip r:embed="rId3"/>
          <a:stretch>
            <a:fillRect/>
          </a:stretch>
        </p:blipFill>
        <p:spPr bwMode="auto">
          <a:xfrm>
            <a:off x="7553973" y="4625503"/>
            <a:ext cx="542438" cy="712244"/>
          </a:xfrm>
          <a:prstGeom prst="rect">
            <a:avLst/>
          </a:prstGeom>
          <a:noFill/>
          <a:ln>
            <a:noFill/>
          </a:ln>
        </p:spPr>
      </p:pic>
      <p:sp>
        <p:nvSpPr>
          <p:cNvPr id="25609" name="Text Box 184"/>
          <p:cNvSpPr txBox="1">
            <a:spLocks noChangeArrowheads="1"/>
          </p:cNvSpPr>
          <p:nvPr/>
        </p:nvSpPr>
        <p:spPr bwMode="auto">
          <a:xfrm>
            <a:off x="8056958" y="4872941"/>
            <a:ext cx="652911" cy="244682"/>
          </a:xfrm>
          <a:prstGeom prst="rect">
            <a:avLst/>
          </a:prstGeom>
          <a:noFill/>
          <a:ln w="9525" algn="ctr">
            <a:noFill/>
            <a:miter lim="800000"/>
            <a:headEnd/>
            <a:tailEnd/>
          </a:ln>
        </p:spPr>
        <p:txBody>
          <a:bodyPr wrap="square">
            <a:spAutoFit/>
          </a:bodyPr>
          <a:lstStyle/>
          <a:p>
            <a:pPr eaLnBrk="0" hangingPunct="0">
              <a:lnSpc>
                <a:spcPct val="90000"/>
              </a:lnSpc>
              <a:defRPr/>
            </a:pPr>
            <a:r>
              <a:rPr lang="en-US" sz="1100" dirty="0">
                <a:solidFill>
                  <a:schemeClr val="bg1"/>
                </a:solidFill>
                <a:effectLst>
                  <a:outerShdw blurRad="38100" dist="38100" dir="2700000" algn="tl">
                    <a:srgbClr val="000000">
                      <a:alpha val="43137"/>
                    </a:srgbClr>
                  </a:outerShdw>
                </a:effectLst>
                <a:latin typeface="+mn-lt"/>
                <a:cs typeface="+mn-cs"/>
              </a:rPr>
              <a:t>DPM</a:t>
            </a:r>
          </a:p>
        </p:txBody>
      </p:sp>
      <p:sp>
        <p:nvSpPr>
          <p:cNvPr id="25" name="AutoShape 179"/>
          <p:cNvSpPr>
            <a:spLocks noChangeArrowheads="1"/>
          </p:cNvSpPr>
          <p:nvPr/>
        </p:nvSpPr>
        <p:spPr bwMode="auto">
          <a:xfrm>
            <a:off x="7621721" y="5426315"/>
            <a:ext cx="390525" cy="411162"/>
          </a:xfrm>
          <a:custGeom>
            <a:avLst/>
            <a:gdLst>
              <a:gd name="T0" fmla="*/ 1704407049 w 21600"/>
              <a:gd name="T1" fmla="*/ 0 h 21600"/>
              <a:gd name="T2" fmla="*/ 0 w 21600"/>
              <a:gd name="T3" fmla="*/ 2035082512 h 21600"/>
              <a:gd name="T4" fmla="*/ 1704407049 w 21600"/>
              <a:gd name="T5" fmla="*/ 2147483647 h 21600"/>
              <a:gd name="T6" fmla="*/ 2147483647 w 21600"/>
              <a:gd name="T7" fmla="*/ 2035082512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solidFill>
                <a:schemeClr val="bg2"/>
              </a:solidFill>
              <a:effectLst>
                <a:outerShdw blurRad="38100" dist="38100" dir="2700000" algn="tl">
                  <a:srgbClr val="000000">
                    <a:alpha val="43137"/>
                  </a:srgbClr>
                </a:outerShdw>
              </a:effectLst>
              <a:latin typeface="+mj-lt"/>
            </a:endParaRPr>
          </a:p>
        </p:txBody>
      </p:sp>
      <p:sp>
        <p:nvSpPr>
          <p:cNvPr id="33" name="Text Box 182"/>
          <p:cNvSpPr txBox="1">
            <a:spLocks noChangeArrowheads="1"/>
          </p:cNvSpPr>
          <p:nvPr/>
        </p:nvSpPr>
        <p:spPr bwMode="auto">
          <a:xfrm>
            <a:off x="7087874" y="2705040"/>
            <a:ext cx="1260475" cy="244676"/>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Exch2007 Passive</a:t>
            </a:r>
            <a:endParaRPr lang="en-US" sz="1100" dirty="0">
              <a:solidFill>
                <a:schemeClr val="bg1"/>
              </a:solidFill>
              <a:effectLst>
                <a:outerShdw blurRad="38100" dist="38100" dir="2700000" algn="tl">
                  <a:srgbClr val="000000">
                    <a:alpha val="43137"/>
                  </a:srgbClr>
                </a:outerShdw>
              </a:effectLst>
            </a:endParaRPr>
          </a:p>
        </p:txBody>
      </p:sp>
      <p:sp>
        <p:nvSpPr>
          <p:cNvPr id="26" name="Rectangle 25"/>
          <p:cNvSpPr/>
          <p:nvPr/>
        </p:nvSpPr>
        <p:spPr>
          <a:xfrm>
            <a:off x="259424" y="4580432"/>
            <a:ext cx="4704461" cy="1800493"/>
          </a:xfrm>
          <a:prstGeom prst="rect">
            <a:avLst/>
          </a:prstGeom>
        </p:spPr>
        <p:txBody>
          <a:bodyPr wrap="square">
            <a:spAutoFit/>
          </a:bodyPr>
          <a:lstStyle/>
          <a:p>
            <a:pPr marL="284163" indent="-284163">
              <a:lnSpc>
                <a:spcPct val="80000"/>
              </a:lnSpc>
              <a:spcBef>
                <a:spcPct val="20000"/>
              </a:spcBef>
              <a:buClr>
                <a:schemeClr val="tx2"/>
              </a:buClr>
              <a:buSzPct val="95000"/>
              <a:defRPr/>
            </a:pPr>
            <a:r>
              <a:rPr lang="en-US" sz="2000" b="1" dirty="0" smtClean="0">
                <a:solidFill>
                  <a:schemeClr val="accent1">
                    <a:lumMod val="40000"/>
                    <a:lumOff val="60000"/>
                  </a:schemeClr>
                </a:solidFill>
                <a:effectLst>
                  <a:outerShdw blurRad="38100" dist="38100" dir="2700000" algn="tl">
                    <a:srgbClr val="000000">
                      <a:alpha val="43137"/>
                    </a:srgbClr>
                  </a:outerShdw>
                </a:effectLst>
                <a:latin typeface="Segoe" pitchFamily="34" charset="0"/>
              </a:rPr>
              <a:t>Role Preferred Backup</a:t>
            </a:r>
          </a:p>
          <a:p>
            <a:pPr lvl="1" indent="-242888">
              <a:buFont typeface="Arial" pitchFamily="34" charset="0"/>
              <a:buChar char="•"/>
              <a:defRPr/>
            </a:pPr>
            <a:r>
              <a:rPr lang="en-US" sz="2000" dirty="0" smtClean="0">
                <a:effectLst>
                  <a:outerShdw blurRad="38100" dist="38100" dir="2700000" algn="tl">
                    <a:srgbClr val="000000">
                      <a:alpha val="43137"/>
                    </a:srgbClr>
                  </a:outerShdw>
                </a:effectLst>
              </a:rPr>
              <a:t>Active – most current data</a:t>
            </a:r>
          </a:p>
          <a:p>
            <a:pPr lvl="1" indent="-242888">
              <a:buFont typeface="Arial" pitchFamily="34" charset="0"/>
              <a:buChar char="•"/>
              <a:defRPr/>
            </a:pPr>
            <a:r>
              <a:rPr lang="en-US" sz="2000" dirty="0" smtClean="0">
                <a:effectLst>
                  <a:outerShdw blurRad="38100" dist="38100" dir="2700000" algn="tl">
                    <a:srgbClr val="000000">
                      <a:alpha val="43137"/>
                    </a:srgbClr>
                  </a:outerShdw>
                </a:effectLst>
              </a:rPr>
              <a:t>Passive – least production impact</a:t>
            </a:r>
          </a:p>
          <a:p>
            <a:pPr>
              <a:buFont typeface="Arial" pitchFamily="34" charset="0"/>
              <a:buChar char="•"/>
              <a:defRPr/>
            </a:pPr>
            <a:endParaRPr lang="en-US" sz="1500" dirty="0" smtClean="0">
              <a:solidFill>
                <a:srgbClr val="FFC000"/>
              </a:solidFill>
            </a:endParaRPr>
          </a:p>
          <a:p>
            <a:pPr marL="284163" indent="-284163">
              <a:lnSpc>
                <a:spcPct val="80000"/>
              </a:lnSpc>
              <a:spcBef>
                <a:spcPct val="20000"/>
              </a:spcBef>
              <a:buClr>
                <a:schemeClr val="tx2"/>
              </a:buClr>
              <a:buSzPct val="95000"/>
              <a:defRPr/>
            </a:pPr>
            <a:r>
              <a:rPr lang="en-US" sz="2000" b="1" dirty="0" smtClean="0">
                <a:solidFill>
                  <a:schemeClr val="accent1">
                    <a:lumMod val="40000"/>
                    <a:lumOff val="60000"/>
                  </a:schemeClr>
                </a:solidFill>
                <a:effectLst>
                  <a:outerShdw blurRad="38100" dist="38100" dir="2700000" algn="tl">
                    <a:srgbClr val="000000">
                      <a:alpha val="43137"/>
                    </a:srgbClr>
                  </a:outerShdw>
                </a:effectLst>
                <a:latin typeface="Segoe" pitchFamily="34" charset="0"/>
              </a:rPr>
              <a:t>Node Preferred backup</a:t>
            </a:r>
          </a:p>
          <a:p>
            <a:pPr lvl="1" indent="-242888">
              <a:buFont typeface="Arial" pitchFamily="34" charset="0"/>
              <a:buChar char="•"/>
              <a:defRPr/>
            </a:pPr>
            <a:r>
              <a:rPr lang="en-US" sz="2000" dirty="0" smtClean="0">
                <a:effectLst>
                  <a:outerShdw blurRad="38100" dist="38100" dir="2700000" algn="tl">
                    <a:srgbClr val="000000">
                      <a:alpha val="43137"/>
                    </a:srgbClr>
                  </a:outerShdw>
                </a:effectLst>
              </a:rPr>
              <a:t>Protect node closest to DPM server</a:t>
            </a:r>
          </a:p>
        </p:txBody>
      </p:sp>
      <p:pic>
        <p:nvPicPr>
          <p:cNvPr id="38" name="Picture 2" descr="D:\Projects\Microsoft\DPM_Deck\images\Vista (344).png"/>
          <p:cNvPicPr>
            <a:picLocks noChangeAspect="1" noChangeArrowheads="1"/>
          </p:cNvPicPr>
          <p:nvPr/>
        </p:nvPicPr>
        <p:blipFill>
          <a:blip r:embed="rId4" cstate="print"/>
          <a:srcRect/>
          <a:stretch>
            <a:fillRect/>
          </a:stretch>
        </p:blipFill>
        <p:spPr bwMode="auto">
          <a:xfrm>
            <a:off x="5977356" y="1830456"/>
            <a:ext cx="840274" cy="840275"/>
          </a:xfrm>
          <a:prstGeom prst="rect">
            <a:avLst/>
          </a:prstGeom>
          <a:noFill/>
        </p:spPr>
      </p:pic>
      <p:pic>
        <p:nvPicPr>
          <p:cNvPr id="39" name="Picture 2" descr="D:\Projects\Microsoft\DPM_Deck\images\Vista (344).png"/>
          <p:cNvPicPr>
            <a:picLocks noChangeAspect="1" noChangeArrowheads="1"/>
          </p:cNvPicPr>
          <p:nvPr/>
        </p:nvPicPr>
        <p:blipFill>
          <a:blip r:embed="rId4" cstate="print"/>
          <a:srcRect/>
          <a:stretch>
            <a:fillRect/>
          </a:stretch>
        </p:blipFill>
        <p:spPr bwMode="auto">
          <a:xfrm>
            <a:off x="7413767" y="1854792"/>
            <a:ext cx="840274" cy="840275"/>
          </a:xfrm>
          <a:prstGeom prst="rect">
            <a:avLst/>
          </a:prstGeom>
          <a:noFill/>
        </p:spPr>
      </p:pic>
      <p:grpSp>
        <p:nvGrpSpPr>
          <p:cNvPr id="2" name="Group 16"/>
          <p:cNvGrpSpPr/>
          <p:nvPr/>
        </p:nvGrpSpPr>
        <p:grpSpPr>
          <a:xfrm>
            <a:off x="6100013" y="3341246"/>
            <a:ext cx="646245" cy="632444"/>
            <a:chOff x="6691381" y="3538566"/>
            <a:chExt cx="1282751" cy="1346654"/>
          </a:xfrm>
        </p:grpSpPr>
        <p:sp>
          <p:nvSpPr>
            <p:cNvPr id="53" name="Oval 5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3" name="Group 17"/>
            <p:cNvGrpSpPr/>
            <p:nvPr/>
          </p:nvGrpSpPr>
          <p:grpSpPr>
            <a:xfrm flipH="1">
              <a:off x="6802955" y="3538566"/>
              <a:ext cx="915230" cy="1242090"/>
              <a:chOff x="8100716" y="3773214"/>
              <a:chExt cx="441437" cy="599089"/>
            </a:xfrm>
          </p:grpSpPr>
          <p:sp>
            <p:nvSpPr>
              <p:cNvPr id="55" name="Flowchart: Magnetic Disk 5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6" name="Oval 5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4" name="Group 16"/>
          <p:cNvGrpSpPr/>
          <p:nvPr/>
        </p:nvGrpSpPr>
        <p:grpSpPr>
          <a:xfrm>
            <a:off x="7544838" y="3341246"/>
            <a:ext cx="646245" cy="632444"/>
            <a:chOff x="6691381" y="3538566"/>
            <a:chExt cx="1282751" cy="1346654"/>
          </a:xfrm>
        </p:grpSpPr>
        <p:sp>
          <p:nvSpPr>
            <p:cNvPr id="58" name="Oval 5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60" name="Flowchart: Magnetic Disk 59"/>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1" name="Oval 60"/>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6" name="Group 204"/>
          <p:cNvGrpSpPr/>
          <p:nvPr/>
        </p:nvGrpSpPr>
        <p:grpSpPr>
          <a:xfrm>
            <a:off x="6932446" y="5369937"/>
            <a:ext cx="639714" cy="604747"/>
            <a:chOff x="4572000" y="2655375"/>
            <a:chExt cx="720817" cy="681417"/>
          </a:xfrm>
        </p:grpSpPr>
        <p:grpSp>
          <p:nvGrpSpPr>
            <p:cNvPr id="7" name="Group 189"/>
            <p:cNvGrpSpPr/>
            <p:nvPr/>
          </p:nvGrpSpPr>
          <p:grpSpPr>
            <a:xfrm>
              <a:off x="4673854" y="2655375"/>
              <a:ext cx="403810" cy="395185"/>
              <a:chOff x="4904375" y="2755269"/>
              <a:chExt cx="324356" cy="317428"/>
            </a:xfrm>
          </p:grpSpPr>
          <p:sp>
            <p:nvSpPr>
              <p:cNvPr id="93" name="Oval 9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4" name="Flowchart: Magnetic Disk 93"/>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5" name="Oval 94"/>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8" name="Group 190"/>
            <p:cNvGrpSpPr/>
            <p:nvPr/>
          </p:nvGrpSpPr>
          <p:grpSpPr>
            <a:xfrm>
              <a:off x="4889007" y="2747583"/>
              <a:ext cx="403810" cy="395185"/>
              <a:chOff x="4904375" y="2755269"/>
              <a:chExt cx="324356" cy="317428"/>
            </a:xfrm>
          </p:grpSpPr>
          <p:sp>
            <p:nvSpPr>
              <p:cNvPr id="90" name="Oval 8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1" name="Flowchart: Magnetic Disk 9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2" name="Oval 9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9" name="Group 195"/>
            <p:cNvGrpSpPr/>
            <p:nvPr/>
          </p:nvGrpSpPr>
          <p:grpSpPr>
            <a:xfrm>
              <a:off x="4572000" y="2832108"/>
              <a:ext cx="403810" cy="395185"/>
              <a:chOff x="4904375" y="2755269"/>
              <a:chExt cx="324356" cy="317428"/>
            </a:xfrm>
          </p:grpSpPr>
          <p:sp>
            <p:nvSpPr>
              <p:cNvPr id="87" name="Oval 8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8" name="Flowchart: Magnetic Disk 8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9" name="Oval 8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0" name="Group 199"/>
            <p:cNvGrpSpPr/>
            <p:nvPr/>
          </p:nvGrpSpPr>
          <p:grpSpPr>
            <a:xfrm>
              <a:off x="4810205" y="2941607"/>
              <a:ext cx="403810" cy="395185"/>
              <a:chOff x="4904375" y="2755269"/>
              <a:chExt cx="324356" cy="317428"/>
            </a:xfrm>
          </p:grpSpPr>
          <p:sp>
            <p:nvSpPr>
              <p:cNvPr id="84" name="Oval 8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5" name="Flowchart: Magnetic Disk 8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6" name="Oval 8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97" name="Left-Right Arrow 96"/>
          <p:cNvSpPr/>
          <p:nvPr/>
        </p:nvSpPr>
        <p:spPr bwMode="auto">
          <a:xfrm>
            <a:off x="6675165" y="3500431"/>
            <a:ext cx="806290"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00" name="AutoShape 177"/>
          <p:cNvSpPr>
            <a:spLocks noChangeArrowheads="1"/>
          </p:cNvSpPr>
          <p:nvPr/>
        </p:nvSpPr>
        <p:spPr bwMode="auto">
          <a:xfrm>
            <a:off x="6268530" y="2939123"/>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solidFill>
                <a:schemeClr val="bg2"/>
              </a:solidFill>
              <a:effectLst>
                <a:outerShdw blurRad="38100" dist="38100" dir="2700000" algn="tl">
                  <a:srgbClr val="000000">
                    <a:alpha val="43137"/>
                  </a:srgbClr>
                </a:outerShdw>
              </a:effectLst>
              <a:latin typeface="+mj-lt"/>
            </a:endParaRPr>
          </a:p>
        </p:txBody>
      </p:sp>
      <p:sp>
        <p:nvSpPr>
          <p:cNvPr id="101" name="AutoShape 177"/>
          <p:cNvSpPr>
            <a:spLocks noChangeArrowheads="1"/>
          </p:cNvSpPr>
          <p:nvPr/>
        </p:nvSpPr>
        <p:spPr bwMode="auto">
          <a:xfrm>
            <a:off x="7697922" y="2939123"/>
            <a:ext cx="249237" cy="365760"/>
          </a:xfrm>
          <a:prstGeom prst="downArrow">
            <a:avLst>
              <a:gd name="adj1" fmla="val 50000"/>
              <a:gd name="adj2" fmla="val 52078"/>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lnSpc>
                <a:spcPct val="90000"/>
              </a:lnSpc>
              <a:defRPr/>
            </a:pPr>
            <a:endParaRPr lang="en-US" sz="900" dirty="0">
              <a:solidFill>
                <a:schemeClr val="bg2"/>
              </a:solidFill>
              <a:effectLst>
                <a:outerShdw blurRad="38100" dist="38100" dir="2700000" algn="tl">
                  <a:srgbClr val="000000">
                    <a:alpha val="43137"/>
                  </a:srgbClr>
                </a:outerShdw>
              </a:effectLst>
              <a:latin typeface="+mj-lt"/>
            </a:endParaRPr>
          </a:p>
        </p:txBody>
      </p:sp>
      <p:grpSp>
        <p:nvGrpSpPr>
          <p:cNvPr id="11" name="Group 183"/>
          <p:cNvGrpSpPr/>
          <p:nvPr/>
        </p:nvGrpSpPr>
        <p:grpSpPr>
          <a:xfrm>
            <a:off x="8093799" y="5415148"/>
            <a:ext cx="432683" cy="609272"/>
            <a:chOff x="5801888" y="2848326"/>
            <a:chExt cx="331718" cy="291135"/>
          </a:xfrm>
        </p:grpSpPr>
        <p:pic>
          <p:nvPicPr>
            <p:cNvPr id="52" name="Picture 10" descr="D:\Projects\Microsoft\DPM PartnerVideo\images\tape.png"/>
            <p:cNvPicPr>
              <a:picLocks noChangeAspect="1" noChangeArrowheads="1"/>
            </p:cNvPicPr>
            <p:nvPr/>
          </p:nvPicPr>
          <p:blipFill>
            <a:blip r:embed="rId5" cstate="print">
              <a:duotone>
                <a:schemeClr val="accent4">
                  <a:shade val="45000"/>
                  <a:satMod val="135000"/>
                </a:schemeClr>
                <a:prstClr val="white"/>
              </a:duotone>
            </a:blip>
            <a:srcRect/>
            <a:stretch>
              <a:fillRect/>
            </a:stretch>
          </p:blipFill>
          <p:spPr bwMode="auto">
            <a:xfrm>
              <a:off x="5801888" y="2947188"/>
              <a:ext cx="322292" cy="192273"/>
            </a:xfrm>
            <a:prstGeom prst="rect">
              <a:avLst/>
            </a:prstGeom>
            <a:noFill/>
          </p:spPr>
        </p:pic>
        <p:pic>
          <p:nvPicPr>
            <p:cNvPr id="54" name="Picture 10" descr="D:\Projects\Microsoft\DPM PartnerVideo\images\tape.png"/>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57" name="Picture 10" descr="D:\Projects\Microsoft\DPM PartnerVideo\images\tape.png"/>
            <p:cNvPicPr>
              <a:picLocks noChangeAspect="1" noChangeArrowheads="1"/>
            </p:cNvPicPr>
            <p:nvPr/>
          </p:nvPicPr>
          <p:blipFill>
            <a:blip r:embed="rId5"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spTree>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2"/>
          <p:cNvSpPr>
            <a:spLocks noGrp="1" noChangeArrowheads="1"/>
          </p:cNvSpPr>
          <p:nvPr>
            <p:ph type="title"/>
          </p:nvPr>
        </p:nvSpPr>
        <p:spPr/>
        <p:txBody>
          <a:bodyPr/>
          <a:lstStyle/>
          <a:p>
            <a:r>
              <a:rPr lang="en-US" smtClean="0"/>
              <a:t>Exchange 2007 – LCR </a:t>
            </a:r>
          </a:p>
        </p:txBody>
      </p:sp>
      <p:sp>
        <p:nvSpPr>
          <p:cNvPr id="57347" name="Rectangle 23"/>
          <p:cNvSpPr>
            <a:spLocks noGrp="1" noChangeArrowheads="1"/>
          </p:cNvSpPr>
          <p:nvPr>
            <p:ph idx="1"/>
          </p:nvPr>
        </p:nvSpPr>
        <p:spPr>
          <a:xfrm>
            <a:off x="228600" y="838200"/>
            <a:ext cx="5060950" cy="2548390"/>
          </a:xfrm>
        </p:spPr>
        <p:txBody>
          <a:bodyPr/>
          <a:lstStyle/>
          <a:p>
            <a:pPr>
              <a:buFont typeface="Arial" charset="0"/>
              <a:buNone/>
            </a:pPr>
            <a:r>
              <a:rPr lang="en-US" sz="2400" b="1" dirty="0" smtClean="0"/>
              <a:t>Local Continuous Replication</a:t>
            </a:r>
          </a:p>
          <a:p>
            <a:r>
              <a:rPr lang="en-US" sz="2400" dirty="0" smtClean="0"/>
              <a:t>One exchange server with redundant copy of database</a:t>
            </a:r>
          </a:p>
          <a:p>
            <a:r>
              <a:rPr lang="en-US" sz="2400" dirty="0" smtClean="0"/>
              <a:t>Failover to redundant copy in case of database corruption or  drive loss</a:t>
            </a:r>
          </a:p>
          <a:p>
            <a:r>
              <a:rPr lang="en-US" sz="2400" dirty="0" smtClean="0"/>
              <a:t>Backup from Active DB drive</a:t>
            </a:r>
          </a:p>
        </p:txBody>
      </p:sp>
      <p:sp>
        <p:nvSpPr>
          <p:cNvPr id="57348" name="AutoShape 179"/>
          <p:cNvSpPr>
            <a:spLocks noChangeArrowheads="1"/>
          </p:cNvSpPr>
          <p:nvPr/>
        </p:nvSpPr>
        <p:spPr bwMode="auto">
          <a:xfrm>
            <a:off x="6821488" y="2605088"/>
            <a:ext cx="430212" cy="41116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solidFill>
            <a:srgbClr val="B2B2B2">
              <a:alpha val="89803"/>
            </a:srgbClr>
          </a:solidFill>
          <a:ln w="9525" algn="ctr">
            <a:solidFill>
              <a:srgbClr val="000000"/>
            </a:solidFill>
            <a:miter lim="800000"/>
            <a:headEnd/>
            <a:tailEnd/>
          </a:ln>
        </p:spPr>
        <p:txBody>
          <a:bodyPr wrap="none" lIns="91435" tIns="45717" rIns="91435" bIns="45717" anchor="ctr"/>
          <a:lstStyle/>
          <a:p>
            <a:pPr algn="ctr" eaLnBrk="0" hangingPunct="0">
              <a:lnSpc>
                <a:spcPct val="90000"/>
              </a:lnSpc>
            </a:pPr>
            <a:endParaRPr lang="en-US"/>
          </a:p>
        </p:txBody>
      </p:sp>
      <p:sp>
        <p:nvSpPr>
          <p:cNvPr id="57349" name="AutoShape 177"/>
          <p:cNvSpPr>
            <a:spLocks noChangeArrowheads="1"/>
          </p:cNvSpPr>
          <p:nvPr/>
        </p:nvSpPr>
        <p:spPr bwMode="auto">
          <a:xfrm>
            <a:off x="6372225" y="3333750"/>
            <a:ext cx="247650" cy="715963"/>
          </a:xfrm>
          <a:prstGeom prst="downArrow">
            <a:avLst>
              <a:gd name="adj1" fmla="val 50000"/>
              <a:gd name="adj2" fmla="val 52172"/>
            </a:avLst>
          </a:prstGeom>
          <a:solidFill>
            <a:srgbClr val="B2B2B2">
              <a:alpha val="89803"/>
            </a:srgbClr>
          </a:solidFill>
          <a:ln w="9525" algn="ctr">
            <a:solidFill>
              <a:srgbClr val="000000"/>
            </a:solidFill>
            <a:miter lim="800000"/>
            <a:headEnd/>
            <a:tailEnd/>
          </a:ln>
        </p:spPr>
        <p:txBody>
          <a:bodyPr wrap="none" lIns="91435" tIns="45717" rIns="91435" bIns="45717" anchor="ctr"/>
          <a:lstStyle/>
          <a:p>
            <a:pPr algn="ctr" eaLnBrk="0" hangingPunct="0">
              <a:lnSpc>
                <a:spcPct val="90000"/>
              </a:lnSpc>
            </a:pPr>
            <a:endParaRPr lang="en-US"/>
          </a:p>
        </p:txBody>
      </p:sp>
      <p:sp>
        <p:nvSpPr>
          <p:cNvPr id="25613" name="Text Box 181"/>
          <p:cNvSpPr txBox="1">
            <a:spLocks noChangeArrowheads="1"/>
          </p:cNvSpPr>
          <p:nvPr/>
        </p:nvSpPr>
        <p:spPr bwMode="auto">
          <a:xfrm>
            <a:off x="5256213" y="1187450"/>
            <a:ext cx="3608387" cy="300038"/>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500" b="1" dirty="0">
                <a:latin typeface="+mn-lt"/>
                <a:cs typeface="+mn-cs"/>
              </a:rPr>
              <a:t>Exchange 2007 LCR</a:t>
            </a:r>
          </a:p>
        </p:txBody>
      </p:sp>
      <p:sp>
        <p:nvSpPr>
          <p:cNvPr id="25615" name="Text Box 183"/>
          <p:cNvSpPr txBox="1">
            <a:spLocks noChangeArrowheads="1"/>
          </p:cNvSpPr>
          <p:nvPr/>
        </p:nvSpPr>
        <p:spPr bwMode="auto">
          <a:xfrm>
            <a:off x="5335588" y="1844675"/>
            <a:ext cx="1398587" cy="508000"/>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500" dirty="0">
                <a:latin typeface="+mn-lt"/>
                <a:cs typeface="+mn-cs"/>
              </a:rPr>
              <a:t>Exchange</a:t>
            </a:r>
          </a:p>
          <a:p>
            <a:pPr algn="r" eaLnBrk="0" hangingPunct="0">
              <a:lnSpc>
                <a:spcPct val="90000"/>
              </a:lnSpc>
              <a:defRPr/>
            </a:pPr>
            <a:r>
              <a:rPr lang="en-US" sz="1500" dirty="0">
                <a:latin typeface="+mn-lt"/>
                <a:cs typeface="+mn-cs"/>
              </a:rPr>
              <a:t>2007</a:t>
            </a:r>
          </a:p>
        </p:txBody>
      </p:sp>
      <p:sp>
        <p:nvSpPr>
          <p:cNvPr id="23" name="Text Box 183"/>
          <p:cNvSpPr txBox="1">
            <a:spLocks noChangeArrowheads="1"/>
          </p:cNvSpPr>
          <p:nvPr/>
        </p:nvSpPr>
        <p:spPr bwMode="auto">
          <a:xfrm>
            <a:off x="5324475" y="2784475"/>
            <a:ext cx="936625" cy="300038"/>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500" dirty="0">
                <a:latin typeface="+mn-lt"/>
                <a:cs typeface="+mn-cs"/>
              </a:rPr>
              <a:t>Active</a:t>
            </a:r>
          </a:p>
        </p:txBody>
      </p:sp>
      <p:sp>
        <p:nvSpPr>
          <p:cNvPr id="24" name="Text Box 183"/>
          <p:cNvSpPr txBox="1">
            <a:spLocks noChangeArrowheads="1"/>
          </p:cNvSpPr>
          <p:nvPr/>
        </p:nvSpPr>
        <p:spPr bwMode="auto">
          <a:xfrm>
            <a:off x="7861300" y="2786063"/>
            <a:ext cx="936625" cy="300037"/>
          </a:xfrm>
          <a:prstGeom prst="rect">
            <a:avLst/>
          </a:prstGeom>
          <a:noFill/>
          <a:ln w="9525" algn="ctr">
            <a:noFill/>
            <a:miter lim="800000"/>
            <a:headEnd/>
            <a:tailEnd/>
          </a:ln>
        </p:spPr>
        <p:txBody>
          <a:bodyPr lIns="91435" tIns="45717" rIns="91435" bIns="45717">
            <a:spAutoFit/>
          </a:bodyPr>
          <a:lstStyle/>
          <a:p>
            <a:pPr eaLnBrk="0" hangingPunct="0">
              <a:lnSpc>
                <a:spcPct val="90000"/>
              </a:lnSpc>
              <a:defRPr/>
            </a:pPr>
            <a:r>
              <a:rPr lang="en-US" sz="1500" dirty="0">
                <a:latin typeface="+mn-lt"/>
                <a:cs typeface="+mn-cs"/>
              </a:rPr>
              <a:t>Backup</a:t>
            </a:r>
          </a:p>
        </p:txBody>
      </p:sp>
      <p:pic>
        <p:nvPicPr>
          <p:cNvPr id="57354" name="Picture 165" descr="Server sm"/>
          <p:cNvPicPr>
            <a:picLocks noChangeAspect="1" noChangeArrowheads="1"/>
          </p:cNvPicPr>
          <p:nvPr/>
        </p:nvPicPr>
        <p:blipFill>
          <a:blip r:embed="rId3"/>
          <a:srcRect/>
          <a:stretch>
            <a:fillRect/>
          </a:stretch>
        </p:blipFill>
        <p:spPr bwMode="auto">
          <a:xfrm>
            <a:off x="6810375" y="1576388"/>
            <a:ext cx="441325" cy="863600"/>
          </a:xfrm>
          <a:prstGeom prst="rect">
            <a:avLst/>
          </a:prstGeom>
          <a:noFill/>
          <a:ln w="9525">
            <a:noFill/>
            <a:miter lim="800000"/>
            <a:headEnd/>
            <a:tailEnd/>
          </a:ln>
        </p:spPr>
      </p:pic>
      <p:pic>
        <p:nvPicPr>
          <p:cNvPr id="57355" name="Picture 166" descr="Database blue"/>
          <p:cNvPicPr>
            <a:picLocks noChangeAspect="1" noChangeArrowheads="1"/>
          </p:cNvPicPr>
          <p:nvPr/>
        </p:nvPicPr>
        <p:blipFill>
          <a:blip r:embed="rId4"/>
          <a:srcRect/>
          <a:stretch>
            <a:fillRect/>
          </a:stretch>
        </p:blipFill>
        <p:spPr bwMode="auto">
          <a:xfrm>
            <a:off x="6324600" y="2439988"/>
            <a:ext cx="354013" cy="725487"/>
          </a:xfrm>
          <a:prstGeom prst="rect">
            <a:avLst/>
          </a:prstGeom>
          <a:noFill/>
          <a:ln w="9525">
            <a:noFill/>
            <a:miter lim="800000"/>
            <a:headEnd/>
            <a:tailEnd/>
          </a:ln>
        </p:spPr>
      </p:pic>
      <p:pic>
        <p:nvPicPr>
          <p:cNvPr id="57356" name="Picture 166" descr="Database blue"/>
          <p:cNvPicPr>
            <a:picLocks noChangeAspect="1" noChangeArrowheads="1"/>
          </p:cNvPicPr>
          <p:nvPr/>
        </p:nvPicPr>
        <p:blipFill>
          <a:blip r:embed="rId4"/>
          <a:srcRect/>
          <a:stretch>
            <a:fillRect/>
          </a:stretch>
        </p:blipFill>
        <p:spPr bwMode="auto">
          <a:xfrm>
            <a:off x="7375525" y="2439988"/>
            <a:ext cx="354013" cy="725487"/>
          </a:xfrm>
          <a:prstGeom prst="rect">
            <a:avLst/>
          </a:prstGeom>
          <a:noFill/>
          <a:ln w="9525">
            <a:noFill/>
            <a:miter lim="800000"/>
            <a:headEnd/>
            <a:tailEnd/>
          </a:ln>
        </p:spPr>
      </p:pic>
      <p:grpSp>
        <p:nvGrpSpPr>
          <p:cNvPr id="2" name="Group 25"/>
          <p:cNvGrpSpPr>
            <a:grpSpLocks/>
          </p:cNvGrpSpPr>
          <p:nvPr/>
        </p:nvGrpSpPr>
        <p:grpSpPr bwMode="auto">
          <a:xfrm>
            <a:off x="5754688" y="4157663"/>
            <a:ext cx="1817687" cy="1320800"/>
            <a:chOff x="6230935" y="4403725"/>
            <a:chExt cx="1995490" cy="1320800"/>
          </a:xfrm>
        </p:grpSpPr>
        <p:pic>
          <p:nvPicPr>
            <p:cNvPr id="57358" name="Picture 169" descr="Host Integration Server (HIS) sm"/>
            <p:cNvPicPr>
              <a:picLocks noChangeAspect="1" noChangeArrowheads="1"/>
            </p:cNvPicPr>
            <p:nvPr/>
          </p:nvPicPr>
          <p:blipFill>
            <a:blip r:embed="rId5"/>
            <a:srcRect/>
            <a:stretch>
              <a:fillRect/>
            </a:stretch>
          </p:blipFill>
          <p:spPr bwMode="auto">
            <a:xfrm>
              <a:off x="6818313" y="4403725"/>
              <a:ext cx="477837" cy="628650"/>
            </a:xfrm>
            <a:prstGeom prst="rect">
              <a:avLst/>
            </a:prstGeom>
            <a:noFill/>
            <a:ln w="9525">
              <a:noFill/>
              <a:miter lim="800000"/>
              <a:headEnd/>
              <a:tailEnd/>
            </a:ln>
          </p:spPr>
        </p:pic>
        <p:grpSp>
          <p:nvGrpSpPr>
            <p:cNvPr id="3" name="Group 170"/>
            <p:cNvGrpSpPr>
              <a:grpSpLocks/>
            </p:cNvGrpSpPr>
            <p:nvPr/>
          </p:nvGrpSpPr>
          <p:grpSpPr bwMode="auto">
            <a:xfrm>
              <a:off x="6230935" y="5072063"/>
              <a:ext cx="542926" cy="652462"/>
              <a:chOff x="-1218" y="2142"/>
              <a:chExt cx="440" cy="481"/>
            </a:xfrm>
          </p:grpSpPr>
          <p:pic>
            <p:nvPicPr>
              <p:cNvPr id="57363" name="Picture 171" descr="Database blue"/>
              <p:cNvPicPr>
                <a:picLocks noChangeAspect="1" noChangeArrowheads="1"/>
              </p:cNvPicPr>
              <p:nvPr/>
            </p:nvPicPr>
            <p:blipFill>
              <a:blip r:embed="rId6"/>
              <a:srcRect/>
              <a:stretch>
                <a:fillRect/>
              </a:stretch>
            </p:blipFill>
            <p:spPr bwMode="auto">
              <a:xfrm>
                <a:off x="-1148" y="2142"/>
                <a:ext cx="219" cy="264"/>
              </a:xfrm>
              <a:prstGeom prst="rect">
                <a:avLst/>
              </a:prstGeom>
              <a:noFill/>
              <a:ln w="9525">
                <a:noFill/>
                <a:miter lim="800000"/>
                <a:headEnd/>
                <a:tailEnd/>
              </a:ln>
            </p:spPr>
          </p:pic>
          <p:pic>
            <p:nvPicPr>
              <p:cNvPr id="57364" name="Picture 172" descr="Database blue"/>
              <p:cNvPicPr>
                <a:picLocks noChangeAspect="1" noChangeArrowheads="1"/>
              </p:cNvPicPr>
              <p:nvPr/>
            </p:nvPicPr>
            <p:blipFill>
              <a:blip r:embed="rId6"/>
              <a:srcRect/>
              <a:stretch>
                <a:fillRect/>
              </a:stretch>
            </p:blipFill>
            <p:spPr bwMode="auto">
              <a:xfrm>
                <a:off x="-997" y="2219"/>
                <a:ext cx="219" cy="264"/>
              </a:xfrm>
              <a:prstGeom prst="rect">
                <a:avLst/>
              </a:prstGeom>
              <a:noFill/>
              <a:ln w="9525">
                <a:noFill/>
                <a:miter lim="800000"/>
                <a:headEnd/>
                <a:tailEnd/>
              </a:ln>
            </p:spPr>
          </p:pic>
          <p:pic>
            <p:nvPicPr>
              <p:cNvPr id="57365" name="Picture 173" descr="Database blue"/>
              <p:cNvPicPr>
                <a:picLocks noChangeAspect="1" noChangeArrowheads="1"/>
              </p:cNvPicPr>
              <p:nvPr/>
            </p:nvPicPr>
            <p:blipFill>
              <a:blip r:embed="rId6"/>
              <a:srcRect/>
              <a:stretch>
                <a:fillRect/>
              </a:stretch>
            </p:blipFill>
            <p:spPr bwMode="auto">
              <a:xfrm>
                <a:off x="-1218" y="2282"/>
                <a:ext cx="219" cy="264"/>
              </a:xfrm>
              <a:prstGeom prst="rect">
                <a:avLst/>
              </a:prstGeom>
              <a:noFill/>
              <a:ln w="9525">
                <a:noFill/>
                <a:miter lim="800000"/>
                <a:headEnd/>
                <a:tailEnd/>
              </a:ln>
            </p:spPr>
          </p:pic>
          <p:pic>
            <p:nvPicPr>
              <p:cNvPr id="57366" name="Picture 174" descr="Database blue"/>
              <p:cNvPicPr>
                <a:picLocks noChangeAspect="1" noChangeArrowheads="1"/>
              </p:cNvPicPr>
              <p:nvPr/>
            </p:nvPicPr>
            <p:blipFill>
              <a:blip r:embed="rId6"/>
              <a:srcRect/>
              <a:stretch>
                <a:fillRect/>
              </a:stretch>
            </p:blipFill>
            <p:spPr bwMode="auto">
              <a:xfrm>
                <a:off x="-1067" y="2359"/>
                <a:ext cx="219" cy="264"/>
              </a:xfrm>
              <a:prstGeom prst="rect">
                <a:avLst/>
              </a:prstGeom>
              <a:noFill/>
              <a:ln w="9525">
                <a:noFill/>
                <a:miter lim="800000"/>
                <a:headEnd/>
                <a:tailEnd/>
              </a:ln>
            </p:spPr>
          </p:pic>
        </p:grpSp>
        <p:pic>
          <p:nvPicPr>
            <p:cNvPr id="57360" name="Picture 175" descr="j0197438"/>
            <p:cNvPicPr>
              <a:picLocks noChangeAspect="1" noChangeArrowheads="1"/>
            </p:cNvPicPr>
            <p:nvPr/>
          </p:nvPicPr>
          <p:blipFill>
            <a:blip r:embed="rId7"/>
            <a:srcRect/>
            <a:stretch>
              <a:fillRect/>
            </a:stretch>
          </p:blipFill>
          <p:spPr bwMode="auto">
            <a:xfrm>
              <a:off x="7359650" y="5140325"/>
              <a:ext cx="431800" cy="554038"/>
            </a:xfrm>
            <a:prstGeom prst="rect">
              <a:avLst/>
            </a:prstGeom>
            <a:noFill/>
            <a:ln w="9525">
              <a:noFill/>
              <a:miter lim="800000"/>
              <a:headEnd/>
              <a:tailEnd/>
            </a:ln>
          </p:spPr>
        </p:pic>
        <p:sp>
          <p:nvSpPr>
            <p:cNvPr id="37" name="Text Box 184"/>
            <p:cNvSpPr txBox="1">
              <a:spLocks noChangeArrowheads="1"/>
            </p:cNvSpPr>
            <p:nvPr/>
          </p:nvSpPr>
          <p:spPr bwMode="auto">
            <a:xfrm>
              <a:off x="7273121" y="4633912"/>
              <a:ext cx="953304" cy="300038"/>
            </a:xfrm>
            <a:prstGeom prst="rect">
              <a:avLst/>
            </a:prstGeom>
            <a:noFill/>
            <a:ln w="9525" algn="ctr">
              <a:noFill/>
              <a:miter lim="800000"/>
              <a:headEnd/>
              <a:tailEnd/>
            </a:ln>
          </p:spPr>
          <p:txBody>
            <a:bodyPr>
              <a:spAutoFit/>
            </a:bodyPr>
            <a:lstStyle/>
            <a:p>
              <a:pPr eaLnBrk="0" hangingPunct="0">
                <a:lnSpc>
                  <a:spcPct val="90000"/>
                </a:lnSpc>
                <a:defRPr/>
              </a:pPr>
              <a:r>
                <a:rPr lang="en-US" sz="1500" dirty="0">
                  <a:latin typeface="+mn-lt"/>
                  <a:cs typeface="+mn-cs"/>
                </a:rPr>
                <a:t>DPM</a:t>
              </a:r>
            </a:p>
          </p:txBody>
        </p:sp>
        <p:sp>
          <p:nvSpPr>
            <p:cNvPr id="38" name="AutoShape 179"/>
            <p:cNvSpPr>
              <a:spLocks noChangeArrowheads="1"/>
            </p:cNvSpPr>
            <p:nvPr/>
          </p:nvSpPr>
          <p:spPr bwMode="auto">
            <a:xfrm>
              <a:off x="6846138" y="5105400"/>
              <a:ext cx="428725" cy="411162"/>
            </a:xfrm>
            <a:custGeom>
              <a:avLst/>
              <a:gdLst>
                <a:gd name="T0" fmla="*/ 1704407049 w 21600"/>
                <a:gd name="T1" fmla="*/ 0 h 21600"/>
                <a:gd name="T2" fmla="*/ 0 w 21600"/>
                <a:gd name="T3" fmla="*/ 2035082512 h 21600"/>
                <a:gd name="T4" fmla="*/ 1704407049 w 21600"/>
                <a:gd name="T5" fmla="*/ 2147483647 h 21600"/>
                <a:gd name="T6" fmla="*/ 2147483647 w 21600"/>
                <a:gd name="T7" fmla="*/ 2035082512 h 21600"/>
                <a:gd name="T8" fmla="*/ 0 60000 65536"/>
                <a:gd name="T9" fmla="*/ 0 60000 65536"/>
                <a:gd name="T10" fmla="*/ 0 60000 65536"/>
                <a:gd name="T11" fmla="*/ 0 60000 65536"/>
                <a:gd name="T12" fmla="*/ 2183 w 21600"/>
                <a:gd name="T13" fmla="*/ 12396 h 21600"/>
                <a:gd name="T14" fmla="*/ 19417 w 21600"/>
                <a:gd name="T15" fmla="*/ 18594 h 21600"/>
              </a:gdLst>
              <a:ahLst/>
              <a:cxnLst>
                <a:cxn ang="T8">
                  <a:pos x="T0" y="T1"/>
                </a:cxn>
                <a:cxn ang="T9">
                  <a:pos x="T2" y="T3"/>
                </a:cxn>
                <a:cxn ang="T10">
                  <a:pos x="T4" y="T5"/>
                </a:cxn>
                <a:cxn ang="T11">
                  <a:pos x="T6" y="T7"/>
                </a:cxn>
              </a:cxnLst>
              <a:rect l="T12" t="T13" r="T14" b="T15"/>
              <a:pathLst>
                <a:path w="21600" h="21600">
                  <a:moveTo>
                    <a:pt x="10800" y="0"/>
                  </a:moveTo>
                  <a:lnTo>
                    <a:pt x="6545" y="6171"/>
                  </a:lnTo>
                  <a:lnTo>
                    <a:pt x="8640" y="6171"/>
                  </a:lnTo>
                  <a:lnTo>
                    <a:pt x="8640" y="12396"/>
                  </a:lnTo>
                  <a:lnTo>
                    <a:pt x="4301" y="12396"/>
                  </a:lnTo>
                  <a:lnTo>
                    <a:pt x="4301" y="9390"/>
                  </a:lnTo>
                  <a:lnTo>
                    <a:pt x="0" y="15495"/>
                  </a:lnTo>
                  <a:lnTo>
                    <a:pt x="4301" y="21600"/>
                  </a:lnTo>
                  <a:lnTo>
                    <a:pt x="4301" y="18594"/>
                  </a:lnTo>
                  <a:lnTo>
                    <a:pt x="17299" y="18594"/>
                  </a:lnTo>
                  <a:lnTo>
                    <a:pt x="17299" y="21600"/>
                  </a:lnTo>
                  <a:lnTo>
                    <a:pt x="21600" y="15495"/>
                  </a:lnTo>
                  <a:lnTo>
                    <a:pt x="17299" y="9390"/>
                  </a:lnTo>
                  <a:lnTo>
                    <a:pt x="17299" y="12396"/>
                  </a:lnTo>
                  <a:lnTo>
                    <a:pt x="12960" y="12396"/>
                  </a:lnTo>
                  <a:lnTo>
                    <a:pt x="12960" y="6171"/>
                  </a:lnTo>
                  <a:lnTo>
                    <a:pt x="15055" y="6171"/>
                  </a:lnTo>
                  <a:close/>
                </a:path>
              </a:pathLst>
            </a:custGeom>
            <a:solidFill>
              <a:srgbClr val="B2B2B2">
                <a:alpha val="89803"/>
              </a:srgbClr>
            </a:solidFill>
            <a:ln w="9525" algn="ctr">
              <a:solidFill>
                <a:srgbClr val="000000"/>
              </a:solidFill>
              <a:miter lim="800000"/>
              <a:headEnd/>
              <a:tailEnd/>
            </a:ln>
          </p:spPr>
          <p:txBody>
            <a:bodyPr wrap="none" anchor="ctr"/>
            <a:lstStyle/>
            <a:p>
              <a:pPr algn="ctr" eaLnBrk="0" hangingPunct="0">
                <a:lnSpc>
                  <a:spcPct val="90000"/>
                </a:lnSpc>
                <a:defRPr/>
              </a:pPr>
              <a:endParaRPr lang="en-US">
                <a:latin typeface="+mn-lt"/>
                <a:cs typeface="+mn-cs"/>
              </a:endParaRPr>
            </a:p>
          </p:txBody>
        </p:sp>
      </p:grpSp>
    </p:spTree>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ounded Rectangle 94"/>
          <p:cNvSpPr/>
          <p:nvPr/>
        </p:nvSpPr>
        <p:spPr bwMode="auto">
          <a:xfrm>
            <a:off x="405078" y="1346709"/>
            <a:ext cx="4166922"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4" name="Title 3"/>
          <p:cNvSpPr>
            <a:spLocks noGrp="1"/>
          </p:cNvSpPr>
          <p:nvPr>
            <p:ph type="title"/>
          </p:nvPr>
        </p:nvSpPr>
        <p:spPr/>
        <p:txBody>
          <a:bodyPr/>
          <a:lstStyle/>
          <a:p>
            <a:r>
              <a:rPr smtClean="0"/>
              <a:t>Exchange 2007 - SCR</a:t>
            </a:r>
            <a:endParaRPr lang="en-US" dirty="0"/>
          </a:p>
        </p:txBody>
      </p:sp>
      <p:sp>
        <p:nvSpPr>
          <p:cNvPr id="55" name="Rectangle 54"/>
          <p:cNvSpPr/>
          <p:nvPr/>
        </p:nvSpPr>
        <p:spPr>
          <a:xfrm>
            <a:off x="2317403" y="2509992"/>
            <a:ext cx="527324"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CCR</a:t>
            </a:r>
            <a:endParaRPr lang="en-US" sz="1500" dirty="0">
              <a:solidFill>
                <a:schemeClr val="bg1"/>
              </a:solidFill>
              <a:effectLst>
                <a:outerShdw blurRad="38100" dist="38100" dir="2700000" algn="tl">
                  <a:srgbClr val="000000">
                    <a:alpha val="43137"/>
                  </a:srgbClr>
                </a:outerShdw>
              </a:effectLst>
            </a:endParaRPr>
          </a:p>
        </p:txBody>
      </p:sp>
      <p:grpSp>
        <p:nvGrpSpPr>
          <p:cNvPr id="2" name="Group 59"/>
          <p:cNvGrpSpPr/>
          <p:nvPr/>
        </p:nvGrpSpPr>
        <p:grpSpPr>
          <a:xfrm>
            <a:off x="862938" y="1604978"/>
            <a:ext cx="1164348" cy="1333836"/>
            <a:chOff x="5692513" y="2241592"/>
            <a:chExt cx="1164348" cy="1333836"/>
          </a:xfrm>
        </p:grpSpPr>
        <p:sp>
          <p:nvSpPr>
            <p:cNvPr id="36"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40" name="Rounded Rectangle 39"/>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Active Node</a:t>
              </a:r>
              <a:endParaRPr lang="en-US" sz="1200" dirty="0">
                <a:solidFill>
                  <a:schemeClr val="tx1"/>
                </a:solidFill>
              </a:endParaRPr>
            </a:p>
          </p:txBody>
        </p:sp>
        <p:pic>
          <p:nvPicPr>
            <p:cNvPr id="42"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3" name="Group 43"/>
            <p:cNvGrpSpPr/>
            <p:nvPr/>
          </p:nvGrpSpPr>
          <p:grpSpPr>
            <a:xfrm>
              <a:off x="6420674" y="2852681"/>
              <a:ext cx="436187" cy="426872"/>
              <a:chOff x="1508589" y="3562328"/>
              <a:chExt cx="436187" cy="426872"/>
            </a:xfrm>
          </p:grpSpPr>
          <p:grpSp>
            <p:nvGrpSpPr>
              <p:cNvPr id="5" name="Group 16"/>
              <p:cNvGrpSpPr/>
              <p:nvPr/>
            </p:nvGrpSpPr>
            <p:grpSpPr>
              <a:xfrm>
                <a:off x="1508589" y="3562328"/>
                <a:ext cx="436187" cy="426872"/>
                <a:chOff x="6691381" y="3538566"/>
                <a:chExt cx="1282751" cy="1346654"/>
              </a:xfrm>
            </p:grpSpPr>
            <p:sp>
              <p:nvSpPr>
                <p:cNvPr id="47" name="Oval 4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49" name="Flowchart: Magnetic Disk 4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46"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tx1">
                        <a:lumMod val="65000"/>
                        <a:lumOff val="35000"/>
                      </a:schemeClr>
                    </a:solidFill>
                    <a:latin typeface="+mn-lt"/>
                    <a:cs typeface="+mn-cs"/>
                  </a:rPr>
                  <a:t>E1</a:t>
                </a:r>
                <a:endParaRPr lang="en-US" sz="1500" b="1" dirty="0">
                  <a:solidFill>
                    <a:schemeClr val="tx1">
                      <a:lumMod val="65000"/>
                      <a:lumOff val="35000"/>
                    </a:schemeClr>
                  </a:solidFill>
                  <a:latin typeface="+mn-lt"/>
                  <a:cs typeface="+mn-cs"/>
                </a:endParaRPr>
              </a:p>
            </p:txBody>
          </p:sp>
        </p:grpSp>
      </p:grpSp>
      <p:grpSp>
        <p:nvGrpSpPr>
          <p:cNvPr id="7" name="Group 60"/>
          <p:cNvGrpSpPr/>
          <p:nvPr/>
        </p:nvGrpSpPr>
        <p:grpSpPr>
          <a:xfrm>
            <a:off x="2827348" y="1604978"/>
            <a:ext cx="1173746" cy="1333836"/>
            <a:chOff x="7691648" y="2241592"/>
            <a:chExt cx="1173746" cy="1333836"/>
          </a:xfrm>
        </p:grpSpPr>
        <p:sp>
          <p:nvSpPr>
            <p:cNvPr id="37" name="Text Box 183"/>
            <p:cNvSpPr txBox="1">
              <a:spLocks noChangeArrowheads="1"/>
            </p:cNvSpPr>
            <p:nvPr/>
          </p:nvSpPr>
          <p:spPr bwMode="auto">
            <a:xfrm>
              <a:off x="7691648"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41" name="Rounded Rectangle 40"/>
            <p:cNvSpPr/>
            <p:nvPr/>
          </p:nvSpPr>
          <p:spPr bwMode="auto">
            <a:xfrm>
              <a:off x="7768114"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Passive Node</a:t>
              </a:r>
              <a:endParaRPr lang="en-US" sz="1200" dirty="0">
                <a:solidFill>
                  <a:schemeClr val="tx1"/>
                </a:solidFill>
              </a:endParaRPr>
            </a:p>
          </p:txBody>
        </p:sp>
        <p:pic>
          <p:nvPicPr>
            <p:cNvPr id="43" name="Picture 2" descr="E:\Projects\Microsoft\DPM_video\connect.dll_I2908_0409.png"/>
            <p:cNvPicPr>
              <a:picLocks noChangeAspect="1" noChangeArrowheads="1"/>
            </p:cNvPicPr>
            <p:nvPr/>
          </p:nvPicPr>
          <p:blipFill>
            <a:blip r:embed="rId3" cstate="print"/>
            <a:srcRect/>
            <a:stretch>
              <a:fillRect/>
            </a:stretch>
          </p:blipFill>
          <p:spPr bwMode="auto">
            <a:xfrm>
              <a:off x="7881395" y="2607412"/>
              <a:ext cx="762000" cy="762000"/>
            </a:xfrm>
            <a:prstGeom prst="rect">
              <a:avLst/>
            </a:prstGeom>
            <a:noFill/>
          </p:spPr>
        </p:pic>
        <p:grpSp>
          <p:nvGrpSpPr>
            <p:cNvPr id="8" name="Group 50"/>
            <p:cNvGrpSpPr/>
            <p:nvPr/>
          </p:nvGrpSpPr>
          <p:grpSpPr>
            <a:xfrm>
              <a:off x="8391647" y="2852681"/>
              <a:ext cx="462761" cy="426872"/>
              <a:chOff x="1504007" y="3562328"/>
              <a:chExt cx="462761" cy="426872"/>
            </a:xfrm>
          </p:grpSpPr>
          <p:grpSp>
            <p:nvGrpSpPr>
              <p:cNvPr id="9" name="Group 16"/>
              <p:cNvGrpSpPr/>
              <p:nvPr/>
            </p:nvGrpSpPr>
            <p:grpSpPr>
              <a:xfrm>
                <a:off x="1508589" y="3562328"/>
                <a:ext cx="436187" cy="426872"/>
                <a:chOff x="6691381" y="3538566"/>
                <a:chExt cx="1282751" cy="1346654"/>
              </a:xfrm>
            </p:grpSpPr>
            <p:sp>
              <p:nvSpPr>
                <p:cNvPr id="54" name="Oval 5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57" name="Flowchart: Magnetic Disk 5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8" name="Oval 5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53" name="Text Box 181"/>
              <p:cNvSpPr txBox="1">
                <a:spLocks noChangeArrowheads="1"/>
              </p:cNvSpPr>
              <p:nvPr/>
            </p:nvSpPr>
            <p:spPr bwMode="auto">
              <a:xfrm>
                <a:off x="1504007" y="3663830"/>
                <a:ext cx="462761"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1">
                        <a:lumMod val="50000"/>
                      </a:schemeClr>
                    </a:solidFill>
                    <a:latin typeface="+mn-lt"/>
                    <a:cs typeface="+mn-cs"/>
                  </a:rPr>
                  <a:t>E2</a:t>
                </a:r>
                <a:endParaRPr lang="en-US" sz="1500" b="1" dirty="0">
                  <a:solidFill>
                    <a:schemeClr val="accent1">
                      <a:lumMod val="50000"/>
                    </a:schemeClr>
                  </a:solidFill>
                  <a:latin typeface="+mn-lt"/>
                  <a:cs typeface="+mn-cs"/>
                </a:endParaRPr>
              </a:p>
            </p:txBody>
          </p:sp>
        </p:grpSp>
      </p:grpSp>
      <p:sp>
        <p:nvSpPr>
          <p:cNvPr id="93" name="Left-Right Arrow 92"/>
          <p:cNvSpPr/>
          <p:nvPr/>
        </p:nvSpPr>
        <p:spPr bwMode="auto">
          <a:xfrm>
            <a:off x="2102701"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grpSp>
        <p:nvGrpSpPr>
          <p:cNvPr id="11" name="Group 95"/>
          <p:cNvGrpSpPr/>
          <p:nvPr/>
        </p:nvGrpSpPr>
        <p:grpSpPr>
          <a:xfrm>
            <a:off x="1884582" y="3858808"/>
            <a:ext cx="2360393" cy="2157044"/>
            <a:chOff x="6018478" y="4067158"/>
            <a:chExt cx="2360393" cy="2157044"/>
          </a:xfrm>
        </p:grpSpPr>
        <p:sp>
          <p:nvSpPr>
            <p:cNvPr id="97" name="Oval 96"/>
            <p:cNvSpPr/>
            <p:nvPr/>
          </p:nvSpPr>
          <p:spPr bwMode="auto">
            <a:xfrm>
              <a:off x="6018478" y="4067158"/>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grpSp>
          <p:nvGrpSpPr>
            <p:cNvPr id="12" name="Group 63"/>
            <p:cNvGrpSpPr/>
            <p:nvPr/>
          </p:nvGrpSpPr>
          <p:grpSpPr>
            <a:xfrm>
              <a:off x="6180871" y="5569549"/>
              <a:ext cx="2106591" cy="468668"/>
              <a:chOff x="3568314" y="3768866"/>
              <a:chExt cx="3001813" cy="667834"/>
            </a:xfrm>
          </p:grpSpPr>
          <p:sp>
            <p:nvSpPr>
              <p:cNvPr id="99" name="Text Box 50"/>
              <p:cNvSpPr txBox="1">
                <a:spLocks noChangeArrowheads="1"/>
              </p:cNvSpPr>
              <p:nvPr/>
            </p:nvSpPr>
            <p:spPr bwMode="auto">
              <a:xfrm>
                <a:off x="3568314" y="4085853"/>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000" i="1" dirty="0">
                    <a:latin typeface="+mj-lt"/>
                    <a:cs typeface="+mn-cs"/>
                  </a:rPr>
                  <a:t>with integrated </a:t>
                </a:r>
                <a:r>
                  <a:rPr lang="en-US" sz="1000" i="1" dirty="0" smtClean="0">
                    <a:latin typeface="+mj-lt"/>
                    <a:cs typeface="+mn-cs"/>
                  </a:rPr>
                  <a:t>Disk </a:t>
                </a:r>
                <a:r>
                  <a:rPr lang="en-US" sz="1000" i="1" dirty="0">
                    <a:latin typeface="+mj-lt"/>
                    <a:cs typeface="+mn-cs"/>
                  </a:rPr>
                  <a:t>&amp; Tape</a:t>
                </a:r>
              </a:p>
            </p:txBody>
          </p:sp>
          <p:sp>
            <p:nvSpPr>
              <p:cNvPr id="100" name="Text Box 66"/>
              <p:cNvSpPr txBox="1">
                <a:spLocks noChangeArrowheads="1"/>
              </p:cNvSpPr>
              <p:nvPr/>
            </p:nvSpPr>
            <p:spPr bwMode="auto">
              <a:xfrm>
                <a:off x="4299826" y="3768866"/>
                <a:ext cx="1521904" cy="41732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grpSp>
      <p:sp>
        <p:nvSpPr>
          <p:cNvPr id="101" name="Down Arrow 100"/>
          <p:cNvSpPr/>
          <p:nvPr/>
        </p:nvSpPr>
        <p:spPr bwMode="auto">
          <a:xfrm>
            <a:off x="3236711" y="3084154"/>
            <a:ext cx="362801" cy="1372099"/>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02" name="Rectangle 101"/>
          <p:cNvSpPr/>
          <p:nvPr/>
        </p:nvSpPr>
        <p:spPr>
          <a:xfrm>
            <a:off x="3527384" y="3603207"/>
            <a:ext cx="798616"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Backup</a:t>
            </a:r>
            <a:endParaRPr lang="en-US" sz="1500" dirty="0">
              <a:solidFill>
                <a:schemeClr val="bg1"/>
              </a:solidFill>
              <a:effectLst>
                <a:outerShdw blurRad="38100" dist="38100" dir="2700000" algn="tl">
                  <a:srgbClr val="000000">
                    <a:alpha val="43137"/>
                  </a:srgbClr>
                </a:outerShdw>
              </a:effectLst>
            </a:endParaRPr>
          </a:p>
        </p:txBody>
      </p:sp>
      <p:pic>
        <p:nvPicPr>
          <p:cNvPr id="103" name="Picture 2" descr="D:\Projects\Microsoft\DPM PartnerVideo\images\platform.png"/>
          <p:cNvPicPr>
            <a:picLocks noChangeAspect="1" noChangeArrowheads="1"/>
          </p:cNvPicPr>
          <p:nvPr/>
        </p:nvPicPr>
        <p:blipFill>
          <a:blip r:embed="rId4">
            <a:duotone>
              <a:schemeClr val="accent2">
                <a:shade val="45000"/>
                <a:satMod val="135000"/>
              </a:schemeClr>
              <a:prstClr val="white"/>
            </a:duotone>
            <a:lum bright="-30000"/>
          </a:blip>
          <a:srcRect/>
          <a:stretch>
            <a:fillRect/>
          </a:stretch>
        </p:blipFill>
        <p:spPr bwMode="auto">
          <a:xfrm>
            <a:off x="2025188" y="4578950"/>
            <a:ext cx="2070664" cy="876704"/>
          </a:xfrm>
          <a:prstGeom prst="rect">
            <a:avLst/>
          </a:prstGeom>
          <a:noFill/>
          <a:effectLst>
            <a:outerShdw blurRad="50800" dist="38100" dir="2700000" algn="tl" rotWithShape="0">
              <a:prstClr val="black">
                <a:alpha val="40000"/>
              </a:prstClr>
            </a:outerShdw>
          </a:effectLst>
        </p:spPr>
      </p:pic>
      <p:grpSp>
        <p:nvGrpSpPr>
          <p:cNvPr id="13" name="Group 357"/>
          <p:cNvGrpSpPr/>
          <p:nvPr/>
        </p:nvGrpSpPr>
        <p:grpSpPr>
          <a:xfrm>
            <a:off x="3142750" y="4716591"/>
            <a:ext cx="443927" cy="405039"/>
            <a:chOff x="2314645" y="4985739"/>
            <a:chExt cx="534063" cy="487275"/>
          </a:xfrm>
        </p:grpSpPr>
        <p:grpSp>
          <p:nvGrpSpPr>
            <p:cNvPr id="14" name="Group 75"/>
            <p:cNvGrpSpPr/>
            <p:nvPr/>
          </p:nvGrpSpPr>
          <p:grpSpPr>
            <a:xfrm>
              <a:off x="2369222" y="5243119"/>
              <a:ext cx="479488" cy="229895"/>
              <a:chOff x="4848128" y="2984430"/>
              <a:chExt cx="676566" cy="326460"/>
            </a:xfrm>
          </p:grpSpPr>
          <p:sp>
            <p:nvSpPr>
              <p:cNvPr id="123" name="Oval 122"/>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4" name="Oval 123"/>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5" name="Oval 124"/>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5" name="Group 204"/>
            <p:cNvGrpSpPr/>
            <p:nvPr/>
          </p:nvGrpSpPr>
          <p:grpSpPr>
            <a:xfrm>
              <a:off x="2314645" y="4985739"/>
              <a:ext cx="510850" cy="479859"/>
              <a:chOff x="4572000" y="2655375"/>
              <a:chExt cx="720817" cy="681417"/>
            </a:xfrm>
          </p:grpSpPr>
          <p:grpSp>
            <p:nvGrpSpPr>
              <p:cNvPr id="16" name="Group 189"/>
              <p:cNvGrpSpPr/>
              <p:nvPr/>
            </p:nvGrpSpPr>
            <p:grpSpPr>
              <a:xfrm>
                <a:off x="4673854" y="2655375"/>
                <a:ext cx="403810" cy="395185"/>
                <a:chOff x="4904375" y="2755269"/>
                <a:chExt cx="324356" cy="317428"/>
              </a:xfrm>
            </p:grpSpPr>
            <p:sp>
              <p:nvSpPr>
                <p:cNvPr id="120" name="Oval 11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1" name="Flowchart: Magnetic Disk 12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2" name="Oval 12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7" name="Group 190"/>
              <p:cNvGrpSpPr/>
              <p:nvPr/>
            </p:nvGrpSpPr>
            <p:grpSpPr>
              <a:xfrm>
                <a:off x="4889007" y="2747583"/>
                <a:ext cx="403810" cy="395185"/>
                <a:chOff x="4904375" y="2755269"/>
                <a:chExt cx="324356" cy="317428"/>
              </a:xfrm>
            </p:grpSpPr>
            <p:sp>
              <p:nvSpPr>
                <p:cNvPr id="117" name="Oval 116"/>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8" name="Flowchart: Magnetic Disk 117"/>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9" name="Oval 118"/>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8" name="Group 195"/>
              <p:cNvGrpSpPr/>
              <p:nvPr/>
            </p:nvGrpSpPr>
            <p:grpSpPr>
              <a:xfrm>
                <a:off x="4572000" y="2832108"/>
                <a:ext cx="403810" cy="395185"/>
                <a:chOff x="4904375" y="2755269"/>
                <a:chExt cx="324356" cy="317428"/>
              </a:xfrm>
            </p:grpSpPr>
            <p:sp>
              <p:nvSpPr>
                <p:cNvPr id="114" name="Oval 11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5" name="Flowchart: Magnetic Disk 11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6" name="Oval 11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9" name="Group 199"/>
              <p:cNvGrpSpPr/>
              <p:nvPr/>
            </p:nvGrpSpPr>
            <p:grpSpPr>
              <a:xfrm>
                <a:off x="4810205" y="2941607"/>
                <a:ext cx="403810" cy="395185"/>
                <a:chOff x="4904375" y="2755269"/>
                <a:chExt cx="324356" cy="317428"/>
              </a:xfrm>
            </p:grpSpPr>
            <p:sp>
              <p:nvSpPr>
                <p:cNvPr id="111" name="Oval 11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2" name="Flowchart: Magnetic Disk 11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3" name="Oval 11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pic>
        <p:nvPicPr>
          <p:cNvPr id="127" name="Picture 2" descr="D:\Projects\Microsoft\DPM_Deck\images\Vista (344).png"/>
          <p:cNvPicPr>
            <a:picLocks noChangeAspect="1" noChangeArrowheads="1"/>
          </p:cNvPicPr>
          <p:nvPr/>
        </p:nvPicPr>
        <p:blipFill>
          <a:blip r:embed="rId5" cstate="print">
            <a:grayscl/>
          </a:blip>
          <a:srcRect/>
          <a:stretch>
            <a:fillRect/>
          </a:stretch>
        </p:blipFill>
        <p:spPr bwMode="auto">
          <a:xfrm>
            <a:off x="2296833" y="4356171"/>
            <a:ext cx="764996" cy="764996"/>
          </a:xfrm>
          <a:prstGeom prst="rect">
            <a:avLst/>
          </a:prstGeom>
          <a:noFill/>
        </p:spPr>
      </p:pic>
    </p:spTree>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smtClean="0"/>
              <a:t>Exchange 2007 - SCR</a:t>
            </a:r>
            <a:endParaRPr lang="en-US" dirty="0"/>
          </a:p>
        </p:txBody>
      </p:sp>
      <p:sp>
        <p:nvSpPr>
          <p:cNvPr id="46" name="Rounded Rectangle 45"/>
          <p:cNvSpPr/>
          <p:nvPr/>
        </p:nvSpPr>
        <p:spPr bwMode="auto">
          <a:xfrm>
            <a:off x="405078" y="1346709"/>
            <a:ext cx="8495854"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50" name="Rectangle 49"/>
          <p:cNvSpPr/>
          <p:nvPr/>
        </p:nvSpPr>
        <p:spPr>
          <a:xfrm>
            <a:off x="2317403" y="2509992"/>
            <a:ext cx="527324"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CCR</a:t>
            </a:r>
            <a:endParaRPr lang="en-US" sz="1500" dirty="0">
              <a:solidFill>
                <a:schemeClr val="bg1"/>
              </a:solidFill>
              <a:effectLst>
                <a:outerShdw blurRad="38100" dist="38100" dir="2700000" algn="tl">
                  <a:srgbClr val="000000">
                    <a:alpha val="43137"/>
                  </a:srgbClr>
                </a:outerShdw>
              </a:effectLst>
            </a:endParaRPr>
          </a:p>
        </p:txBody>
      </p:sp>
      <p:grpSp>
        <p:nvGrpSpPr>
          <p:cNvPr id="2" name="Group 55"/>
          <p:cNvGrpSpPr/>
          <p:nvPr/>
        </p:nvGrpSpPr>
        <p:grpSpPr>
          <a:xfrm>
            <a:off x="862938" y="1604978"/>
            <a:ext cx="1164348" cy="1333836"/>
            <a:chOff x="5692513" y="2241592"/>
            <a:chExt cx="1164348" cy="1333836"/>
          </a:xfrm>
        </p:grpSpPr>
        <p:sp>
          <p:nvSpPr>
            <p:cNvPr id="57"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58" name="Rounded Rectangle 57"/>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Active Node</a:t>
              </a:r>
              <a:endParaRPr lang="en-US" sz="1200" dirty="0">
                <a:solidFill>
                  <a:schemeClr val="tx1"/>
                </a:solidFill>
              </a:endParaRPr>
            </a:p>
          </p:txBody>
        </p:sp>
        <p:pic>
          <p:nvPicPr>
            <p:cNvPr id="60"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3" name="Group 43"/>
            <p:cNvGrpSpPr/>
            <p:nvPr/>
          </p:nvGrpSpPr>
          <p:grpSpPr>
            <a:xfrm>
              <a:off x="6420674" y="2852681"/>
              <a:ext cx="436187" cy="426872"/>
              <a:chOff x="1508589" y="3562328"/>
              <a:chExt cx="436187" cy="426872"/>
            </a:xfrm>
          </p:grpSpPr>
          <p:grpSp>
            <p:nvGrpSpPr>
              <p:cNvPr id="5" name="Group 16"/>
              <p:cNvGrpSpPr/>
              <p:nvPr/>
            </p:nvGrpSpPr>
            <p:grpSpPr>
              <a:xfrm>
                <a:off x="1508589" y="3562328"/>
                <a:ext cx="436187" cy="426872"/>
                <a:chOff x="6691381" y="3538566"/>
                <a:chExt cx="1282751" cy="1346654"/>
              </a:xfrm>
            </p:grpSpPr>
            <p:sp>
              <p:nvSpPr>
                <p:cNvPr id="64" name="Oval 6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66" name="Flowchart: Magnetic Disk 6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8" name="Oval 6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63"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E1</a:t>
                </a:r>
                <a:endParaRPr lang="en-US" sz="1500" b="1" dirty="0">
                  <a:solidFill>
                    <a:schemeClr val="accent6">
                      <a:lumMod val="75000"/>
                    </a:schemeClr>
                  </a:solidFill>
                  <a:latin typeface="+mn-lt"/>
                  <a:cs typeface="+mn-cs"/>
                </a:endParaRPr>
              </a:p>
            </p:txBody>
          </p:sp>
        </p:grpSp>
      </p:grpSp>
      <p:grpSp>
        <p:nvGrpSpPr>
          <p:cNvPr id="7" name="Group 68"/>
          <p:cNvGrpSpPr/>
          <p:nvPr/>
        </p:nvGrpSpPr>
        <p:grpSpPr>
          <a:xfrm>
            <a:off x="2827348" y="1604978"/>
            <a:ext cx="1173746" cy="1333836"/>
            <a:chOff x="7691648" y="2241592"/>
            <a:chExt cx="1173746" cy="1333836"/>
          </a:xfrm>
        </p:grpSpPr>
        <p:sp>
          <p:nvSpPr>
            <p:cNvPr id="70" name="Text Box 183"/>
            <p:cNvSpPr txBox="1">
              <a:spLocks noChangeArrowheads="1"/>
            </p:cNvSpPr>
            <p:nvPr/>
          </p:nvSpPr>
          <p:spPr bwMode="auto">
            <a:xfrm>
              <a:off x="7691648"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71" name="Rounded Rectangle 70"/>
            <p:cNvSpPr/>
            <p:nvPr/>
          </p:nvSpPr>
          <p:spPr bwMode="auto">
            <a:xfrm>
              <a:off x="7768114"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Passive Node</a:t>
              </a:r>
              <a:endParaRPr lang="en-US" sz="1200" dirty="0">
                <a:solidFill>
                  <a:schemeClr val="tx1"/>
                </a:solidFill>
              </a:endParaRPr>
            </a:p>
          </p:txBody>
        </p:sp>
        <p:pic>
          <p:nvPicPr>
            <p:cNvPr id="72" name="Picture 2" descr="E:\Projects\Microsoft\DPM_video\connect.dll_I2908_0409.png"/>
            <p:cNvPicPr>
              <a:picLocks noChangeAspect="1" noChangeArrowheads="1"/>
            </p:cNvPicPr>
            <p:nvPr/>
          </p:nvPicPr>
          <p:blipFill>
            <a:blip r:embed="rId3" cstate="print"/>
            <a:srcRect/>
            <a:stretch>
              <a:fillRect/>
            </a:stretch>
          </p:blipFill>
          <p:spPr bwMode="auto">
            <a:xfrm>
              <a:off x="7881395" y="2607412"/>
              <a:ext cx="762000" cy="762000"/>
            </a:xfrm>
            <a:prstGeom prst="rect">
              <a:avLst/>
            </a:prstGeom>
            <a:noFill/>
          </p:spPr>
        </p:pic>
        <p:grpSp>
          <p:nvGrpSpPr>
            <p:cNvPr id="8" name="Group 50"/>
            <p:cNvGrpSpPr/>
            <p:nvPr/>
          </p:nvGrpSpPr>
          <p:grpSpPr>
            <a:xfrm>
              <a:off x="8391647" y="2852681"/>
              <a:ext cx="462761" cy="426872"/>
              <a:chOff x="1504007" y="3562328"/>
              <a:chExt cx="462761" cy="426872"/>
            </a:xfrm>
          </p:grpSpPr>
          <p:grpSp>
            <p:nvGrpSpPr>
              <p:cNvPr id="9" name="Group 16"/>
              <p:cNvGrpSpPr/>
              <p:nvPr/>
            </p:nvGrpSpPr>
            <p:grpSpPr>
              <a:xfrm>
                <a:off x="1508589" y="3562328"/>
                <a:ext cx="436187" cy="426872"/>
                <a:chOff x="6691381" y="3538566"/>
                <a:chExt cx="1282751" cy="1346654"/>
              </a:xfrm>
            </p:grpSpPr>
            <p:sp>
              <p:nvSpPr>
                <p:cNvPr id="76" name="Oval 7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78" name="Flowchart: Magnetic Disk 77"/>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9" name="Oval 78"/>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75" name="Text Box 181"/>
              <p:cNvSpPr txBox="1">
                <a:spLocks noChangeArrowheads="1"/>
              </p:cNvSpPr>
              <p:nvPr/>
            </p:nvSpPr>
            <p:spPr bwMode="auto">
              <a:xfrm>
                <a:off x="1504007" y="3663830"/>
                <a:ext cx="462761"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E2</a:t>
                </a:r>
                <a:endParaRPr lang="en-US" sz="1500" b="1" dirty="0">
                  <a:solidFill>
                    <a:schemeClr val="accent6">
                      <a:lumMod val="75000"/>
                    </a:schemeClr>
                  </a:solidFill>
                  <a:latin typeface="+mn-lt"/>
                  <a:cs typeface="+mn-cs"/>
                </a:endParaRPr>
              </a:p>
            </p:txBody>
          </p:sp>
        </p:grpSp>
      </p:grpSp>
      <p:sp>
        <p:nvSpPr>
          <p:cNvPr id="112" name="Left-Right Arrow 111"/>
          <p:cNvSpPr/>
          <p:nvPr/>
        </p:nvSpPr>
        <p:spPr bwMode="auto">
          <a:xfrm>
            <a:off x="2102701"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13" name="Striped Right Arrow 112"/>
          <p:cNvSpPr/>
          <p:nvPr/>
        </p:nvSpPr>
        <p:spPr bwMode="auto">
          <a:xfrm>
            <a:off x="4267200" y="2286000"/>
            <a:ext cx="2438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24" name="Rectangle 123"/>
          <p:cNvSpPr/>
          <p:nvPr/>
        </p:nvSpPr>
        <p:spPr>
          <a:xfrm>
            <a:off x="5181600" y="2514600"/>
            <a:ext cx="510075"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SCR</a:t>
            </a:r>
            <a:endParaRPr lang="en-US" sz="1500" dirty="0">
              <a:solidFill>
                <a:schemeClr val="bg1"/>
              </a:solidFill>
              <a:effectLst>
                <a:outerShdw blurRad="38100" dist="38100" dir="2700000" algn="tl">
                  <a:srgbClr val="000000">
                    <a:alpha val="43137"/>
                  </a:srgbClr>
                </a:outerShdw>
              </a:effectLst>
            </a:endParaRPr>
          </a:p>
        </p:txBody>
      </p:sp>
      <p:grpSp>
        <p:nvGrpSpPr>
          <p:cNvPr id="11" name="Group 146"/>
          <p:cNvGrpSpPr/>
          <p:nvPr/>
        </p:nvGrpSpPr>
        <p:grpSpPr>
          <a:xfrm>
            <a:off x="1884582" y="3858808"/>
            <a:ext cx="2360393" cy="2157044"/>
            <a:chOff x="6018478" y="4067158"/>
            <a:chExt cx="2360393" cy="2157044"/>
          </a:xfrm>
        </p:grpSpPr>
        <p:sp>
          <p:nvSpPr>
            <p:cNvPr id="148" name="Oval 147"/>
            <p:cNvSpPr/>
            <p:nvPr/>
          </p:nvSpPr>
          <p:spPr bwMode="auto">
            <a:xfrm>
              <a:off x="6018478" y="4067158"/>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grpSp>
          <p:nvGrpSpPr>
            <p:cNvPr id="12" name="Group 63"/>
            <p:cNvGrpSpPr/>
            <p:nvPr/>
          </p:nvGrpSpPr>
          <p:grpSpPr>
            <a:xfrm>
              <a:off x="6180871" y="5569549"/>
              <a:ext cx="2106591" cy="468668"/>
              <a:chOff x="3568314" y="3768866"/>
              <a:chExt cx="3001813" cy="667834"/>
            </a:xfrm>
          </p:grpSpPr>
          <p:sp>
            <p:nvSpPr>
              <p:cNvPr id="150" name="Text Box 50"/>
              <p:cNvSpPr txBox="1">
                <a:spLocks noChangeArrowheads="1"/>
              </p:cNvSpPr>
              <p:nvPr/>
            </p:nvSpPr>
            <p:spPr bwMode="auto">
              <a:xfrm>
                <a:off x="3568314" y="4085853"/>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000" i="1" dirty="0" smtClean="0"/>
                  <a:t>Disk-based for fast recovery</a:t>
                </a:r>
                <a:endParaRPr lang="en-US" sz="1000" i="1" dirty="0"/>
              </a:p>
            </p:txBody>
          </p:sp>
          <p:sp>
            <p:nvSpPr>
              <p:cNvPr id="151" name="Text Box 66"/>
              <p:cNvSpPr txBox="1">
                <a:spLocks noChangeArrowheads="1"/>
              </p:cNvSpPr>
              <p:nvPr/>
            </p:nvSpPr>
            <p:spPr bwMode="auto">
              <a:xfrm>
                <a:off x="4299826" y="3768866"/>
                <a:ext cx="1521904" cy="41732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grpSp>
      <p:sp>
        <p:nvSpPr>
          <p:cNvPr id="152" name="Down Arrow 151"/>
          <p:cNvSpPr/>
          <p:nvPr/>
        </p:nvSpPr>
        <p:spPr bwMode="auto">
          <a:xfrm>
            <a:off x="3236711" y="3084154"/>
            <a:ext cx="362801" cy="1372099"/>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53" name="Rectangle 152"/>
          <p:cNvSpPr/>
          <p:nvPr/>
        </p:nvSpPr>
        <p:spPr>
          <a:xfrm>
            <a:off x="3527384" y="3603207"/>
            <a:ext cx="798616"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Backup</a:t>
            </a:r>
            <a:endParaRPr lang="en-US" sz="1500" dirty="0">
              <a:solidFill>
                <a:schemeClr val="bg1"/>
              </a:solidFill>
              <a:effectLst>
                <a:outerShdw blurRad="38100" dist="38100" dir="2700000" algn="tl">
                  <a:srgbClr val="000000">
                    <a:alpha val="43137"/>
                  </a:srgbClr>
                </a:outerShdw>
              </a:effectLst>
            </a:endParaRPr>
          </a:p>
        </p:txBody>
      </p:sp>
      <p:pic>
        <p:nvPicPr>
          <p:cNvPr id="154" name="Picture 2" descr="D:\Projects\Microsoft\DPM PartnerVideo\images\platform.png"/>
          <p:cNvPicPr>
            <a:picLocks noChangeAspect="1" noChangeArrowheads="1"/>
          </p:cNvPicPr>
          <p:nvPr/>
        </p:nvPicPr>
        <p:blipFill>
          <a:blip r:embed="rId4">
            <a:duotone>
              <a:schemeClr val="accent2">
                <a:shade val="45000"/>
                <a:satMod val="135000"/>
              </a:schemeClr>
              <a:prstClr val="white"/>
            </a:duotone>
            <a:lum bright="-30000"/>
          </a:blip>
          <a:srcRect/>
          <a:stretch>
            <a:fillRect/>
          </a:stretch>
        </p:blipFill>
        <p:spPr bwMode="auto">
          <a:xfrm>
            <a:off x="2025188" y="4578950"/>
            <a:ext cx="2070664" cy="876704"/>
          </a:xfrm>
          <a:prstGeom prst="rect">
            <a:avLst/>
          </a:prstGeom>
          <a:noFill/>
          <a:effectLst>
            <a:outerShdw blurRad="50800" dist="38100" dir="2700000" algn="tl" rotWithShape="0">
              <a:prstClr val="black">
                <a:alpha val="40000"/>
              </a:prstClr>
            </a:outerShdw>
          </a:effectLst>
        </p:spPr>
      </p:pic>
      <p:grpSp>
        <p:nvGrpSpPr>
          <p:cNvPr id="13" name="Group 357"/>
          <p:cNvGrpSpPr/>
          <p:nvPr/>
        </p:nvGrpSpPr>
        <p:grpSpPr>
          <a:xfrm>
            <a:off x="3142750" y="4716591"/>
            <a:ext cx="443927" cy="405039"/>
            <a:chOff x="2314645" y="4985739"/>
            <a:chExt cx="534063" cy="487275"/>
          </a:xfrm>
        </p:grpSpPr>
        <p:grpSp>
          <p:nvGrpSpPr>
            <p:cNvPr id="14" name="Group 75"/>
            <p:cNvGrpSpPr/>
            <p:nvPr/>
          </p:nvGrpSpPr>
          <p:grpSpPr>
            <a:xfrm>
              <a:off x="2369222" y="5243119"/>
              <a:ext cx="479488" cy="229895"/>
              <a:chOff x="4848128" y="2984430"/>
              <a:chExt cx="676566" cy="326460"/>
            </a:xfrm>
          </p:grpSpPr>
          <p:sp>
            <p:nvSpPr>
              <p:cNvPr id="174" name="Oval 173"/>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5" name="Oval 174"/>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6" name="Oval 175"/>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5" name="Group 204"/>
            <p:cNvGrpSpPr/>
            <p:nvPr/>
          </p:nvGrpSpPr>
          <p:grpSpPr>
            <a:xfrm>
              <a:off x="2314645" y="4985739"/>
              <a:ext cx="510850" cy="479859"/>
              <a:chOff x="4572000" y="2655375"/>
              <a:chExt cx="720817" cy="681417"/>
            </a:xfrm>
          </p:grpSpPr>
          <p:grpSp>
            <p:nvGrpSpPr>
              <p:cNvPr id="16" name="Group 189"/>
              <p:cNvGrpSpPr/>
              <p:nvPr/>
            </p:nvGrpSpPr>
            <p:grpSpPr>
              <a:xfrm>
                <a:off x="4673854" y="2655375"/>
                <a:ext cx="403810" cy="395185"/>
                <a:chOff x="4904375" y="2755269"/>
                <a:chExt cx="324356" cy="317428"/>
              </a:xfrm>
            </p:grpSpPr>
            <p:sp>
              <p:nvSpPr>
                <p:cNvPr id="171" name="Oval 17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2" name="Flowchart: Magnetic Disk 17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3" name="Oval 17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7" name="Group 190"/>
              <p:cNvGrpSpPr/>
              <p:nvPr/>
            </p:nvGrpSpPr>
            <p:grpSpPr>
              <a:xfrm>
                <a:off x="4889007" y="2747583"/>
                <a:ext cx="403810" cy="395185"/>
                <a:chOff x="4904375" y="2755269"/>
                <a:chExt cx="324356" cy="317428"/>
              </a:xfrm>
            </p:grpSpPr>
            <p:sp>
              <p:nvSpPr>
                <p:cNvPr id="168" name="Oval 16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9" name="Flowchart: Magnetic Disk 16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0" name="Oval 16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8" name="Group 195"/>
              <p:cNvGrpSpPr/>
              <p:nvPr/>
            </p:nvGrpSpPr>
            <p:grpSpPr>
              <a:xfrm>
                <a:off x="4572000" y="2832108"/>
                <a:ext cx="403810" cy="395185"/>
                <a:chOff x="4904375" y="2755269"/>
                <a:chExt cx="324356" cy="317428"/>
              </a:xfrm>
            </p:grpSpPr>
            <p:sp>
              <p:nvSpPr>
                <p:cNvPr id="165" name="Oval 16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6" name="Flowchart: Magnetic Disk 16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7" name="Oval 16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9" name="Group 199"/>
              <p:cNvGrpSpPr/>
              <p:nvPr/>
            </p:nvGrpSpPr>
            <p:grpSpPr>
              <a:xfrm>
                <a:off x="4810205" y="2941607"/>
                <a:ext cx="403810" cy="395185"/>
                <a:chOff x="4904375" y="2755269"/>
                <a:chExt cx="324356" cy="317428"/>
              </a:xfrm>
            </p:grpSpPr>
            <p:sp>
              <p:nvSpPr>
                <p:cNvPr id="162" name="Oval 1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3" name="Flowchart: Magnetic Disk 162"/>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64" name="Oval 163"/>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pic>
        <p:nvPicPr>
          <p:cNvPr id="178" name="Picture 2" descr="D:\Projects\Microsoft\DPM_Deck\images\Vista (344).png"/>
          <p:cNvPicPr>
            <a:picLocks noChangeAspect="1" noChangeArrowheads="1"/>
          </p:cNvPicPr>
          <p:nvPr/>
        </p:nvPicPr>
        <p:blipFill>
          <a:blip r:embed="rId5" cstate="print">
            <a:grayscl/>
          </a:blip>
          <a:srcRect/>
          <a:stretch>
            <a:fillRect/>
          </a:stretch>
        </p:blipFill>
        <p:spPr bwMode="auto">
          <a:xfrm>
            <a:off x="2296833" y="4356171"/>
            <a:ext cx="764996" cy="764996"/>
          </a:xfrm>
          <a:prstGeom prst="rect">
            <a:avLst/>
          </a:prstGeom>
          <a:noFill/>
        </p:spPr>
      </p:pic>
      <p:grpSp>
        <p:nvGrpSpPr>
          <p:cNvPr id="20" name="Group 135"/>
          <p:cNvGrpSpPr/>
          <p:nvPr/>
        </p:nvGrpSpPr>
        <p:grpSpPr>
          <a:xfrm>
            <a:off x="6605902" y="1604978"/>
            <a:ext cx="1164348" cy="1333836"/>
            <a:chOff x="5692513" y="2241592"/>
            <a:chExt cx="1164348" cy="1333836"/>
          </a:xfrm>
        </p:grpSpPr>
        <p:sp>
          <p:nvSpPr>
            <p:cNvPr id="181"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182" name="Rounded Rectangle 181"/>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Standby Node</a:t>
              </a:r>
              <a:endParaRPr lang="en-US" sz="1200" dirty="0">
                <a:solidFill>
                  <a:schemeClr val="tx1"/>
                </a:solidFill>
              </a:endParaRPr>
            </a:p>
          </p:txBody>
        </p:sp>
        <p:pic>
          <p:nvPicPr>
            <p:cNvPr id="183"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21" name="Group 43"/>
            <p:cNvGrpSpPr/>
            <p:nvPr/>
          </p:nvGrpSpPr>
          <p:grpSpPr>
            <a:xfrm>
              <a:off x="6420674" y="2852681"/>
              <a:ext cx="436187" cy="426872"/>
              <a:chOff x="1508589" y="3562328"/>
              <a:chExt cx="436187" cy="426872"/>
            </a:xfrm>
          </p:grpSpPr>
          <p:grpSp>
            <p:nvGrpSpPr>
              <p:cNvPr id="22" name="Group 16"/>
              <p:cNvGrpSpPr/>
              <p:nvPr/>
            </p:nvGrpSpPr>
            <p:grpSpPr>
              <a:xfrm>
                <a:off x="1508589" y="3562328"/>
                <a:ext cx="436187" cy="426872"/>
                <a:chOff x="6691381" y="3538566"/>
                <a:chExt cx="1282751" cy="1346654"/>
              </a:xfrm>
            </p:grpSpPr>
            <p:sp>
              <p:nvSpPr>
                <p:cNvPr id="187" name="Oval 18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23" name="Group 17"/>
                <p:cNvGrpSpPr/>
                <p:nvPr/>
              </p:nvGrpSpPr>
              <p:grpSpPr>
                <a:xfrm flipH="1">
                  <a:off x="6802955" y="3538566"/>
                  <a:ext cx="915230" cy="1242090"/>
                  <a:chOff x="8100716" y="3773214"/>
                  <a:chExt cx="441437" cy="599089"/>
                </a:xfrm>
              </p:grpSpPr>
              <p:sp>
                <p:nvSpPr>
                  <p:cNvPr id="189" name="Flowchart: Magnetic Disk 188"/>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0" name="Oval 189"/>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186"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E3</a:t>
                </a:r>
                <a:endParaRPr lang="en-US" sz="1500" b="1" dirty="0">
                  <a:solidFill>
                    <a:schemeClr val="accent6">
                      <a:lumMod val="75000"/>
                    </a:schemeClr>
                  </a:solidFill>
                  <a:latin typeface="+mn-lt"/>
                  <a:cs typeface="+mn-cs"/>
                </a:endParaRPr>
              </a:p>
            </p:txBody>
          </p:sp>
        </p:grpSp>
      </p:grpSp>
      <p:sp>
        <p:nvSpPr>
          <p:cNvPr id="191" name="Text Box 181"/>
          <p:cNvSpPr txBox="1">
            <a:spLocks noChangeArrowheads="1"/>
          </p:cNvSpPr>
          <p:nvPr/>
        </p:nvSpPr>
        <p:spPr bwMode="auto">
          <a:xfrm>
            <a:off x="5595913" y="2953715"/>
            <a:ext cx="3310368"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SCR Protection</a:t>
            </a:r>
          </a:p>
          <a:p>
            <a:pPr algn="ctr" eaLnBrk="0" hangingPunct="0">
              <a:lnSpc>
                <a:spcPct val="90000"/>
              </a:lnSpc>
              <a:defRPr/>
            </a:pPr>
            <a:r>
              <a:rPr lang="en-US" sz="1400" b="1" dirty="0" smtClean="0">
                <a:solidFill>
                  <a:schemeClr val="bg1"/>
                </a:solidFill>
                <a:effectLst>
                  <a:outerShdw blurRad="38100" dist="38100" dir="2700000" algn="tl">
                    <a:srgbClr val="000000">
                      <a:alpha val="43137"/>
                    </a:srgbClr>
                  </a:outerShdw>
                </a:effectLst>
              </a:rPr>
              <a:t>Failover across sites of current data</a:t>
            </a:r>
            <a:endParaRPr lang="en-US" sz="1400" b="1" dirty="0">
              <a:solidFill>
                <a:schemeClr val="bg1"/>
              </a:solidFill>
              <a:effectLst>
                <a:outerShdw blurRad="38100" dist="38100" dir="2700000" algn="tl">
                  <a:srgbClr val="000000">
                    <a:alpha val="43137"/>
                  </a:srgbClr>
                </a:outerShdw>
              </a:effectLst>
              <a:latin typeface="+mn-lt"/>
              <a:cs typeface="+mn-cs"/>
            </a:endParaRPr>
          </a:p>
        </p:txBody>
      </p:sp>
    </p:spTree>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p:cNvSpPr/>
          <p:nvPr/>
        </p:nvSpPr>
        <p:spPr bwMode="auto">
          <a:xfrm>
            <a:off x="405078" y="1346709"/>
            <a:ext cx="8495854"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grpSp>
        <p:nvGrpSpPr>
          <p:cNvPr id="2" name="Group 156"/>
          <p:cNvGrpSpPr/>
          <p:nvPr/>
        </p:nvGrpSpPr>
        <p:grpSpPr>
          <a:xfrm>
            <a:off x="1884582" y="3858808"/>
            <a:ext cx="2360393" cy="2157044"/>
            <a:chOff x="6018478" y="4067158"/>
            <a:chExt cx="2360393" cy="2157044"/>
          </a:xfrm>
        </p:grpSpPr>
        <p:sp>
          <p:nvSpPr>
            <p:cNvPr id="158" name="Oval 157"/>
            <p:cNvSpPr/>
            <p:nvPr/>
          </p:nvSpPr>
          <p:spPr bwMode="auto">
            <a:xfrm>
              <a:off x="6018478" y="4067158"/>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grpSp>
          <p:nvGrpSpPr>
            <p:cNvPr id="3" name="Group 63"/>
            <p:cNvGrpSpPr/>
            <p:nvPr/>
          </p:nvGrpSpPr>
          <p:grpSpPr>
            <a:xfrm>
              <a:off x="6180871" y="5569549"/>
              <a:ext cx="2106591" cy="468668"/>
              <a:chOff x="3568314" y="3768866"/>
              <a:chExt cx="3001813" cy="667834"/>
            </a:xfrm>
          </p:grpSpPr>
          <p:sp>
            <p:nvSpPr>
              <p:cNvPr id="160" name="Text Box 50"/>
              <p:cNvSpPr txBox="1">
                <a:spLocks noChangeArrowheads="1"/>
              </p:cNvSpPr>
              <p:nvPr/>
            </p:nvSpPr>
            <p:spPr bwMode="auto">
              <a:xfrm>
                <a:off x="3568314" y="4085853"/>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000" i="1" dirty="0" smtClean="0">
                    <a:latin typeface="+mj-lt"/>
                    <a:cs typeface="+mn-cs"/>
                  </a:rPr>
                  <a:t>Disk-based for fast recovery</a:t>
                </a:r>
                <a:endParaRPr lang="en-US" sz="1000" i="1" dirty="0">
                  <a:latin typeface="+mj-lt"/>
                  <a:cs typeface="+mn-cs"/>
                </a:endParaRPr>
              </a:p>
            </p:txBody>
          </p:sp>
          <p:sp>
            <p:nvSpPr>
              <p:cNvPr id="161" name="Text Box 66"/>
              <p:cNvSpPr txBox="1">
                <a:spLocks noChangeArrowheads="1"/>
              </p:cNvSpPr>
              <p:nvPr/>
            </p:nvSpPr>
            <p:spPr bwMode="auto">
              <a:xfrm>
                <a:off x="4299826" y="3768866"/>
                <a:ext cx="1521904" cy="41732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grpSp>
      <p:sp>
        <p:nvSpPr>
          <p:cNvPr id="4" name="Title 3"/>
          <p:cNvSpPr>
            <a:spLocks noGrp="1"/>
          </p:cNvSpPr>
          <p:nvPr>
            <p:ph type="title"/>
          </p:nvPr>
        </p:nvSpPr>
        <p:spPr/>
        <p:txBody>
          <a:bodyPr/>
          <a:lstStyle/>
          <a:p>
            <a:r>
              <a:rPr smtClean="0"/>
              <a:t>Exchange 2007 - SCR</a:t>
            </a:r>
            <a:endParaRPr lang="en-US" dirty="0"/>
          </a:p>
        </p:txBody>
      </p:sp>
      <p:sp>
        <p:nvSpPr>
          <p:cNvPr id="47" name="Down Arrow 46"/>
          <p:cNvSpPr/>
          <p:nvPr/>
        </p:nvSpPr>
        <p:spPr bwMode="auto">
          <a:xfrm>
            <a:off x="3236711" y="3084154"/>
            <a:ext cx="362801" cy="1372099"/>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50" name="Rectangle 49"/>
          <p:cNvSpPr/>
          <p:nvPr/>
        </p:nvSpPr>
        <p:spPr>
          <a:xfrm>
            <a:off x="2317403" y="2509992"/>
            <a:ext cx="527324"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CCR</a:t>
            </a:r>
            <a:endParaRPr lang="en-US" sz="1500" dirty="0">
              <a:solidFill>
                <a:schemeClr val="bg1"/>
              </a:solidFill>
              <a:effectLst>
                <a:outerShdw blurRad="38100" dist="38100" dir="2700000" algn="tl">
                  <a:srgbClr val="000000">
                    <a:alpha val="43137"/>
                  </a:srgbClr>
                </a:outerShdw>
              </a:effectLst>
            </a:endParaRPr>
          </a:p>
        </p:txBody>
      </p:sp>
      <p:sp>
        <p:nvSpPr>
          <p:cNvPr id="54" name="Rectangle 53"/>
          <p:cNvSpPr/>
          <p:nvPr/>
        </p:nvSpPr>
        <p:spPr>
          <a:xfrm>
            <a:off x="3527384" y="3603207"/>
            <a:ext cx="798616"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Backup</a:t>
            </a:r>
            <a:endParaRPr lang="en-US" sz="1500" dirty="0">
              <a:solidFill>
                <a:schemeClr val="bg1"/>
              </a:solidFill>
              <a:effectLst>
                <a:outerShdw blurRad="38100" dist="38100" dir="2700000" algn="tl">
                  <a:srgbClr val="000000">
                    <a:alpha val="43137"/>
                  </a:srgbClr>
                </a:outerShdw>
              </a:effectLst>
            </a:endParaRPr>
          </a:p>
        </p:txBody>
      </p:sp>
      <p:grpSp>
        <p:nvGrpSpPr>
          <p:cNvPr id="5" name="Group 55"/>
          <p:cNvGrpSpPr/>
          <p:nvPr/>
        </p:nvGrpSpPr>
        <p:grpSpPr>
          <a:xfrm>
            <a:off x="862938" y="1604978"/>
            <a:ext cx="1164348" cy="1333836"/>
            <a:chOff x="5692513" y="2241592"/>
            <a:chExt cx="1164348" cy="1333836"/>
          </a:xfrm>
        </p:grpSpPr>
        <p:sp>
          <p:nvSpPr>
            <p:cNvPr id="57"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58" name="Rounded Rectangle 57"/>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Active Node</a:t>
              </a:r>
              <a:endParaRPr lang="en-US" sz="1200" dirty="0">
                <a:solidFill>
                  <a:schemeClr val="tx1"/>
                </a:solidFill>
              </a:endParaRPr>
            </a:p>
          </p:txBody>
        </p:sp>
        <p:pic>
          <p:nvPicPr>
            <p:cNvPr id="60"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6" name="Group 43"/>
            <p:cNvGrpSpPr/>
            <p:nvPr/>
          </p:nvGrpSpPr>
          <p:grpSpPr>
            <a:xfrm>
              <a:off x="6420674" y="2852681"/>
              <a:ext cx="436187" cy="426872"/>
              <a:chOff x="1508589" y="3562328"/>
              <a:chExt cx="436187" cy="426872"/>
            </a:xfrm>
          </p:grpSpPr>
          <p:grpSp>
            <p:nvGrpSpPr>
              <p:cNvPr id="7" name="Group 16"/>
              <p:cNvGrpSpPr/>
              <p:nvPr/>
            </p:nvGrpSpPr>
            <p:grpSpPr>
              <a:xfrm>
                <a:off x="1508589" y="3562328"/>
                <a:ext cx="436187" cy="426872"/>
                <a:chOff x="6691381" y="3538566"/>
                <a:chExt cx="1282751" cy="1346654"/>
              </a:xfrm>
            </p:grpSpPr>
            <p:sp>
              <p:nvSpPr>
                <p:cNvPr id="64" name="Oval 6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8" name="Group 17"/>
                <p:cNvGrpSpPr/>
                <p:nvPr/>
              </p:nvGrpSpPr>
              <p:grpSpPr>
                <a:xfrm flipH="1">
                  <a:off x="6802955" y="3538566"/>
                  <a:ext cx="915230" cy="1242090"/>
                  <a:chOff x="8100716" y="3773214"/>
                  <a:chExt cx="441437" cy="599089"/>
                </a:xfrm>
              </p:grpSpPr>
              <p:sp>
                <p:nvSpPr>
                  <p:cNvPr id="66" name="Flowchart: Magnetic Disk 6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8" name="Oval 6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63"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E1</a:t>
                </a:r>
                <a:endParaRPr lang="en-US" sz="1500" b="1" dirty="0">
                  <a:solidFill>
                    <a:schemeClr val="accent6">
                      <a:lumMod val="75000"/>
                    </a:schemeClr>
                  </a:solidFill>
                  <a:latin typeface="+mn-lt"/>
                  <a:cs typeface="+mn-cs"/>
                </a:endParaRPr>
              </a:p>
            </p:txBody>
          </p:sp>
        </p:grpSp>
      </p:grpSp>
      <p:grpSp>
        <p:nvGrpSpPr>
          <p:cNvPr id="9" name="Group 68"/>
          <p:cNvGrpSpPr/>
          <p:nvPr/>
        </p:nvGrpSpPr>
        <p:grpSpPr>
          <a:xfrm>
            <a:off x="2827348" y="1604978"/>
            <a:ext cx="1174636" cy="1333836"/>
            <a:chOff x="7691648" y="2241592"/>
            <a:chExt cx="1174636" cy="1333836"/>
          </a:xfrm>
        </p:grpSpPr>
        <p:sp>
          <p:nvSpPr>
            <p:cNvPr id="70" name="Text Box 183"/>
            <p:cNvSpPr txBox="1">
              <a:spLocks noChangeArrowheads="1"/>
            </p:cNvSpPr>
            <p:nvPr/>
          </p:nvSpPr>
          <p:spPr bwMode="auto">
            <a:xfrm>
              <a:off x="7691648"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71" name="Rounded Rectangle 70"/>
            <p:cNvSpPr/>
            <p:nvPr/>
          </p:nvSpPr>
          <p:spPr bwMode="auto">
            <a:xfrm>
              <a:off x="7768114"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Passive Node</a:t>
              </a:r>
              <a:endParaRPr lang="en-US" sz="1200" dirty="0">
                <a:solidFill>
                  <a:schemeClr val="tx1"/>
                </a:solidFill>
              </a:endParaRPr>
            </a:p>
          </p:txBody>
        </p:sp>
        <p:pic>
          <p:nvPicPr>
            <p:cNvPr id="72" name="Picture 2" descr="E:\Projects\Microsoft\DPM_video\connect.dll_I2908_0409.png"/>
            <p:cNvPicPr>
              <a:picLocks noChangeAspect="1" noChangeArrowheads="1"/>
            </p:cNvPicPr>
            <p:nvPr/>
          </p:nvPicPr>
          <p:blipFill>
            <a:blip r:embed="rId3" cstate="print"/>
            <a:srcRect/>
            <a:stretch>
              <a:fillRect/>
            </a:stretch>
          </p:blipFill>
          <p:spPr bwMode="auto">
            <a:xfrm>
              <a:off x="7881395" y="2607412"/>
              <a:ext cx="762000" cy="762000"/>
            </a:xfrm>
            <a:prstGeom prst="rect">
              <a:avLst/>
            </a:prstGeom>
            <a:noFill/>
          </p:spPr>
        </p:pic>
        <p:grpSp>
          <p:nvGrpSpPr>
            <p:cNvPr id="10" name="Group 50"/>
            <p:cNvGrpSpPr/>
            <p:nvPr/>
          </p:nvGrpSpPr>
          <p:grpSpPr>
            <a:xfrm>
              <a:off x="8391648" y="2852681"/>
              <a:ext cx="474636" cy="426872"/>
              <a:chOff x="1504008" y="3562328"/>
              <a:chExt cx="474636" cy="426872"/>
            </a:xfrm>
          </p:grpSpPr>
          <p:grpSp>
            <p:nvGrpSpPr>
              <p:cNvPr id="11" name="Group 16"/>
              <p:cNvGrpSpPr/>
              <p:nvPr/>
            </p:nvGrpSpPr>
            <p:grpSpPr>
              <a:xfrm>
                <a:off x="1508589" y="3562328"/>
                <a:ext cx="436187" cy="426872"/>
                <a:chOff x="6691381" y="3538566"/>
                <a:chExt cx="1282751" cy="1346654"/>
              </a:xfrm>
            </p:grpSpPr>
            <p:sp>
              <p:nvSpPr>
                <p:cNvPr id="76" name="Oval 7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12" name="Group 17"/>
                <p:cNvGrpSpPr/>
                <p:nvPr/>
              </p:nvGrpSpPr>
              <p:grpSpPr>
                <a:xfrm flipH="1">
                  <a:off x="6802955" y="3538566"/>
                  <a:ext cx="915230" cy="1242090"/>
                  <a:chOff x="8100716" y="3773214"/>
                  <a:chExt cx="441437" cy="599089"/>
                </a:xfrm>
              </p:grpSpPr>
              <p:sp>
                <p:nvSpPr>
                  <p:cNvPr id="78" name="Flowchart: Magnetic Disk 77"/>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9" name="Oval 78"/>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75" name="Text Box 181"/>
              <p:cNvSpPr txBox="1">
                <a:spLocks noChangeArrowheads="1"/>
              </p:cNvSpPr>
              <p:nvPr/>
            </p:nvSpPr>
            <p:spPr bwMode="auto">
              <a:xfrm>
                <a:off x="1504008" y="3663830"/>
                <a:ext cx="474636"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E2</a:t>
                </a:r>
                <a:endParaRPr lang="en-US" sz="1500" b="1" dirty="0">
                  <a:solidFill>
                    <a:schemeClr val="accent6">
                      <a:lumMod val="75000"/>
                    </a:schemeClr>
                  </a:solidFill>
                  <a:latin typeface="+mn-lt"/>
                  <a:cs typeface="+mn-cs"/>
                </a:endParaRPr>
              </a:p>
            </p:txBody>
          </p:sp>
        </p:grpSp>
      </p:grpSp>
      <p:pic>
        <p:nvPicPr>
          <p:cNvPr id="87" name="Picture 2" descr="D:\Projects\Microsoft\DPM PartnerVideo\images\platform.png"/>
          <p:cNvPicPr>
            <a:picLocks noChangeAspect="1" noChangeArrowheads="1"/>
          </p:cNvPicPr>
          <p:nvPr/>
        </p:nvPicPr>
        <p:blipFill>
          <a:blip r:embed="rId4">
            <a:duotone>
              <a:schemeClr val="accent2">
                <a:shade val="45000"/>
                <a:satMod val="135000"/>
              </a:schemeClr>
              <a:prstClr val="white"/>
            </a:duotone>
            <a:lum bright="-30000"/>
          </a:blip>
          <a:srcRect/>
          <a:stretch>
            <a:fillRect/>
          </a:stretch>
        </p:blipFill>
        <p:spPr bwMode="auto">
          <a:xfrm>
            <a:off x="2025188" y="4578950"/>
            <a:ext cx="2070664" cy="876704"/>
          </a:xfrm>
          <a:prstGeom prst="rect">
            <a:avLst/>
          </a:prstGeom>
          <a:noFill/>
          <a:effectLst>
            <a:outerShdw blurRad="50800" dist="38100" dir="2700000" algn="tl" rotWithShape="0">
              <a:prstClr val="black">
                <a:alpha val="40000"/>
              </a:prstClr>
            </a:outerShdw>
          </a:effectLst>
        </p:spPr>
      </p:pic>
      <p:grpSp>
        <p:nvGrpSpPr>
          <p:cNvPr id="13" name="Group 357"/>
          <p:cNvGrpSpPr/>
          <p:nvPr/>
        </p:nvGrpSpPr>
        <p:grpSpPr>
          <a:xfrm>
            <a:off x="3142750" y="4716591"/>
            <a:ext cx="443927" cy="405039"/>
            <a:chOff x="2314645" y="4985739"/>
            <a:chExt cx="534063" cy="487275"/>
          </a:xfrm>
        </p:grpSpPr>
        <p:grpSp>
          <p:nvGrpSpPr>
            <p:cNvPr id="14" name="Group 75"/>
            <p:cNvGrpSpPr/>
            <p:nvPr/>
          </p:nvGrpSpPr>
          <p:grpSpPr>
            <a:xfrm>
              <a:off x="2369220" y="5243119"/>
              <a:ext cx="479488" cy="229895"/>
              <a:chOff x="4848128" y="2984430"/>
              <a:chExt cx="676566" cy="326460"/>
            </a:xfrm>
          </p:grpSpPr>
          <p:sp>
            <p:nvSpPr>
              <p:cNvPr id="107" name="Oval 106"/>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8" name="Oval 107"/>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9" name="Oval 108"/>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5" name="Group 204"/>
            <p:cNvGrpSpPr/>
            <p:nvPr/>
          </p:nvGrpSpPr>
          <p:grpSpPr>
            <a:xfrm>
              <a:off x="2314645" y="4985739"/>
              <a:ext cx="510850" cy="479859"/>
              <a:chOff x="4572000" y="2655375"/>
              <a:chExt cx="720817" cy="681417"/>
            </a:xfrm>
          </p:grpSpPr>
          <p:grpSp>
            <p:nvGrpSpPr>
              <p:cNvPr id="16" name="Group 189"/>
              <p:cNvGrpSpPr/>
              <p:nvPr/>
            </p:nvGrpSpPr>
            <p:grpSpPr>
              <a:xfrm>
                <a:off x="4673854" y="2655375"/>
                <a:ext cx="403810" cy="395185"/>
                <a:chOff x="4904375" y="2755269"/>
                <a:chExt cx="324356" cy="317428"/>
              </a:xfrm>
            </p:grpSpPr>
            <p:sp>
              <p:nvSpPr>
                <p:cNvPr id="104" name="Oval 10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5" name="Flowchart: Magnetic Disk 10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6" name="Oval 10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7" name="Group 190"/>
              <p:cNvGrpSpPr/>
              <p:nvPr/>
            </p:nvGrpSpPr>
            <p:grpSpPr>
              <a:xfrm>
                <a:off x="4889007" y="2747583"/>
                <a:ext cx="403810" cy="395185"/>
                <a:chOff x="4904375" y="2755269"/>
                <a:chExt cx="324356" cy="317428"/>
              </a:xfrm>
            </p:grpSpPr>
            <p:sp>
              <p:nvSpPr>
                <p:cNvPr id="101" name="Oval 10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2" name="Flowchart: Magnetic Disk 10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3" name="Oval 10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8" name="Group 195"/>
              <p:cNvGrpSpPr/>
              <p:nvPr/>
            </p:nvGrpSpPr>
            <p:grpSpPr>
              <a:xfrm>
                <a:off x="4572000" y="2832108"/>
                <a:ext cx="403810" cy="395185"/>
                <a:chOff x="4904375" y="2755269"/>
                <a:chExt cx="324356" cy="317428"/>
              </a:xfrm>
            </p:grpSpPr>
            <p:sp>
              <p:nvSpPr>
                <p:cNvPr id="98" name="Oval 9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9" name="Flowchart: Magnetic Disk 9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0" name="Oval 9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9" name="Group 199"/>
              <p:cNvGrpSpPr/>
              <p:nvPr/>
            </p:nvGrpSpPr>
            <p:grpSpPr>
              <a:xfrm>
                <a:off x="4810205" y="2941607"/>
                <a:ext cx="403810" cy="395185"/>
                <a:chOff x="4904375" y="2755269"/>
                <a:chExt cx="324356" cy="317428"/>
              </a:xfrm>
            </p:grpSpPr>
            <p:sp>
              <p:nvSpPr>
                <p:cNvPr id="95" name="Oval 9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6" name="Flowchart: Magnetic Disk 9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7" name="Oval 9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pic>
        <p:nvPicPr>
          <p:cNvPr id="83" name="Picture 2" descr="D:\Projects\Microsoft\DPM_Deck\images\Vista (344).png"/>
          <p:cNvPicPr>
            <a:picLocks noChangeAspect="1" noChangeArrowheads="1"/>
          </p:cNvPicPr>
          <p:nvPr/>
        </p:nvPicPr>
        <p:blipFill>
          <a:blip r:embed="rId5" cstate="print">
            <a:grayscl/>
          </a:blip>
          <a:srcRect/>
          <a:stretch>
            <a:fillRect/>
          </a:stretch>
        </p:blipFill>
        <p:spPr bwMode="auto">
          <a:xfrm>
            <a:off x="2296833" y="4356171"/>
            <a:ext cx="764996" cy="764996"/>
          </a:xfrm>
          <a:prstGeom prst="rect">
            <a:avLst/>
          </a:prstGeom>
          <a:noFill/>
        </p:spPr>
      </p:pic>
      <p:sp>
        <p:nvSpPr>
          <p:cNvPr id="112" name="Left-Right Arrow 111"/>
          <p:cNvSpPr/>
          <p:nvPr/>
        </p:nvSpPr>
        <p:spPr bwMode="auto">
          <a:xfrm>
            <a:off x="2102701"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grpSp>
        <p:nvGrpSpPr>
          <p:cNvPr id="20" name="Group 155"/>
          <p:cNvGrpSpPr/>
          <p:nvPr/>
        </p:nvGrpSpPr>
        <p:grpSpPr>
          <a:xfrm>
            <a:off x="6018478" y="3858808"/>
            <a:ext cx="2360393" cy="2157044"/>
            <a:chOff x="6018478" y="4067158"/>
            <a:chExt cx="2360393" cy="2157044"/>
          </a:xfrm>
        </p:grpSpPr>
        <p:sp>
          <p:nvSpPr>
            <p:cNvPr id="90" name="Oval 89"/>
            <p:cNvSpPr/>
            <p:nvPr/>
          </p:nvSpPr>
          <p:spPr bwMode="auto">
            <a:xfrm>
              <a:off x="6018478" y="4067158"/>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grpSp>
          <p:nvGrpSpPr>
            <p:cNvPr id="21" name="Group 63"/>
            <p:cNvGrpSpPr/>
            <p:nvPr/>
          </p:nvGrpSpPr>
          <p:grpSpPr>
            <a:xfrm>
              <a:off x="6180871" y="5569549"/>
              <a:ext cx="2106591" cy="468668"/>
              <a:chOff x="3568314" y="3768866"/>
              <a:chExt cx="3001813" cy="667834"/>
            </a:xfrm>
          </p:grpSpPr>
          <p:sp>
            <p:nvSpPr>
              <p:cNvPr id="151" name="Text Box 50"/>
              <p:cNvSpPr txBox="1">
                <a:spLocks noChangeArrowheads="1"/>
              </p:cNvSpPr>
              <p:nvPr/>
            </p:nvSpPr>
            <p:spPr bwMode="auto">
              <a:xfrm>
                <a:off x="3568314" y="4085853"/>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000" i="1" dirty="0" smtClean="0">
                    <a:latin typeface="+mj-lt"/>
                  </a:rPr>
                  <a:t>Tertiary Disk – and Offsite Tape</a:t>
                </a:r>
                <a:endParaRPr lang="en-US" sz="1000" i="1" dirty="0">
                  <a:latin typeface="+mj-lt"/>
                  <a:cs typeface="+mn-cs"/>
                </a:endParaRPr>
              </a:p>
            </p:txBody>
          </p:sp>
          <p:sp>
            <p:nvSpPr>
              <p:cNvPr id="152" name="Text Box 66"/>
              <p:cNvSpPr txBox="1">
                <a:spLocks noChangeArrowheads="1"/>
              </p:cNvSpPr>
              <p:nvPr/>
            </p:nvSpPr>
            <p:spPr bwMode="auto">
              <a:xfrm>
                <a:off x="4299826" y="3768866"/>
                <a:ext cx="1521904" cy="41732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grpSp>
      <p:grpSp>
        <p:nvGrpSpPr>
          <p:cNvPr id="22" name="Group 161"/>
          <p:cNvGrpSpPr/>
          <p:nvPr/>
        </p:nvGrpSpPr>
        <p:grpSpPr>
          <a:xfrm>
            <a:off x="6218989" y="4247798"/>
            <a:ext cx="2050399" cy="1213371"/>
            <a:chOff x="6218989" y="4421423"/>
            <a:chExt cx="2050399" cy="1213371"/>
          </a:xfrm>
        </p:grpSpPr>
        <p:pic>
          <p:nvPicPr>
            <p:cNvPr id="92" name="Picture 2" descr="D:\Projects\Microsoft\DPM PartnerVideo\images\platform.png"/>
            <p:cNvPicPr>
              <a:picLocks noChangeAspect="1" noChangeArrowheads="1"/>
            </p:cNvPicPr>
            <p:nvPr/>
          </p:nvPicPr>
          <p:blipFill>
            <a:blip r:embed="rId4">
              <a:duotone>
                <a:schemeClr val="accent2">
                  <a:shade val="45000"/>
                  <a:satMod val="135000"/>
                </a:schemeClr>
                <a:prstClr val="white"/>
              </a:duotone>
              <a:lum bright="-30000"/>
            </a:blip>
            <a:srcRect/>
            <a:stretch>
              <a:fillRect/>
            </a:stretch>
          </p:blipFill>
          <p:spPr bwMode="auto">
            <a:xfrm>
              <a:off x="6218989" y="4761121"/>
              <a:ext cx="2050399" cy="873673"/>
            </a:xfrm>
            <a:prstGeom prst="rect">
              <a:avLst/>
            </a:prstGeom>
            <a:noFill/>
            <a:effectLst>
              <a:outerShdw blurRad="50800" dist="38100" dir="2700000" algn="tl" rotWithShape="0">
                <a:prstClr val="black">
                  <a:alpha val="40000"/>
                </a:prstClr>
              </a:outerShdw>
            </a:effectLst>
          </p:spPr>
        </p:pic>
        <p:grpSp>
          <p:nvGrpSpPr>
            <p:cNvPr id="23" name="Group 67"/>
            <p:cNvGrpSpPr/>
            <p:nvPr/>
          </p:nvGrpSpPr>
          <p:grpSpPr>
            <a:xfrm>
              <a:off x="7519221" y="5027829"/>
              <a:ext cx="504271" cy="272547"/>
              <a:chOff x="5415037" y="2923582"/>
              <a:chExt cx="718569" cy="388369"/>
            </a:xfrm>
          </p:grpSpPr>
          <p:pic>
            <p:nvPicPr>
              <p:cNvPr id="140" name="Picture 3" descr="D:\Projects\Microsoft\DPM PartnerVideo\images\integratedDisk.png"/>
              <p:cNvPicPr>
                <a:picLocks noChangeAspect="1" noChangeArrowheads="1"/>
              </p:cNvPicPr>
              <p:nvPr/>
            </p:nvPicPr>
            <p:blipFill>
              <a:blip r:embed="rId6" cstate="print">
                <a:lum contrast="3000"/>
              </a:blip>
              <a:srcRect/>
              <a:stretch>
                <a:fillRect/>
              </a:stretch>
            </p:blipFill>
            <p:spPr bwMode="auto">
              <a:xfrm>
                <a:off x="5426912" y="3012834"/>
                <a:ext cx="405089" cy="299117"/>
              </a:xfrm>
              <a:prstGeom prst="rect">
                <a:avLst/>
              </a:prstGeom>
              <a:noFill/>
            </p:spPr>
          </p:pic>
          <p:pic>
            <p:nvPicPr>
              <p:cNvPr id="141" name="Picture 3" descr="D:\Projects\Microsoft\DPM PartnerVideo\images\integratedDisk.png"/>
              <p:cNvPicPr>
                <a:picLocks noChangeAspect="1" noChangeArrowheads="1"/>
              </p:cNvPicPr>
              <p:nvPr/>
            </p:nvPicPr>
            <p:blipFill>
              <a:blip r:embed="rId6" cstate="print">
                <a:lum contrast="3000"/>
              </a:blip>
              <a:srcRect/>
              <a:stretch>
                <a:fillRect/>
              </a:stretch>
            </p:blipFill>
            <p:spPr bwMode="auto">
              <a:xfrm>
                <a:off x="5420975" y="2960619"/>
                <a:ext cx="405089" cy="299117"/>
              </a:xfrm>
              <a:prstGeom prst="rect">
                <a:avLst/>
              </a:prstGeom>
              <a:noFill/>
            </p:spPr>
          </p:pic>
          <p:pic>
            <p:nvPicPr>
              <p:cNvPr id="144" name="Picture 3" descr="D:\Projects\Microsoft\DPM PartnerVideo\images\integratedDisk.png"/>
              <p:cNvPicPr>
                <a:picLocks noChangeAspect="1" noChangeArrowheads="1"/>
              </p:cNvPicPr>
              <p:nvPr/>
            </p:nvPicPr>
            <p:blipFill>
              <a:blip r:embed="rId6" cstate="print">
                <a:lum contrast="3000"/>
              </a:blip>
              <a:srcRect/>
              <a:stretch>
                <a:fillRect/>
              </a:stretch>
            </p:blipFill>
            <p:spPr bwMode="auto">
              <a:xfrm>
                <a:off x="5415037" y="2923582"/>
                <a:ext cx="405089" cy="299117"/>
              </a:xfrm>
              <a:prstGeom prst="rect">
                <a:avLst/>
              </a:prstGeom>
              <a:noFill/>
            </p:spPr>
          </p:pic>
          <p:grpSp>
            <p:nvGrpSpPr>
              <p:cNvPr id="24" name="Group 183"/>
              <p:cNvGrpSpPr/>
              <p:nvPr/>
            </p:nvGrpSpPr>
            <p:grpSpPr>
              <a:xfrm>
                <a:off x="5801888" y="3005082"/>
                <a:ext cx="331718" cy="291135"/>
                <a:chOff x="5801888" y="2848326"/>
                <a:chExt cx="331718" cy="291135"/>
              </a:xfrm>
            </p:grpSpPr>
            <p:pic>
              <p:nvPicPr>
                <p:cNvPr id="148" name="Picture 10" descr="D:\Projects\Microsoft\DPM PartnerVideo\images\tape.png"/>
                <p:cNvPicPr>
                  <a:picLocks noChangeAspect="1" noChangeArrowheads="1"/>
                </p:cNvPicPr>
                <p:nvPr/>
              </p:nvPicPr>
              <p:blipFill>
                <a:blip r:embed="rId7" cstate="print">
                  <a:duotone>
                    <a:schemeClr val="accent4">
                      <a:shade val="45000"/>
                      <a:satMod val="135000"/>
                    </a:schemeClr>
                    <a:prstClr val="white"/>
                  </a:duotone>
                </a:blip>
                <a:srcRect/>
                <a:stretch>
                  <a:fillRect/>
                </a:stretch>
              </p:blipFill>
              <p:spPr bwMode="auto">
                <a:xfrm>
                  <a:off x="5801888" y="2947188"/>
                  <a:ext cx="322292" cy="192273"/>
                </a:xfrm>
                <a:prstGeom prst="rect">
                  <a:avLst/>
                </a:prstGeom>
                <a:noFill/>
              </p:spPr>
            </p:pic>
            <p:pic>
              <p:nvPicPr>
                <p:cNvPr id="149"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50"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25" name="Group 75"/>
            <p:cNvGrpSpPr/>
            <p:nvPr/>
          </p:nvGrpSpPr>
          <p:grpSpPr>
            <a:xfrm>
              <a:off x="7137231" y="5070531"/>
              <a:ext cx="474796" cy="229101"/>
              <a:chOff x="4848128" y="2984430"/>
              <a:chExt cx="676566" cy="326460"/>
            </a:xfrm>
          </p:grpSpPr>
          <p:sp>
            <p:nvSpPr>
              <p:cNvPr id="134" name="Oval 133"/>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5" name="Oval 134"/>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6" name="Oval 135"/>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26" name="Group 204"/>
            <p:cNvGrpSpPr/>
            <p:nvPr/>
          </p:nvGrpSpPr>
          <p:grpSpPr>
            <a:xfrm>
              <a:off x="7083190" y="4814026"/>
              <a:ext cx="505850" cy="478200"/>
              <a:chOff x="4572000" y="2655375"/>
              <a:chExt cx="720817" cy="681417"/>
            </a:xfrm>
          </p:grpSpPr>
          <p:grpSp>
            <p:nvGrpSpPr>
              <p:cNvPr id="27" name="Group 189"/>
              <p:cNvGrpSpPr/>
              <p:nvPr/>
            </p:nvGrpSpPr>
            <p:grpSpPr>
              <a:xfrm>
                <a:off x="4673854" y="2655375"/>
                <a:ext cx="403810" cy="395185"/>
                <a:chOff x="4904375" y="2755269"/>
                <a:chExt cx="324356" cy="317428"/>
              </a:xfrm>
            </p:grpSpPr>
            <p:sp>
              <p:nvSpPr>
                <p:cNvPr id="131" name="Oval 1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2" name="Flowchart: Magnetic Disk 1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3" name="Oval 1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28" name="Group 190"/>
              <p:cNvGrpSpPr/>
              <p:nvPr/>
            </p:nvGrpSpPr>
            <p:grpSpPr>
              <a:xfrm>
                <a:off x="4889007" y="2747583"/>
                <a:ext cx="403810" cy="395185"/>
                <a:chOff x="4904375" y="2755269"/>
                <a:chExt cx="324356" cy="317428"/>
              </a:xfrm>
            </p:grpSpPr>
            <p:sp>
              <p:nvSpPr>
                <p:cNvPr id="128" name="Oval 12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9" name="Flowchart: Magnetic Disk 12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0" name="Oval 12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29" name="Group 195"/>
              <p:cNvGrpSpPr/>
              <p:nvPr/>
            </p:nvGrpSpPr>
            <p:grpSpPr>
              <a:xfrm>
                <a:off x="4572000" y="2832108"/>
                <a:ext cx="403810" cy="395185"/>
                <a:chOff x="4904375" y="2755269"/>
                <a:chExt cx="324356" cy="317428"/>
              </a:xfrm>
            </p:grpSpPr>
            <p:sp>
              <p:nvSpPr>
                <p:cNvPr id="125" name="Oval 12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6" name="Flowchart: Magnetic Disk 12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7" name="Oval 12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30" name="Group 199"/>
              <p:cNvGrpSpPr/>
              <p:nvPr/>
            </p:nvGrpSpPr>
            <p:grpSpPr>
              <a:xfrm>
                <a:off x="4810205" y="2941607"/>
                <a:ext cx="403810" cy="395185"/>
                <a:chOff x="4904375" y="2755269"/>
                <a:chExt cx="324356" cy="317428"/>
              </a:xfrm>
            </p:grpSpPr>
            <p:sp>
              <p:nvSpPr>
                <p:cNvPr id="120" name="Oval 11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1" name="Flowchart: Magnetic Disk 12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2" name="Oval 12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pic>
          <p:nvPicPr>
            <p:cNvPr id="88" name="Picture 2" descr="D:\Projects\Microsoft\DPM_Deck\images\Vista (344).png"/>
            <p:cNvPicPr>
              <a:picLocks noChangeAspect="1" noChangeArrowheads="1"/>
            </p:cNvPicPr>
            <p:nvPr/>
          </p:nvPicPr>
          <p:blipFill>
            <a:blip r:embed="rId5" cstate="print">
              <a:grayscl/>
            </a:blip>
            <a:srcRect/>
            <a:stretch>
              <a:fillRect/>
            </a:stretch>
          </p:blipFill>
          <p:spPr bwMode="auto">
            <a:xfrm>
              <a:off x="6385030" y="4421423"/>
              <a:ext cx="825947" cy="938387"/>
            </a:xfrm>
            <a:prstGeom prst="rect">
              <a:avLst/>
            </a:prstGeom>
            <a:noFill/>
          </p:spPr>
        </p:pic>
      </p:grpSp>
      <p:sp>
        <p:nvSpPr>
          <p:cNvPr id="163" name="Text Box 181"/>
          <p:cNvSpPr txBox="1">
            <a:spLocks noChangeArrowheads="1"/>
          </p:cNvSpPr>
          <p:nvPr/>
        </p:nvSpPr>
        <p:spPr bwMode="auto">
          <a:xfrm>
            <a:off x="2094131" y="5996613"/>
            <a:ext cx="5117748"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Disaster Recovery / Offsite Data</a:t>
            </a:r>
          </a:p>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latin typeface="+mn-lt"/>
                <a:cs typeface="+mn-cs"/>
              </a:rPr>
              <a:t>Recovery previous points of data</a:t>
            </a:r>
            <a:endParaRPr lang="en-US" sz="1500" b="1" dirty="0">
              <a:solidFill>
                <a:schemeClr val="bg1"/>
              </a:solidFill>
              <a:effectLst>
                <a:outerShdw blurRad="38100" dist="38100" dir="2700000" algn="tl">
                  <a:srgbClr val="000000">
                    <a:alpha val="43137"/>
                  </a:srgbClr>
                </a:outerShdw>
              </a:effectLst>
              <a:latin typeface="+mn-lt"/>
              <a:cs typeface="+mn-cs"/>
            </a:endParaRPr>
          </a:p>
        </p:txBody>
      </p:sp>
      <p:grpSp>
        <p:nvGrpSpPr>
          <p:cNvPr id="31" name="Group 135"/>
          <p:cNvGrpSpPr/>
          <p:nvPr/>
        </p:nvGrpSpPr>
        <p:grpSpPr>
          <a:xfrm>
            <a:off x="6605902" y="1604978"/>
            <a:ext cx="1164348" cy="1333836"/>
            <a:chOff x="5692513" y="2241592"/>
            <a:chExt cx="1164348" cy="1333836"/>
          </a:xfrm>
        </p:grpSpPr>
        <p:sp>
          <p:nvSpPr>
            <p:cNvPr id="167"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168" name="Rounded Rectangle 167"/>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Standby Node</a:t>
              </a:r>
              <a:endParaRPr lang="en-US" sz="1200" dirty="0">
                <a:solidFill>
                  <a:schemeClr val="tx1"/>
                </a:solidFill>
              </a:endParaRPr>
            </a:p>
          </p:txBody>
        </p:sp>
        <p:pic>
          <p:nvPicPr>
            <p:cNvPr id="169"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32" name="Group 43"/>
            <p:cNvGrpSpPr/>
            <p:nvPr/>
          </p:nvGrpSpPr>
          <p:grpSpPr>
            <a:xfrm>
              <a:off x="6420674" y="2852681"/>
              <a:ext cx="436187" cy="426872"/>
              <a:chOff x="1508589" y="3562328"/>
              <a:chExt cx="436187" cy="426872"/>
            </a:xfrm>
          </p:grpSpPr>
          <p:grpSp>
            <p:nvGrpSpPr>
              <p:cNvPr id="33" name="Group 16"/>
              <p:cNvGrpSpPr/>
              <p:nvPr/>
            </p:nvGrpSpPr>
            <p:grpSpPr>
              <a:xfrm>
                <a:off x="1508589" y="3562328"/>
                <a:ext cx="436187" cy="426872"/>
                <a:chOff x="6691381" y="3538566"/>
                <a:chExt cx="1282751" cy="1346654"/>
              </a:xfrm>
            </p:grpSpPr>
            <p:sp>
              <p:nvSpPr>
                <p:cNvPr id="173" name="Oval 17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34" name="Group 17"/>
                <p:cNvGrpSpPr/>
                <p:nvPr/>
              </p:nvGrpSpPr>
              <p:grpSpPr>
                <a:xfrm flipH="1">
                  <a:off x="6802955" y="3538566"/>
                  <a:ext cx="915230" cy="1242090"/>
                  <a:chOff x="8100716" y="3773214"/>
                  <a:chExt cx="441437" cy="599089"/>
                </a:xfrm>
              </p:grpSpPr>
              <p:sp>
                <p:nvSpPr>
                  <p:cNvPr id="175" name="Flowchart: Magnetic Disk 17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76" name="Oval 17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172"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E3</a:t>
                </a:r>
                <a:endParaRPr lang="en-US" sz="1500" b="1" dirty="0">
                  <a:solidFill>
                    <a:schemeClr val="accent6">
                      <a:lumMod val="75000"/>
                    </a:schemeClr>
                  </a:solidFill>
                  <a:latin typeface="+mn-lt"/>
                  <a:cs typeface="+mn-cs"/>
                </a:endParaRPr>
              </a:p>
            </p:txBody>
          </p:sp>
        </p:grpSp>
      </p:grpSp>
      <p:sp>
        <p:nvSpPr>
          <p:cNvPr id="177" name="Text Box 181"/>
          <p:cNvSpPr txBox="1">
            <a:spLocks noChangeArrowheads="1"/>
          </p:cNvSpPr>
          <p:nvPr/>
        </p:nvSpPr>
        <p:spPr bwMode="auto">
          <a:xfrm>
            <a:off x="5595913" y="2953715"/>
            <a:ext cx="3310368"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SCR Protection</a:t>
            </a:r>
          </a:p>
          <a:p>
            <a:pPr algn="ctr" eaLnBrk="0" hangingPunct="0">
              <a:lnSpc>
                <a:spcPct val="90000"/>
              </a:lnSpc>
              <a:defRPr/>
            </a:pPr>
            <a:r>
              <a:rPr lang="en-US" sz="1400" b="1" dirty="0" smtClean="0">
                <a:solidFill>
                  <a:schemeClr val="bg1"/>
                </a:solidFill>
                <a:effectLst>
                  <a:outerShdw blurRad="38100" dist="38100" dir="2700000" algn="tl">
                    <a:srgbClr val="000000">
                      <a:alpha val="43137"/>
                    </a:srgbClr>
                  </a:outerShdw>
                </a:effectLst>
              </a:rPr>
              <a:t>Failover across sites of current data</a:t>
            </a:r>
            <a:endParaRPr lang="en-US" sz="1400" b="1" dirty="0">
              <a:solidFill>
                <a:schemeClr val="bg1"/>
              </a:solidFill>
              <a:effectLst>
                <a:outerShdw blurRad="38100" dist="38100" dir="2700000" algn="tl">
                  <a:srgbClr val="000000">
                    <a:alpha val="43137"/>
                  </a:srgbClr>
                </a:outerShdw>
              </a:effectLst>
            </a:endParaRPr>
          </a:p>
        </p:txBody>
      </p:sp>
      <p:sp>
        <p:nvSpPr>
          <p:cNvPr id="118" name="Striped Right Arrow 117"/>
          <p:cNvSpPr/>
          <p:nvPr/>
        </p:nvSpPr>
        <p:spPr bwMode="auto">
          <a:xfrm>
            <a:off x="4267200" y="2286000"/>
            <a:ext cx="2438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19" name="Rectangle 118"/>
          <p:cNvSpPr/>
          <p:nvPr/>
        </p:nvSpPr>
        <p:spPr>
          <a:xfrm>
            <a:off x="5181600" y="2514600"/>
            <a:ext cx="510075"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SCR</a:t>
            </a:r>
            <a:endParaRPr lang="en-US" sz="1500" dirty="0">
              <a:solidFill>
                <a:schemeClr val="bg1"/>
              </a:solidFill>
              <a:effectLst>
                <a:outerShdw blurRad="38100" dist="38100" dir="2700000" algn="tl">
                  <a:srgbClr val="000000">
                    <a:alpha val="43137"/>
                  </a:srgbClr>
                </a:outerShdw>
              </a:effectLst>
            </a:endParaRPr>
          </a:p>
        </p:txBody>
      </p:sp>
      <p:sp>
        <p:nvSpPr>
          <p:cNvPr id="123" name="Striped Right Arrow 122"/>
          <p:cNvSpPr/>
          <p:nvPr/>
        </p:nvSpPr>
        <p:spPr bwMode="auto">
          <a:xfrm>
            <a:off x="4343400" y="4800600"/>
            <a:ext cx="1676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37" name="Rectangle 136"/>
          <p:cNvSpPr/>
          <p:nvPr/>
        </p:nvSpPr>
        <p:spPr>
          <a:xfrm>
            <a:off x="4450275" y="5064825"/>
            <a:ext cx="1542410"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DPM 2 DPM 4 DR</a:t>
            </a:r>
            <a:endParaRPr lang="en-US" sz="1500" dirty="0">
              <a:solidFill>
                <a:schemeClr val="bg1"/>
              </a:solidFill>
              <a:effectLst>
                <a:outerShdw blurRad="38100" dist="38100" dir="2700000" algn="tl">
                  <a:srgbClr val="000000">
                    <a:alpha val="43137"/>
                  </a:srgbClr>
                </a:outerShdw>
              </a:effectLst>
            </a:endParaRPr>
          </a:p>
        </p:txBody>
      </p:sp>
      <p:sp>
        <p:nvSpPr>
          <p:cNvPr id="113" name="Rectangle 112"/>
          <p:cNvSpPr/>
          <p:nvPr/>
        </p:nvSpPr>
        <p:spPr>
          <a:xfrm>
            <a:off x="4325700" y="4548936"/>
            <a:ext cx="1606025" cy="300082"/>
          </a:xfrm>
          <a:prstGeom prst="rect">
            <a:avLst/>
          </a:prstGeom>
        </p:spPr>
        <p:txBody>
          <a:bodyPr wrap="square">
            <a:spAutoFit/>
          </a:bodyPr>
          <a:lstStyle/>
          <a:p>
            <a:pPr algn="ctr" eaLnBrk="0" hangingPunct="0">
              <a:lnSpc>
                <a:spcPct val="90000"/>
              </a:lnSpc>
              <a:defRPr/>
            </a:pPr>
            <a:r>
              <a:rPr lang="en-US" sz="1500" dirty="0" smtClean="0">
                <a:solidFill>
                  <a:srgbClr val="FFFF00"/>
                </a:solidFill>
                <a:effectLst>
                  <a:outerShdw blurRad="38100" dist="38100" dir="2700000" algn="tl">
                    <a:srgbClr val="000000">
                      <a:alpha val="43137"/>
                    </a:srgbClr>
                  </a:outerShdw>
                </a:effectLst>
              </a:rPr>
              <a:t>DPM 2007 RTM</a:t>
            </a:r>
          </a:p>
        </p:txBody>
      </p:sp>
    </p:spTree>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ounded Rectangle 45"/>
          <p:cNvSpPr/>
          <p:nvPr/>
        </p:nvSpPr>
        <p:spPr bwMode="auto">
          <a:xfrm>
            <a:off x="405078" y="1346709"/>
            <a:ext cx="8495854" cy="514668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4" name="Title 3"/>
          <p:cNvSpPr>
            <a:spLocks noGrp="1"/>
          </p:cNvSpPr>
          <p:nvPr>
            <p:ph type="title"/>
          </p:nvPr>
        </p:nvSpPr>
        <p:spPr/>
        <p:txBody>
          <a:bodyPr/>
          <a:lstStyle/>
          <a:p>
            <a:r>
              <a:rPr smtClean="0"/>
              <a:t>Exchange 2007 - SCR</a:t>
            </a:r>
            <a:endParaRPr lang="en-US" dirty="0"/>
          </a:p>
        </p:txBody>
      </p:sp>
      <p:sp>
        <p:nvSpPr>
          <p:cNvPr id="50" name="Rectangle 49"/>
          <p:cNvSpPr/>
          <p:nvPr/>
        </p:nvSpPr>
        <p:spPr>
          <a:xfrm>
            <a:off x="2317403" y="2509992"/>
            <a:ext cx="527324"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CCR</a:t>
            </a:r>
            <a:endParaRPr lang="en-US" sz="1500" dirty="0">
              <a:solidFill>
                <a:schemeClr val="bg1"/>
              </a:solidFill>
              <a:effectLst>
                <a:outerShdw blurRad="38100" dist="38100" dir="2700000" algn="tl">
                  <a:srgbClr val="000000">
                    <a:alpha val="43137"/>
                  </a:srgbClr>
                </a:outerShdw>
              </a:effectLst>
            </a:endParaRPr>
          </a:p>
        </p:txBody>
      </p:sp>
      <p:sp>
        <p:nvSpPr>
          <p:cNvPr id="54" name="Rectangle 53"/>
          <p:cNvSpPr/>
          <p:nvPr/>
        </p:nvSpPr>
        <p:spPr>
          <a:xfrm>
            <a:off x="3527384" y="3603207"/>
            <a:ext cx="798616"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Backup</a:t>
            </a:r>
            <a:endParaRPr lang="en-US" sz="1500" dirty="0">
              <a:solidFill>
                <a:schemeClr val="bg1"/>
              </a:solidFill>
              <a:effectLst>
                <a:outerShdw blurRad="38100" dist="38100" dir="2700000" algn="tl">
                  <a:srgbClr val="000000">
                    <a:alpha val="43137"/>
                  </a:srgbClr>
                </a:outerShdw>
              </a:effectLst>
            </a:endParaRPr>
          </a:p>
        </p:txBody>
      </p:sp>
      <p:grpSp>
        <p:nvGrpSpPr>
          <p:cNvPr id="2" name="Group 55"/>
          <p:cNvGrpSpPr/>
          <p:nvPr/>
        </p:nvGrpSpPr>
        <p:grpSpPr>
          <a:xfrm>
            <a:off x="862938" y="1604978"/>
            <a:ext cx="1164348" cy="1333836"/>
            <a:chOff x="5692513" y="2241592"/>
            <a:chExt cx="1164348" cy="1333836"/>
          </a:xfrm>
        </p:grpSpPr>
        <p:sp>
          <p:nvSpPr>
            <p:cNvPr id="57"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58" name="Rounded Rectangle 57"/>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Active Node</a:t>
              </a:r>
              <a:endParaRPr lang="en-US" sz="1200" dirty="0">
                <a:solidFill>
                  <a:schemeClr val="tx1"/>
                </a:solidFill>
              </a:endParaRPr>
            </a:p>
          </p:txBody>
        </p:sp>
        <p:pic>
          <p:nvPicPr>
            <p:cNvPr id="60"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3" name="Group 43"/>
            <p:cNvGrpSpPr/>
            <p:nvPr/>
          </p:nvGrpSpPr>
          <p:grpSpPr>
            <a:xfrm>
              <a:off x="6420674" y="2852681"/>
              <a:ext cx="436187" cy="426872"/>
              <a:chOff x="1508589" y="3562328"/>
              <a:chExt cx="436187" cy="426872"/>
            </a:xfrm>
          </p:grpSpPr>
          <p:grpSp>
            <p:nvGrpSpPr>
              <p:cNvPr id="5" name="Group 16"/>
              <p:cNvGrpSpPr/>
              <p:nvPr/>
            </p:nvGrpSpPr>
            <p:grpSpPr>
              <a:xfrm>
                <a:off x="1508589" y="3562328"/>
                <a:ext cx="436187" cy="426872"/>
                <a:chOff x="6691381" y="3538566"/>
                <a:chExt cx="1282751" cy="1346654"/>
              </a:xfrm>
            </p:grpSpPr>
            <p:sp>
              <p:nvSpPr>
                <p:cNvPr id="64" name="Oval 6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66" name="Flowchart: Magnetic Disk 65"/>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8" name="Oval 6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63"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E1</a:t>
                </a:r>
                <a:endParaRPr lang="en-US" sz="1500" b="1" dirty="0">
                  <a:solidFill>
                    <a:schemeClr val="accent6">
                      <a:lumMod val="75000"/>
                    </a:schemeClr>
                  </a:solidFill>
                  <a:latin typeface="+mn-lt"/>
                  <a:cs typeface="+mn-cs"/>
                </a:endParaRPr>
              </a:p>
            </p:txBody>
          </p:sp>
        </p:grpSp>
      </p:grpSp>
      <p:grpSp>
        <p:nvGrpSpPr>
          <p:cNvPr id="7" name="Group 68"/>
          <p:cNvGrpSpPr/>
          <p:nvPr/>
        </p:nvGrpSpPr>
        <p:grpSpPr>
          <a:xfrm>
            <a:off x="2827348" y="1604978"/>
            <a:ext cx="1173746" cy="1333836"/>
            <a:chOff x="7691648" y="2241592"/>
            <a:chExt cx="1173746" cy="1333836"/>
          </a:xfrm>
        </p:grpSpPr>
        <p:sp>
          <p:nvSpPr>
            <p:cNvPr id="70" name="Text Box 183"/>
            <p:cNvSpPr txBox="1">
              <a:spLocks noChangeArrowheads="1"/>
            </p:cNvSpPr>
            <p:nvPr/>
          </p:nvSpPr>
          <p:spPr bwMode="auto">
            <a:xfrm>
              <a:off x="7691648"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71" name="Rounded Rectangle 70"/>
            <p:cNvSpPr/>
            <p:nvPr/>
          </p:nvSpPr>
          <p:spPr bwMode="auto">
            <a:xfrm>
              <a:off x="7768114"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Passive Node</a:t>
              </a:r>
              <a:endParaRPr lang="en-US" sz="1200" dirty="0">
                <a:solidFill>
                  <a:schemeClr val="tx1"/>
                </a:solidFill>
              </a:endParaRPr>
            </a:p>
          </p:txBody>
        </p:sp>
        <p:pic>
          <p:nvPicPr>
            <p:cNvPr id="72" name="Picture 2" descr="E:\Projects\Microsoft\DPM_video\connect.dll_I2908_0409.png"/>
            <p:cNvPicPr>
              <a:picLocks noChangeAspect="1" noChangeArrowheads="1"/>
            </p:cNvPicPr>
            <p:nvPr/>
          </p:nvPicPr>
          <p:blipFill>
            <a:blip r:embed="rId3" cstate="print"/>
            <a:srcRect/>
            <a:stretch>
              <a:fillRect/>
            </a:stretch>
          </p:blipFill>
          <p:spPr bwMode="auto">
            <a:xfrm>
              <a:off x="7881395" y="2607412"/>
              <a:ext cx="762000" cy="762000"/>
            </a:xfrm>
            <a:prstGeom prst="rect">
              <a:avLst/>
            </a:prstGeom>
            <a:noFill/>
          </p:spPr>
        </p:pic>
        <p:grpSp>
          <p:nvGrpSpPr>
            <p:cNvPr id="8" name="Group 50"/>
            <p:cNvGrpSpPr/>
            <p:nvPr/>
          </p:nvGrpSpPr>
          <p:grpSpPr>
            <a:xfrm>
              <a:off x="8391647" y="2852681"/>
              <a:ext cx="440769" cy="426872"/>
              <a:chOff x="1504007" y="3562328"/>
              <a:chExt cx="440769" cy="426872"/>
            </a:xfrm>
          </p:grpSpPr>
          <p:grpSp>
            <p:nvGrpSpPr>
              <p:cNvPr id="9" name="Group 16"/>
              <p:cNvGrpSpPr/>
              <p:nvPr/>
            </p:nvGrpSpPr>
            <p:grpSpPr>
              <a:xfrm>
                <a:off x="1508589" y="3562328"/>
                <a:ext cx="436187" cy="426872"/>
                <a:chOff x="6691381" y="3538566"/>
                <a:chExt cx="1282751" cy="1346654"/>
              </a:xfrm>
            </p:grpSpPr>
            <p:sp>
              <p:nvSpPr>
                <p:cNvPr id="76" name="Oval 75"/>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10" name="Group 17"/>
                <p:cNvGrpSpPr/>
                <p:nvPr/>
              </p:nvGrpSpPr>
              <p:grpSpPr>
                <a:xfrm flipH="1">
                  <a:off x="6802955" y="3538566"/>
                  <a:ext cx="915230" cy="1242090"/>
                  <a:chOff x="8100716" y="3773214"/>
                  <a:chExt cx="441437" cy="599089"/>
                </a:xfrm>
              </p:grpSpPr>
              <p:sp>
                <p:nvSpPr>
                  <p:cNvPr id="78" name="Flowchart: Magnetic Disk 77"/>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79" name="Oval 78"/>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75" name="Text Box 181"/>
              <p:cNvSpPr txBox="1">
                <a:spLocks noChangeArrowheads="1"/>
              </p:cNvSpPr>
              <p:nvPr/>
            </p:nvSpPr>
            <p:spPr bwMode="auto">
              <a:xfrm>
                <a:off x="1504007" y="3663830"/>
                <a:ext cx="427135"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E2</a:t>
                </a:r>
                <a:endParaRPr lang="en-US" sz="1500" b="1" dirty="0">
                  <a:solidFill>
                    <a:schemeClr val="accent6">
                      <a:lumMod val="75000"/>
                    </a:schemeClr>
                  </a:solidFill>
                  <a:latin typeface="+mn-lt"/>
                  <a:cs typeface="+mn-cs"/>
                </a:endParaRPr>
              </a:p>
            </p:txBody>
          </p:sp>
        </p:grpSp>
      </p:grpSp>
      <p:grpSp>
        <p:nvGrpSpPr>
          <p:cNvPr id="11" name="Group 154"/>
          <p:cNvGrpSpPr/>
          <p:nvPr/>
        </p:nvGrpSpPr>
        <p:grpSpPr>
          <a:xfrm>
            <a:off x="1884582" y="3858808"/>
            <a:ext cx="2360393" cy="2157044"/>
            <a:chOff x="1884582" y="3858808"/>
            <a:chExt cx="2360393" cy="2157044"/>
          </a:xfrm>
        </p:grpSpPr>
        <p:grpSp>
          <p:nvGrpSpPr>
            <p:cNvPr id="12" name="Group 156"/>
            <p:cNvGrpSpPr/>
            <p:nvPr/>
          </p:nvGrpSpPr>
          <p:grpSpPr>
            <a:xfrm>
              <a:off x="1884582" y="3858808"/>
              <a:ext cx="2360393" cy="2157044"/>
              <a:chOff x="6018478" y="4067158"/>
              <a:chExt cx="2360393" cy="2157044"/>
            </a:xfrm>
          </p:grpSpPr>
          <p:sp>
            <p:nvSpPr>
              <p:cNvPr id="158" name="Oval 157"/>
              <p:cNvSpPr/>
              <p:nvPr/>
            </p:nvSpPr>
            <p:spPr bwMode="auto">
              <a:xfrm>
                <a:off x="6018478" y="4067158"/>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grpSp>
            <p:nvGrpSpPr>
              <p:cNvPr id="13" name="Group 63"/>
              <p:cNvGrpSpPr/>
              <p:nvPr/>
            </p:nvGrpSpPr>
            <p:grpSpPr>
              <a:xfrm>
                <a:off x="6180871" y="5569549"/>
                <a:ext cx="2106591" cy="468668"/>
                <a:chOff x="3568314" y="3768866"/>
                <a:chExt cx="3001813" cy="667834"/>
              </a:xfrm>
            </p:grpSpPr>
            <p:sp>
              <p:nvSpPr>
                <p:cNvPr id="160" name="Text Box 50"/>
                <p:cNvSpPr txBox="1">
                  <a:spLocks noChangeArrowheads="1"/>
                </p:cNvSpPr>
                <p:nvPr/>
              </p:nvSpPr>
              <p:spPr bwMode="auto">
                <a:xfrm>
                  <a:off x="3568314" y="4085853"/>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000" i="1" dirty="0" smtClean="0"/>
                    <a:t>Disk-based for fast recovery</a:t>
                  </a:r>
                  <a:endParaRPr lang="en-US" sz="1000" i="1" dirty="0"/>
                </a:p>
              </p:txBody>
            </p:sp>
            <p:sp>
              <p:nvSpPr>
                <p:cNvPr id="161" name="Text Box 66"/>
                <p:cNvSpPr txBox="1">
                  <a:spLocks noChangeArrowheads="1"/>
                </p:cNvSpPr>
                <p:nvPr/>
              </p:nvSpPr>
              <p:spPr bwMode="auto">
                <a:xfrm>
                  <a:off x="4299826" y="3768866"/>
                  <a:ext cx="1521904" cy="41732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grpSp>
        <p:pic>
          <p:nvPicPr>
            <p:cNvPr id="87" name="Picture 2" descr="D:\Projects\Microsoft\DPM PartnerVideo\images\platform.png"/>
            <p:cNvPicPr>
              <a:picLocks noChangeAspect="1" noChangeArrowheads="1"/>
            </p:cNvPicPr>
            <p:nvPr/>
          </p:nvPicPr>
          <p:blipFill>
            <a:blip r:embed="rId4">
              <a:duotone>
                <a:schemeClr val="accent2">
                  <a:shade val="45000"/>
                  <a:satMod val="135000"/>
                </a:schemeClr>
                <a:prstClr val="white"/>
              </a:duotone>
              <a:lum bright="-30000"/>
            </a:blip>
            <a:srcRect/>
            <a:stretch>
              <a:fillRect/>
            </a:stretch>
          </p:blipFill>
          <p:spPr bwMode="auto">
            <a:xfrm>
              <a:off x="2025188" y="4578950"/>
              <a:ext cx="2070664" cy="876704"/>
            </a:xfrm>
            <a:prstGeom prst="rect">
              <a:avLst/>
            </a:prstGeom>
            <a:noFill/>
            <a:effectLst>
              <a:outerShdw blurRad="50800" dist="38100" dir="2700000" algn="tl" rotWithShape="0">
                <a:prstClr val="black">
                  <a:alpha val="40000"/>
                </a:prstClr>
              </a:outerShdw>
            </a:effectLst>
          </p:spPr>
        </p:pic>
        <p:grpSp>
          <p:nvGrpSpPr>
            <p:cNvPr id="14" name="Group 357"/>
            <p:cNvGrpSpPr/>
            <p:nvPr/>
          </p:nvGrpSpPr>
          <p:grpSpPr>
            <a:xfrm>
              <a:off x="3142750" y="4716591"/>
              <a:ext cx="443927" cy="405039"/>
              <a:chOff x="2314645" y="4985739"/>
              <a:chExt cx="534063" cy="487275"/>
            </a:xfrm>
          </p:grpSpPr>
          <p:grpSp>
            <p:nvGrpSpPr>
              <p:cNvPr id="15" name="Group 75"/>
              <p:cNvGrpSpPr/>
              <p:nvPr/>
            </p:nvGrpSpPr>
            <p:grpSpPr>
              <a:xfrm>
                <a:off x="2369220" y="5243119"/>
                <a:ext cx="479488" cy="229895"/>
                <a:chOff x="4848128" y="2984430"/>
                <a:chExt cx="676566" cy="326460"/>
              </a:xfrm>
            </p:grpSpPr>
            <p:sp>
              <p:nvSpPr>
                <p:cNvPr id="107" name="Oval 106"/>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8" name="Oval 107"/>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9" name="Oval 108"/>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6" name="Group 204"/>
              <p:cNvGrpSpPr/>
              <p:nvPr/>
            </p:nvGrpSpPr>
            <p:grpSpPr>
              <a:xfrm>
                <a:off x="2314645" y="4985739"/>
                <a:ext cx="510850" cy="479859"/>
                <a:chOff x="4572000" y="2655375"/>
                <a:chExt cx="720817" cy="681417"/>
              </a:xfrm>
            </p:grpSpPr>
            <p:grpSp>
              <p:nvGrpSpPr>
                <p:cNvPr id="17" name="Group 189"/>
                <p:cNvGrpSpPr/>
                <p:nvPr/>
              </p:nvGrpSpPr>
              <p:grpSpPr>
                <a:xfrm>
                  <a:off x="4673854" y="2655375"/>
                  <a:ext cx="403810" cy="395185"/>
                  <a:chOff x="4904375" y="2755269"/>
                  <a:chExt cx="324356" cy="317428"/>
                </a:xfrm>
              </p:grpSpPr>
              <p:sp>
                <p:nvSpPr>
                  <p:cNvPr id="104" name="Oval 103"/>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5" name="Flowchart: Magnetic Disk 104"/>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6" name="Oval 105"/>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8" name="Group 190"/>
                <p:cNvGrpSpPr/>
                <p:nvPr/>
              </p:nvGrpSpPr>
              <p:grpSpPr>
                <a:xfrm>
                  <a:off x="4889007" y="2747583"/>
                  <a:ext cx="403810" cy="395185"/>
                  <a:chOff x="4904375" y="2755269"/>
                  <a:chExt cx="324356" cy="317428"/>
                </a:xfrm>
              </p:grpSpPr>
              <p:sp>
                <p:nvSpPr>
                  <p:cNvPr id="101" name="Oval 10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2" name="Flowchart: Magnetic Disk 10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3" name="Oval 10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9" name="Group 195"/>
                <p:cNvGrpSpPr/>
                <p:nvPr/>
              </p:nvGrpSpPr>
              <p:grpSpPr>
                <a:xfrm>
                  <a:off x="4572000" y="2832108"/>
                  <a:ext cx="403810" cy="395185"/>
                  <a:chOff x="4904375" y="2755269"/>
                  <a:chExt cx="324356" cy="317428"/>
                </a:xfrm>
              </p:grpSpPr>
              <p:sp>
                <p:nvSpPr>
                  <p:cNvPr id="98" name="Oval 9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9" name="Flowchart: Magnetic Disk 9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0" name="Oval 9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20" name="Group 199"/>
                <p:cNvGrpSpPr/>
                <p:nvPr/>
              </p:nvGrpSpPr>
              <p:grpSpPr>
                <a:xfrm>
                  <a:off x="4810205" y="2941607"/>
                  <a:ext cx="403810" cy="395185"/>
                  <a:chOff x="4904375" y="2755269"/>
                  <a:chExt cx="324356" cy="317428"/>
                </a:xfrm>
              </p:grpSpPr>
              <p:sp>
                <p:nvSpPr>
                  <p:cNvPr id="95" name="Oval 9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6" name="Flowchart: Magnetic Disk 9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7" name="Oval 9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pic>
          <p:nvPicPr>
            <p:cNvPr id="83" name="Picture 2" descr="D:\Projects\Microsoft\DPM_Deck\images\Vista (344).png"/>
            <p:cNvPicPr>
              <a:picLocks noChangeAspect="1" noChangeArrowheads="1"/>
            </p:cNvPicPr>
            <p:nvPr/>
          </p:nvPicPr>
          <p:blipFill>
            <a:blip r:embed="rId5" cstate="print">
              <a:grayscl/>
            </a:blip>
            <a:srcRect/>
            <a:stretch>
              <a:fillRect/>
            </a:stretch>
          </p:blipFill>
          <p:spPr bwMode="auto">
            <a:xfrm>
              <a:off x="2296833" y="4356171"/>
              <a:ext cx="764996" cy="764996"/>
            </a:xfrm>
            <a:prstGeom prst="rect">
              <a:avLst/>
            </a:prstGeom>
            <a:noFill/>
          </p:spPr>
        </p:pic>
      </p:grpSp>
      <p:sp>
        <p:nvSpPr>
          <p:cNvPr id="112" name="Left-Right Arrow 111"/>
          <p:cNvSpPr/>
          <p:nvPr/>
        </p:nvSpPr>
        <p:spPr bwMode="auto">
          <a:xfrm>
            <a:off x="2102701" y="2250367"/>
            <a:ext cx="1010425"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grpSp>
        <p:nvGrpSpPr>
          <p:cNvPr id="21" name="Group 135"/>
          <p:cNvGrpSpPr/>
          <p:nvPr/>
        </p:nvGrpSpPr>
        <p:grpSpPr>
          <a:xfrm>
            <a:off x="6605902" y="1604978"/>
            <a:ext cx="1164348" cy="1333836"/>
            <a:chOff x="5692513" y="2241592"/>
            <a:chExt cx="1164348" cy="1333836"/>
          </a:xfrm>
        </p:grpSpPr>
        <p:sp>
          <p:nvSpPr>
            <p:cNvPr id="137" name="Text Box 183"/>
            <p:cNvSpPr txBox="1">
              <a:spLocks noChangeArrowheads="1"/>
            </p:cNvSpPr>
            <p:nvPr/>
          </p:nvSpPr>
          <p:spPr bwMode="auto">
            <a:xfrm>
              <a:off x="5692513" y="3330752"/>
              <a:ext cx="1108075" cy="24467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smtClean="0">
                  <a:solidFill>
                    <a:schemeClr val="bg1"/>
                  </a:solidFill>
                  <a:effectLst>
                    <a:outerShdw blurRad="38100" dist="38100" dir="2700000" algn="tl">
                      <a:srgbClr val="000000">
                        <a:alpha val="43137"/>
                      </a:srgbClr>
                    </a:outerShdw>
                  </a:effectLst>
                </a:rPr>
                <a:t>Exchange</a:t>
              </a:r>
            </a:p>
          </p:txBody>
        </p:sp>
        <p:sp>
          <p:nvSpPr>
            <p:cNvPr id="138" name="Rounded Rectangle 137"/>
            <p:cNvSpPr/>
            <p:nvPr/>
          </p:nvSpPr>
          <p:spPr bwMode="auto">
            <a:xfrm>
              <a:off x="5746435" y="2241592"/>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45720" tIns="45718" rIns="45720" bIns="45718" numCol="1" rtlCol="0" anchor="ctr" anchorCtr="0" compatLnSpc="1">
              <a:prstTxWarp prst="textNoShape">
                <a:avLst/>
              </a:prstTxWarp>
            </a:bodyPr>
            <a:lstStyle/>
            <a:p>
              <a:pPr algn="ctr"/>
              <a:r>
                <a:rPr lang="en-US" sz="1200" dirty="0" smtClean="0">
                  <a:solidFill>
                    <a:schemeClr val="tx1"/>
                  </a:solidFill>
                </a:rPr>
                <a:t>Standby Node</a:t>
              </a:r>
              <a:endParaRPr lang="en-US" sz="1200" dirty="0">
                <a:solidFill>
                  <a:schemeClr val="tx1"/>
                </a:solidFill>
              </a:endParaRPr>
            </a:p>
          </p:txBody>
        </p:sp>
        <p:pic>
          <p:nvPicPr>
            <p:cNvPr id="139" name="Picture 2" descr="E:\Projects\Microsoft\DPM_video\connect.dll_I2908_0409.png"/>
            <p:cNvPicPr>
              <a:picLocks noChangeAspect="1" noChangeArrowheads="1"/>
            </p:cNvPicPr>
            <p:nvPr/>
          </p:nvPicPr>
          <p:blipFill>
            <a:blip r:embed="rId3" cstate="print"/>
            <a:srcRect/>
            <a:stretch>
              <a:fillRect/>
            </a:stretch>
          </p:blipFill>
          <p:spPr bwMode="auto">
            <a:xfrm>
              <a:off x="5908662" y="2607412"/>
              <a:ext cx="762000" cy="762000"/>
            </a:xfrm>
            <a:prstGeom prst="rect">
              <a:avLst/>
            </a:prstGeom>
            <a:noFill/>
          </p:spPr>
        </p:pic>
        <p:grpSp>
          <p:nvGrpSpPr>
            <p:cNvPr id="22" name="Group 43"/>
            <p:cNvGrpSpPr/>
            <p:nvPr/>
          </p:nvGrpSpPr>
          <p:grpSpPr>
            <a:xfrm>
              <a:off x="6420674" y="2852681"/>
              <a:ext cx="436187" cy="426872"/>
              <a:chOff x="1508589" y="3562328"/>
              <a:chExt cx="436187" cy="426872"/>
            </a:xfrm>
          </p:grpSpPr>
          <p:grpSp>
            <p:nvGrpSpPr>
              <p:cNvPr id="23" name="Group 16"/>
              <p:cNvGrpSpPr/>
              <p:nvPr/>
            </p:nvGrpSpPr>
            <p:grpSpPr>
              <a:xfrm>
                <a:off x="1508589" y="3562328"/>
                <a:ext cx="436187" cy="426872"/>
                <a:chOff x="6691381" y="3538566"/>
                <a:chExt cx="1282751" cy="1346654"/>
              </a:xfrm>
            </p:grpSpPr>
            <p:sp>
              <p:nvSpPr>
                <p:cNvPr id="143" name="Oval 14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nvGrpSpPr>
                <p:cNvPr id="24" name="Group 17"/>
                <p:cNvGrpSpPr/>
                <p:nvPr/>
              </p:nvGrpSpPr>
              <p:grpSpPr>
                <a:xfrm flipH="1">
                  <a:off x="6802955" y="3538566"/>
                  <a:ext cx="915230" cy="1242090"/>
                  <a:chOff x="8100716" y="3773214"/>
                  <a:chExt cx="441437" cy="599089"/>
                </a:xfrm>
              </p:grpSpPr>
              <p:sp>
                <p:nvSpPr>
                  <p:cNvPr id="145" name="Flowchart: Magnetic Disk 144"/>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6" name="Oval 145"/>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142" name="Text Box 181"/>
              <p:cNvSpPr txBox="1">
                <a:spLocks noChangeArrowheads="1"/>
              </p:cNvSpPr>
              <p:nvPr/>
            </p:nvSpPr>
            <p:spPr bwMode="auto">
              <a:xfrm>
                <a:off x="1523777" y="3663830"/>
                <a:ext cx="416350" cy="300076"/>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accent6">
                        <a:lumMod val="75000"/>
                      </a:schemeClr>
                    </a:solidFill>
                    <a:latin typeface="+mn-lt"/>
                    <a:cs typeface="+mn-cs"/>
                  </a:rPr>
                  <a:t>E3</a:t>
                </a:r>
                <a:endParaRPr lang="en-US" sz="1500" b="1" dirty="0">
                  <a:solidFill>
                    <a:schemeClr val="accent6">
                      <a:lumMod val="75000"/>
                    </a:schemeClr>
                  </a:solidFill>
                  <a:latin typeface="+mn-lt"/>
                  <a:cs typeface="+mn-cs"/>
                </a:endParaRPr>
              </a:p>
            </p:txBody>
          </p:sp>
        </p:grpSp>
      </p:grpSp>
      <p:sp>
        <p:nvSpPr>
          <p:cNvPr id="80" name="Rectangle 79"/>
          <p:cNvSpPr/>
          <p:nvPr/>
        </p:nvSpPr>
        <p:spPr>
          <a:xfrm>
            <a:off x="4337575" y="4477684"/>
            <a:ext cx="1606025" cy="507831"/>
          </a:xfrm>
          <a:prstGeom prst="rect">
            <a:avLst/>
          </a:prstGeom>
        </p:spPr>
        <p:txBody>
          <a:bodyPr wrap="square">
            <a:spAutoFit/>
          </a:bodyPr>
          <a:lstStyle/>
          <a:p>
            <a:pPr algn="ctr" eaLnBrk="0" hangingPunct="0">
              <a:lnSpc>
                <a:spcPct val="90000"/>
              </a:lnSpc>
              <a:defRPr/>
            </a:pPr>
            <a:r>
              <a:rPr lang="en-US" sz="1500" dirty="0" smtClean="0">
                <a:solidFill>
                  <a:srgbClr val="FFFF00"/>
                </a:solidFill>
                <a:effectLst>
                  <a:outerShdw blurRad="38100" dist="38100" dir="2700000" algn="tl">
                    <a:srgbClr val="000000">
                      <a:alpha val="43137"/>
                    </a:srgbClr>
                  </a:outerShdw>
                </a:effectLst>
              </a:rPr>
              <a:t>No Bandwidth duplicated</a:t>
            </a:r>
          </a:p>
        </p:txBody>
      </p:sp>
      <p:grpSp>
        <p:nvGrpSpPr>
          <p:cNvPr id="25" name="Group 155"/>
          <p:cNvGrpSpPr/>
          <p:nvPr/>
        </p:nvGrpSpPr>
        <p:grpSpPr>
          <a:xfrm>
            <a:off x="6018478" y="3858808"/>
            <a:ext cx="2360393" cy="2157044"/>
            <a:chOff x="6018478" y="4067158"/>
            <a:chExt cx="2360393" cy="2157044"/>
          </a:xfrm>
        </p:grpSpPr>
        <p:sp>
          <p:nvSpPr>
            <p:cNvPr id="90" name="Oval 89"/>
            <p:cNvSpPr/>
            <p:nvPr/>
          </p:nvSpPr>
          <p:spPr bwMode="auto">
            <a:xfrm>
              <a:off x="6018478" y="4067158"/>
              <a:ext cx="2360393" cy="2157044"/>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grpSp>
          <p:nvGrpSpPr>
            <p:cNvPr id="26" name="Group 63"/>
            <p:cNvGrpSpPr/>
            <p:nvPr/>
          </p:nvGrpSpPr>
          <p:grpSpPr>
            <a:xfrm>
              <a:off x="6180871" y="5569549"/>
              <a:ext cx="2106591" cy="468668"/>
              <a:chOff x="3568314" y="3768866"/>
              <a:chExt cx="3001813" cy="667834"/>
            </a:xfrm>
          </p:grpSpPr>
          <p:sp>
            <p:nvSpPr>
              <p:cNvPr id="151" name="Text Box 50"/>
              <p:cNvSpPr txBox="1">
                <a:spLocks noChangeArrowheads="1"/>
              </p:cNvSpPr>
              <p:nvPr/>
            </p:nvSpPr>
            <p:spPr bwMode="auto">
              <a:xfrm>
                <a:off x="3568314" y="4085853"/>
                <a:ext cx="3001813" cy="350847"/>
              </a:xfrm>
              <a:prstGeom prst="rect">
                <a:avLst/>
              </a:prstGeom>
              <a:noFill/>
              <a:ln w="9525">
                <a:noFill/>
                <a:miter lim="800000"/>
                <a:headEnd/>
                <a:tailEnd/>
              </a:ln>
              <a:effectLst/>
            </p:spPr>
            <p:txBody>
              <a:bodyPr wrap="square" lIns="91435" tIns="45717" rIns="91435" bIns="45717">
                <a:spAutoFit/>
              </a:bodyPr>
              <a:lstStyle/>
              <a:p>
                <a:pPr algn="ctr" eaLnBrk="0" hangingPunct="0">
                  <a:defRPr/>
                </a:pPr>
                <a:r>
                  <a:rPr lang="en-US" sz="1000" i="1" dirty="0" smtClean="0"/>
                  <a:t>Tertiary Disk – and Offsite Tape</a:t>
                </a:r>
                <a:endParaRPr lang="en-US" sz="1000" i="1" dirty="0"/>
              </a:p>
            </p:txBody>
          </p:sp>
          <p:sp>
            <p:nvSpPr>
              <p:cNvPr id="152" name="Text Box 66"/>
              <p:cNvSpPr txBox="1">
                <a:spLocks noChangeArrowheads="1"/>
              </p:cNvSpPr>
              <p:nvPr/>
            </p:nvSpPr>
            <p:spPr bwMode="auto">
              <a:xfrm>
                <a:off x="4299826" y="3768866"/>
                <a:ext cx="1521904" cy="417321"/>
              </a:xfrm>
              <a:prstGeom prst="rect">
                <a:avLst/>
              </a:prstGeom>
              <a:noFill/>
              <a:ln w="9525">
                <a:noFill/>
                <a:miter lim="800000"/>
                <a:headEnd/>
                <a:tailEnd/>
              </a:ln>
              <a:effectLst/>
            </p:spPr>
            <p:txBody>
              <a:bodyPr wrap="square"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grpSp>
      <p:grpSp>
        <p:nvGrpSpPr>
          <p:cNvPr id="27" name="Group 161"/>
          <p:cNvGrpSpPr/>
          <p:nvPr/>
        </p:nvGrpSpPr>
        <p:grpSpPr>
          <a:xfrm>
            <a:off x="6218989" y="4247798"/>
            <a:ext cx="2050399" cy="1213371"/>
            <a:chOff x="6218989" y="4421423"/>
            <a:chExt cx="2050399" cy="1213371"/>
          </a:xfrm>
        </p:grpSpPr>
        <p:pic>
          <p:nvPicPr>
            <p:cNvPr id="92" name="Picture 2" descr="D:\Projects\Microsoft\DPM PartnerVideo\images\platform.png"/>
            <p:cNvPicPr>
              <a:picLocks noChangeAspect="1" noChangeArrowheads="1"/>
            </p:cNvPicPr>
            <p:nvPr/>
          </p:nvPicPr>
          <p:blipFill>
            <a:blip r:embed="rId4">
              <a:duotone>
                <a:schemeClr val="accent2">
                  <a:shade val="45000"/>
                  <a:satMod val="135000"/>
                </a:schemeClr>
                <a:prstClr val="white"/>
              </a:duotone>
              <a:lum bright="-30000"/>
            </a:blip>
            <a:srcRect/>
            <a:stretch>
              <a:fillRect/>
            </a:stretch>
          </p:blipFill>
          <p:spPr bwMode="auto">
            <a:xfrm>
              <a:off x="6218989" y="4761121"/>
              <a:ext cx="2050399" cy="873673"/>
            </a:xfrm>
            <a:prstGeom prst="rect">
              <a:avLst/>
            </a:prstGeom>
            <a:noFill/>
            <a:effectLst>
              <a:outerShdw blurRad="50800" dist="38100" dir="2700000" algn="tl" rotWithShape="0">
                <a:prstClr val="black">
                  <a:alpha val="40000"/>
                </a:prstClr>
              </a:outerShdw>
            </a:effectLst>
          </p:spPr>
        </p:pic>
        <p:grpSp>
          <p:nvGrpSpPr>
            <p:cNvPr id="28" name="Group 67"/>
            <p:cNvGrpSpPr/>
            <p:nvPr/>
          </p:nvGrpSpPr>
          <p:grpSpPr>
            <a:xfrm>
              <a:off x="7519221" y="5027829"/>
              <a:ext cx="504271" cy="272547"/>
              <a:chOff x="5415037" y="2923582"/>
              <a:chExt cx="718569" cy="388369"/>
            </a:xfrm>
          </p:grpSpPr>
          <p:pic>
            <p:nvPicPr>
              <p:cNvPr id="140" name="Picture 3" descr="D:\Projects\Microsoft\DPM PartnerVideo\images\integratedDisk.png"/>
              <p:cNvPicPr>
                <a:picLocks noChangeAspect="1" noChangeArrowheads="1"/>
              </p:cNvPicPr>
              <p:nvPr/>
            </p:nvPicPr>
            <p:blipFill>
              <a:blip r:embed="rId6" cstate="print">
                <a:lum contrast="3000"/>
              </a:blip>
              <a:srcRect/>
              <a:stretch>
                <a:fillRect/>
              </a:stretch>
            </p:blipFill>
            <p:spPr bwMode="auto">
              <a:xfrm>
                <a:off x="5426912" y="3012834"/>
                <a:ext cx="405089" cy="299117"/>
              </a:xfrm>
              <a:prstGeom prst="rect">
                <a:avLst/>
              </a:prstGeom>
              <a:noFill/>
            </p:spPr>
          </p:pic>
          <p:pic>
            <p:nvPicPr>
              <p:cNvPr id="141" name="Picture 3" descr="D:\Projects\Microsoft\DPM PartnerVideo\images\integratedDisk.png"/>
              <p:cNvPicPr>
                <a:picLocks noChangeAspect="1" noChangeArrowheads="1"/>
              </p:cNvPicPr>
              <p:nvPr/>
            </p:nvPicPr>
            <p:blipFill>
              <a:blip r:embed="rId6" cstate="print">
                <a:lum contrast="3000"/>
              </a:blip>
              <a:srcRect/>
              <a:stretch>
                <a:fillRect/>
              </a:stretch>
            </p:blipFill>
            <p:spPr bwMode="auto">
              <a:xfrm>
                <a:off x="5420975" y="2960619"/>
                <a:ext cx="405089" cy="299117"/>
              </a:xfrm>
              <a:prstGeom prst="rect">
                <a:avLst/>
              </a:prstGeom>
              <a:noFill/>
            </p:spPr>
          </p:pic>
          <p:pic>
            <p:nvPicPr>
              <p:cNvPr id="144" name="Picture 3" descr="D:\Projects\Microsoft\DPM PartnerVideo\images\integratedDisk.png"/>
              <p:cNvPicPr>
                <a:picLocks noChangeAspect="1" noChangeArrowheads="1"/>
              </p:cNvPicPr>
              <p:nvPr/>
            </p:nvPicPr>
            <p:blipFill>
              <a:blip r:embed="rId6" cstate="print">
                <a:lum contrast="3000"/>
              </a:blip>
              <a:srcRect/>
              <a:stretch>
                <a:fillRect/>
              </a:stretch>
            </p:blipFill>
            <p:spPr bwMode="auto">
              <a:xfrm>
                <a:off x="5415037" y="2923582"/>
                <a:ext cx="405089" cy="299117"/>
              </a:xfrm>
              <a:prstGeom prst="rect">
                <a:avLst/>
              </a:prstGeom>
              <a:noFill/>
            </p:spPr>
          </p:pic>
          <p:grpSp>
            <p:nvGrpSpPr>
              <p:cNvPr id="29" name="Group 183"/>
              <p:cNvGrpSpPr/>
              <p:nvPr/>
            </p:nvGrpSpPr>
            <p:grpSpPr>
              <a:xfrm>
                <a:off x="5801888" y="3005082"/>
                <a:ext cx="331718" cy="291135"/>
                <a:chOff x="5801888" y="2848326"/>
                <a:chExt cx="331718" cy="291135"/>
              </a:xfrm>
            </p:grpSpPr>
            <p:pic>
              <p:nvPicPr>
                <p:cNvPr id="148" name="Picture 10" descr="D:\Projects\Microsoft\DPM PartnerVideo\images\tape.png"/>
                <p:cNvPicPr>
                  <a:picLocks noChangeAspect="1" noChangeArrowheads="1"/>
                </p:cNvPicPr>
                <p:nvPr/>
              </p:nvPicPr>
              <p:blipFill>
                <a:blip r:embed="rId7" cstate="print">
                  <a:duotone>
                    <a:schemeClr val="accent4">
                      <a:shade val="45000"/>
                      <a:satMod val="135000"/>
                    </a:schemeClr>
                    <a:prstClr val="white"/>
                  </a:duotone>
                </a:blip>
                <a:srcRect/>
                <a:stretch>
                  <a:fillRect/>
                </a:stretch>
              </p:blipFill>
              <p:spPr bwMode="auto">
                <a:xfrm>
                  <a:off x="5801888" y="2947188"/>
                  <a:ext cx="322292" cy="192273"/>
                </a:xfrm>
                <a:prstGeom prst="rect">
                  <a:avLst/>
                </a:prstGeom>
                <a:noFill/>
              </p:spPr>
            </p:pic>
            <p:pic>
              <p:nvPicPr>
                <p:cNvPr id="149"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05376" y="2894788"/>
                  <a:ext cx="322292" cy="192273"/>
                </a:xfrm>
                <a:prstGeom prst="rect">
                  <a:avLst/>
                </a:prstGeom>
                <a:noFill/>
              </p:spPr>
            </p:pic>
            <p:pic>
              <p:nvPicPr>
                <p:cNvPr id="150" name="Picture 10" descr="D:\Projects\Microsoft\DPM PartnerVideo\images\tape.png"/>
                <p:cNvPicPr>
                  <a:picLocks noChangeAspect="1" noChangeArrowheads="1"/>
                </p:cNvPicPr>
                <p:nvPr/>
              </p:nvPicPr>
              <p:blipFill>
                <a:blip r:embed="rId7" cstate="print">
                  <a:duotone>
                    <a:prstClr val="black"/>
                    <a:srgbClr val="FF0000">
                      <a:tint val="45000"/>
                      <a:satMod val="400000"/>
                    </a:srgbClr>
                  </a:duotone>
                </a:blip>
                <a:srcRect/>
                <a:stretch>
                  <a:fillRect/>
                </a:stretch>
              </p:blipFill>
              <p:spPr bwMode="auto">
                <a:xfrm>
                  <a:off x="5811314" y="2848326"/>
                  <a:ext cx="322292" cy="192273"/>
                </a:xfrm>
                <a:prstGeom prst="rect">
                  <a:avLst/>
                </a:prstGeom>
                <a:noFill/>
              </p:spPr>
            </p:pic>
          </p:grpSp>
        </p:grpSp>
        <p:grpSp>
          <p:nvGrpSpPr>
            <p:cNvPr id="30" name="Group 75"/>
            <p:cNvGrpSpPr/>
            <p:nvPr/>
          </p:nvGrpSpPr>
          <p:grpSpPr>
            <a:xfrm>
              <a:off x="7137231" y="5070531"/>
              <a:ext cx="474796" cy="229101"/>
              <a:chOff x="4848128" y="2984430"/>
              <a:chExt cx="676566" cy="326460"/>
            </a:xfrm>
          </p:grpSpPr>
          <p:sp>
            <p:nvSpPr>
              <p:cNvPr id="134" name="Oval 133"/>
              <p:cNvSpPr/>
              <p:nvPr/>
            </p:nvSpPr>
            <p:spPr>
              <a:xfrm>
                <a:off x="5042438" y="31749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5" name="Oval 134"/>
              <p:cNvSpPr/>
              <p:nvPr/>
            </p:nvSpPr>
            <p:spPr>
              <a:xfrm>
                <a:off x="5145308" y="298443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6" name="Oval 135"/>
              <p:cNvSpPr/>
              <p:nvPr/>
            </p:nvSpPr>
            <p:spPr>
              <a:xfrm>
                <a:off x="4848128" y="3083490"/>
                <a:ext cx="379386" cy="135960"/>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31" name="Group 204"/>
            <p:cNvGrpSpPr/>
            <p:nvPr/>
          </p:nvGrpSpPr>
          <p:grpSpPr>
            <a:xfrm>
              <a:off x="7083190" y="4814026"/>
              <a:ext cx="505850" cy="478200"/>
              <a:chOff x="4572000" y="2655375"/>
              <a:chExt cx="720817" cy="681417"/>
            </a:xfrm>
          </p:grpSpPr>
          <p:grpSp>
            <p:nvGrpSpPr>
              <p:cNvPr id="32" name="Group 189"/>
              <p:cNvGrpSpPr/>
              <p:nvPr/>
            </p:nvGrpSpPr>
            <p:grpSpPr>
              <a:xfrm>
                <a:off x="4673854" y="2655375"/>
                <a:ext cx="403810" cy="395185"/>
                <a:chOff x="4904375" y="2755269"/>
                <a:chExt cx="324356" cy="317428"/>
              </a:xfrm>
            </p:grpSpPr>
            <p:sp>
              <p:nvSpPr>
                <p:cNvPr id="131" name="Oval 130"/>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2" name="Flowchart: Magnetic Disk 131"/>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3" name="Oval 132"/>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33" name="Group 190"/>
              <p:cNvGrpSpPr/>
              <p:nvPr/>
            </p:nvGrpSpPr>
            <p:grpSpPr>
              <a:xfrm>
                <a:off x="4889007" y="2747583"/>
                <a:ext cx="403810" cy="395185"/>
                <a:chOff x="4904375" y="2755269"/>
                <a:chExt cx="324356" cy="317428"/>
              </a:xfrm>
            </p:grpSpPr>
            <p:sp>
              <p:nvSpPr>
                <p:cNvPr id="128" name="Oval 127"/>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9" name="Flowchart: Magnetic Disk 128"/>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0" name="Oval 129"/>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34" name="Group 195"/>
              <p:cNvGrpSpPr/>
              <p:nvPr/>
            </p:nvGrpSpPr>
            <p:grpSpPr>
              <a:xfrm>
                <a:off x="4572000" y="2832108"/>
                <a:ext cx="403810" cy="395185"/>
                <a:chOff x="4904375" y="2755269"/>
                <a:chExt cx="324356" cy="317428"/>
              </a:xfrm>
            </p:grpSpPr>
            <p:sp>
              <p:nvSpPr>
                <p:cNvPr id="125" name="Oval 12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6" name="Flowchart: Magnetic Disk 125"/>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7" name="Oval 126"/>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35" name="Group 199"/>
              <p:cNvGrpSpPr/>
              <p:nvPr/>
            </p:nvGrpSpPr>
            <p:grpSpPr>
              <a:xfrm>
                <a:off x="4810205" y="2941607"/>
                <a:ext cx="403810" cy="395185"/>
                <a:chOff x="4904375" y="2755269"/>
                <a:chExt cx="324356" cy="317428"/>
              </a:xfrm>
            </p:grpSpPr>
            <p:sp>
              <p:nvSpPr>
                <p:cNvPr id="120" name="Oval 119"/>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1" name="Flowchart: Magnetic Disk 120"/>
                <p:cNvSpPr/>
                <p:nvPr/>
              </p:nvSpPr>
              <p:spPr>
                <a:xfrm flipH="1">
                  <a:off x="4932588" y="2755269"/>
                  <a:ext cx="231423" cy="2927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22" name="Oval 121"/>
                <p:cNvSpPr/>
                <p:nvPr/>
              </p:nvSpPr>
              <p:spPr>
                <a:xfrm flipH="1">
                  <a:off x="4933912" y="2755269"/>
                  <a:ext cx="230101" cy="9522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pic>
          <p:nvPicPr>
            <p:cNvPr id="88" name="Picture 2" descr="D:\Projects\Microsoft\DPM_Deck\images\Vista (344).png"/>
            <p:cNvPicPr>
              <a:picLocks noChangeAspect="1" noChangeArrowheads="1"/>
            </p:cNvPicPr>
            <p:nvPr/>
          </p:nvPicPr>
          <p:blipFill>
            <a:blip r:embed="rId5" cstate="print">
              <a:grayscl/>
            </a:blip>
            <a:srcRect/>
            <a:stretch>
              <a:fillRect/>
            </a:stretch>
          </p:blipFill>
          <p:spPr bwMode="auto">
            <a:xfrm>
              <a:off x="6385030" y="4421423"/>
              <a:ext cx="825947" cy="938387"/>
            </a:xfrm>
            <a:prstGeom prst="rect">
              <a:avLst/>
            </a:prstGeom>
            <a:noFill/>
          </p:spPr>
        </p:pic>
      </p:grpSp>
      <p:sp>
        <p:nvSpPr>
          <p:cNvPr id="163" name="Text Box 181"/>
          <p:cNvSpPr txBox="1">
            <a:spLocks noChangeArrowheads="1"/>
          </p:cNvSpPr>
          <p:nvPr/>
        </p:nvSpPr>
        <p:spPr bwMode="auto">
          <a:xfrm>
            <a:off x="5334000" y="6042913"/>
            <a:ext cx="3566933"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DPM 2007 SP1</a:t>
            </a:r>
          </a:p>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Offsite Tape &amp; Previous Recovery Points</a:t>
            </a:r>
          </a:p>
        </p:txBody>
      </p:sp>
      <p:sp>
        <p:nvSpPr>
          <p:cNvPr id="119" name="Text Box 181"/>
          <p:cNvSpPr txBox="1">
            <a:spLocks noChangeArrowheads="1"/>
          </p:cNvSpPr>
          <p:nvPr/>
        </p:nvSpPr>
        <p:spPr bwMode="auto">
          <a:xfrm>
            <a:off x="5595913" y="2953715"/>
            <a:ext cx="3310368" cy="507825"/>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SCR Protection</a:t>
            </a:r>
          </a:p>
          <a:p>
            <a:pPr algn="ctr" eaLnBrk="0" hangingPunct="0">
              <a:lnSpc>
                <a:spcPct val="90000"/>
              </a:lnSpc>
              <a:defRPr/>
            </a:pPr>
            <a:r>
              <a:rPr lang="en-US" sz="1500" b="1" dirty="0" smtClean="0">
                <a:solidFill>
                  <a:schemeClr val="bg1"/>
                </a:solidFill>
                <a:effectLst>
                  <a:outerShdw blurRad="38100" dist="38100" dir="2700000" algn="tl">
                    <a:srgbClr val="000000">
                      <a:alpha val="43137"/>
                    </a:srgbClr>
                  </a:outerShdw>
                </a:effectLst>
              </a:rPr>
              <a:t>Failover across sites of current data</a:t>
            </a:r>
            <a:endParaRPr lang="en-US" sz="1500" b="1" dirty="0">
              <a:solidFill>
                <a:schemeClr val="bg1"/>
              </a:solidFill>
              <a:effectLst>
                <a:outerShdw blurRad="38100" dist="38100" dir="2700000" algn="tl">
                  <a:srgbClr val="000000">
                    <a:alpha val="43137"/>
                  </a:srgbClr>
                </a:outerShdw>
              </a:effectLst>
            </a:endParaRPr>
          </a:p>
        </p:txBody>
      </p:sp>
      <p:sp>
        <p:nvSpPr>
          <p:cNvPr id="147" name="Down Arrow 146"/>
          <p:cNvSpPr/>
          <p:nvPr/>
        </p:nvSpPr>
        <p:spPr bwMode="auto">
          <a:xfrm>
            <a:off x="7554069" y="3505199"/>
            <a:ext cx="362801" cy="951053"/>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53" name="Rectangle 152"/>
          <p:cNvSpPr/>
          <p:nvPr/>
        </p:nvSpPr>
        <p:spPr>
          <a:xfrm>
            <a:off x="7760676" y="3520422"/>
            <a:ext cx="769868" cy="507831"/>
          </a:xfrm>
          <a:prstGeom prst="rect">
            <a:avLst/>
          </a:prstGeom>
        </p:spPr>
        <p:txBody>
          <a:bodyPr wrap="square">
            <a:spAutoFit/>
          </a:bodyPr>
          <a:lstStyle/>
          <a:p>
            <a:pPr algn="ctr" eaLnBrk="0" hangingPunct="0">
              <a:lnSpc>
                <a:spcPct val="90000"/>
              </a:lnSpc>
              <a:defRPr/>
            </a:pPr>
            <a:r>
              <a:rPr lang="en-US" sz="1500" dirty="0" smtClean="0">
                <a:solidFill>
                  <a:srgbClr val="FFFF00"/>
                </a:solidFill>
                <a:effectLst>
                  <a:outerShdw blurRad="38100" dist="38100" dir="2700000" algn="tl">
                    <a:srgbClr val="000000">
                      <a:alpha val="43137"/>
                    </a:srgbClr>
                  </a:outerShdw>
                </a:effectLst>
              </a:rPr>
              <a:t>DPM</a:t>
            </a:r>
          </a:p>
          <a:p>
            <a:pPr algn="ctr" eaLnBrk="0" hangingPunct="0">
              <a:lnSpc>
                <a:spcPct val="90000"/>
              </a:lnSpc>
              <a:defRPr/>
            </a:pPr>
            <a:r>
              <a:rPr lang="en-US" sz="1500" dirty="0" smtClean="0">
                <a:solidFill>
                  <a:srgbClr val="FFFF00"/>
                </a:solidFill>
                <a:effectLst>
                  <a:outerShdw blurRad="38100" dist="38100" dir="2700000" algn="tl">
                    <a:srgbClr val="000000">
                      <a:alpha val="43137"/>
                    </a:srgbClr>
                  </a:outerShdw>
                </a:effectLst>
              </a:rPr>
              <a:t>SP1</a:t>
            </a:r>
            <a:endParaRPr lang="en-US" sz="1500" dirty="0">
              <a:solidFill>
                <a:srgbClr val="FFFF00"/>
              </a:solidFill>
              <a:effectLst>
                <a:outerShdw blurRad="38100" dist="38100" dir="2700000" algn="tl">
                  <a:srgbClr val="000000">
                    <a:alpha val="43137"/>
                  </a:srgbClr>
                </a:outerShdw>
              </a:effectLst>
            </a:endParaRPr>
          </a:p>
        </p:txBody>
      </p:sp>
      <p:sp>
        <p:nvSpPr>
          <p:cNvPr id="154" name="Rectangle 153"/>
          <p:cNvSpPr/>
          <p:nvPr/>
        </p:nvSpPr>
        <p:spPr>
          <a:xfrm>
            <a:off x="1260027" y="4523354"/>
            <a:ext cx="704039" cy="300082"/>
          </a:xfrm>
          <a:prstGeom prst="rect">
            <a:avLst/>
          </a:prstGeom>
        </p:spPr>
        <p:txBody>
          <a:bodyPr wrap="none">
            <a:spAutoFit/>
          </a:bodyPr>
          <a:lstStyle/>
          <a:p>
            <a:pPr algn="ct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DPM1</a:t>
            </a:r>
            <a:endParaRPr lang="en-US" sz="1500" dirty="0">
              <a:solidFill>
                <a:schemeClr val="bg1"/>
              </a:solidFill>
              <a:effectLst>
                <a:outerShdw blurRad="38100" dist="38100" dir="2700000" algn="tl">
                  <a:srgbClr val="000000">
                    <a:alpha val="43137"/>
                  </a:srgbClr>
                </a:outerShdw>
              </a:effectLst>
            </a:endParaRPr>
          </a:p>
        </p:txBody>
      </p:sp>
      <p:sp>
        <p:nvSpPr>
          <p:cNvPr id="47" name="Down Arrow 46"/>
          <p:cNvSpPr/>
          <p:nvPr/>
        </p:nvSpPr>
        <p:spPr bwMode="auto">
          <a:xfrm>
            <a:off x="3236711" y="3084154"/>
            <a:ext cx="362801" cy="1372099"/>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17" name="Striped Right Arrow 116"/>
          <p:cNvSpPr/>
          <p:nvPr/>
        </p:nvSpPr>
        <p:spPr bwMode="auto">
          <a:xfrm>
            <a:off x="4267200" y="2286000"/>
            <a:ext cx="2438400" cy="304800"/>
          </a:xfrm>
          <a:prstGeom prst="striped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smtClean="0">
              <a:solidFill>
                <a:schemeClr val="bg2"/>
              </a:solidFill>
              <a:effectLst>
                <a:outerShdw blurRad="38100" dist="38100" dir="2700000" algn="tl">
                  <a:srgbClr val="000000">
                    <a:alpha val="43137"/>
                  </a:srgbClr>
                </a:outerShdw>
              </a:effectLst>
              <a:latin typeface="+mj-lt"/>
            </a:endParaRPr>
          </a:p>
        </p:txBody>
      </p:sp>
      <p:sp>
        <p:nvSpPr>
          <p:cNvPr id="118" name="Rectangle 117"/>
          <p:cNvSpPr/>
          <p:nvPr/>
        </p:nvSpPr>
        <p:spPr>
          <a:xfrm>
            <a:off x="5181600" y="2514600"/>
            <a:ext cx="510075" cy="300082"/>
          </a:xfrm>
          <a:prstGeom prst="rect">
            <a:avLst/>
          </a:prstGeom>
        </p:spPr>
        <p:txBody>
          <a:bodyPr wrap="none">
            <a:spAutoFit/>
          </a:bodyPr>
          <a:lstStyle/>
          <a:p>
            <a:pPr algn="r" eaLnBrk="0" hangingPunct="0">
              <a:lnSpc>
                <a:spcPct val="90000"/>
              </a:lnSpc>
              <a:defRPr/>
            </a:pPr>
            <a:r>
              <a:rPr lang="en-US" sz="1500" dirty="0" smtClean="0">
                <a:solidFill>
                  <a:schemeClr val="bg1"/>
                </a:solidFill>
                <a:effectLst>
                  <a:outerShdw blurRad="38100" dist="38100" dir="2700000" algn="tl">
                    <a:srgbClr val="000000">
                      <a:alpha val="43137"/>
                    </a:srgbClr>
                  </a:outerShdw>
                </a:effectLst>
              </a:rPr>
              <a:t>SCR</a:t>
            </a:r>
            <a:endParaRPr lang="en-US" sz="1500"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2"/>
          <p:cNvSpPr>
            <a:spLocks noGrp="1" noChangeArrowheads="1"/>
          </p:cNvSpPr>
          <p:nvPr>
            <p:ph type="title"/>
          </p:nvPr>
        </p:nvSpPr>
        <p:spPr>
          <a:xfrm>
            <a:off x="415834" y="0"/>
            <a:ext cx="8382000" cy="664797"/>
          </a:xfrm>
        </p:spPr>
        <p:txBody>
          <a:bodyPr/>
          <a:lstStyle/>
          <a:p>
            <a:pPr eaLnBrk="1" hangingPunct="1"/>
            <a:r>
              <a:rPr lang="en-US" dirty="0" smtClean="0"/>
              <a:t>Recoverability</a:t>
            </a:r>
          </a:p>
        </p:txBody>
      </p:sp>
      <p:graphicFrame>
        <p:nvGraphicFramePr>
          <p:cNvPr id="6" name="Table 5"/>
          <p:cNvGraphicFramePr>
            <a:graphicFrameLocks noGrp="1"/>
          </p:cNvGraphicFramePr>
          <p:nvPr/>
        </p:nvGraphicFramePr>
        <p:xfrm>
          <a:off x="426722" y="638307"/>
          <a:ext cx="8029302" cy="6204450"/>
        </p:xfrm>
        <a:graphic>
          <a:graphicData uri="http://schemas.openxmlformats.org/drawingml/2006/table">
            <a:tbl>
              <a:tblPr/>
              <a:tblGrid>
                <a:gridCol w="2676434"/>
                <a:gridCol w="2676434"/>
                <a:gridCol w="2676434"/>
              </a:tblGrid>
              <a:tr h="69205">
                <a:tc>
                  <a:txBody>
                    <a:bodyPr/>
                    <a:lstStyle/>
                    <a:p>
                      <a:r>
                        <a:rPr lang="en-AU" sz="1400" b="1" dirty="0"/>
                        <a:t>Product </a:t>
                      </a:r>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AU" sz="1200" b="1" dirty="0"/>
                        <a:t>Protectable Data </a:t>
                      </a:r>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AU" sz="1200" b="1" dirty="0"/>
                        <a:t>Recoverable Data </a:t>
                      </a:r>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101">
                <a:tc>
                  <a:txBody>
                    <a:bodyPr/>
                    <a:lstStyle/>
                    <a:p>
                      <a:pPr>
                        <a:buFont typeface="Arial"/>
                        <a:buChar char="•"/>
                      </a:pPr>
                      <a:r>
                        <a:rPr lang="en-AU" sz="1000" b="1" dirty="0"/>
                        <a:t>Microsoft Exchange Server 2003 </a:t>
                      </a:r>
                      <a:r>
                        <a:rPr lang="en-AU" sz="1000" b="1" dirty="0" smtClean="0"/>
                        <a:t>(</a:t>
                      </a:r>
                      <a:r>
                        <a:rPr lang="en-AU" sz="1000" b="1" dirty="0"/>
                        <a:t>SP2)</a:t>
                      </a:r>
                      <a:br>
                        <a:rPr lang="en-AU" sz="1000" b="1" dirty="0"/>
                      </a:br>
                      <a:endParaRPr lang="en-AU" sz="1000" b="1" dirty="0"/>
                    </a:p>
                    <a:p>
                      <a:pPr>
                        <a:buFont typeface="Arial"/>
                        <a:buChar char="•"/>
                      </a:pPr>
                      <a:r>
                        <a:rPr lang="en-AU" sz="1000" b="1" dirty="0"/>
                        <a:t>Exchange Server </a:t>
                      </a:r>
                      <a:r>
                        <a:rPr lang="en-AU" sz="1000" b="1" dirty="0" smtClean="0"/>
                        <a:t>2007</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Storage group</a:t>
                      </a:r>
                      <a:br>
                        <a:rPr lang="en-AU" sz="1000" b="1" dirty="0"/>
                      </a:b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Storage group</a:t>
                      </a:r>
                      <a:br>
                        <a:rPr lang="en-AU" sz="1000" b="1" dirty="0"/>
                      </a:br>
                      <a:endParaRPr lang="en-AU" sz="1000" b="1" dirty="0"/>
                    </a:p>
                    <a:p>
                      <a:pPr>
                        <a:buFont typeface="Arial"/>
                        <a:buChar char="•"/>
                      </a:pPr>
                      <a:r>
                        <a:rPr lang="en-AU" sz="1000" b="1" dirty="0"/>
                        <a:t>Database</a:t>
                      </a:r>
                      <a:br>
                        <a:rPr lang="en-AU" sz="1000" b="1" dirty="0"/>
                      </a:br>
                      <a:endParaRPr lang="en-AU" sz="1000" b="1" dirty="0"/>
                    </a:p>
                    <a:p>
                      <a:pPr>
                        <a:buFont typeface="Arial"/>
                        <a:buChar char="•"/>
                      </a:pPr>
                      <a:r>
                        <a:rPr lang="en-AU" sz="1000" b="1" dirty="0" smtClean="0"/>
                        <a:t>Mailbox</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8213">
                <a:tc>
                  <a:txBody>
                    <a:bodyPr/>
                    <a:lstStyle/>
                    <a:p>
                      <a:pPr>
                        <a:buFont typeface="Arial"/>
                        <a:buChar char="•"/>
                      </a:pPr>
                      <a:r>
                        <a:rPr lang="en-AU" sz="1000" b="1" dirty="0"/>
                        <a:t>Microsoft SQL Server 2000 with </a:t>
                      </a:r>
                      <a:r>
                        <a:rPr lang="en-AU" sz="1000" b="1" dirty="0" smtClean="0"/>
                        <a:t>SP4</a:t>
                      </a:r>
                      <a:br>
                        <a:rPr lang="en-AU" sz="1000" b="1" dirty="0" smtClean="0"/>
                      </a:br>
                      <a:endParaRPr lang="en-AU" sz="1000" b="1" dirty="0"/>
                    </a:p>
                    <a:p>
                      <a:pPr>
                        <a:buFont typeface="Arial"/>
                        <a:buChar char="•"/>
                      </a:pPr>
                      <a:r>
                        <a:rPr lang="en-AU" sz="1000" b="1" dirty="0"/>
                        <a:t>SQL Server 2005 with </a:t>
                      </a:r>
                      <a:r>
                        <a:rPr lang="en-AU" sz="1000" b="1" dirty="0" smtClean="0"/>
                        <a:t>SP1 </a:t>
                      </a:r>
                      <a:r>
                        <a:rPr lang="en-AU" sz="1000" b="1" dirty="0"/>
                        <a:t>or </a:t>
                      </a:r>
                      <a:r>
                        <a:rPr lang="en-AU" sz="1000" b="1" dirty="0" smtClean="0"/>
                        <a:t>later</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Database</a:t>
                      </a:r>
                      <a:br>
                        <a:rPr lang="en-AU" sz="1000" b="1" dirty="0"/>
                      </a:b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a:t>Database</a:t>
                      </a:r>
                      <a:br>
                        <a:rPr lang="en-AU" sz="1000" b="1"/>
                      </a:br>
                      <a:endParaRPr lang="en-AU" sz="1000" b="1"/>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101">
                <a:tc>
                  <a:txBody>
                    <a:bodyPr/>
                    <a:lstStyle/>
                    <a:p>
                      <a:pPr>
                        <a:buFont typeface="Arial"/>
                        <a:buChar char="•"/>
                      </a:pPr>
                      <a:r>
                        <a:rPr lang="en-AU" sz="1000" b="1" dirty="0"/>
                        <a:t>Microsoft Office SharePoint Server 2007</a:t>
                      </a:r>
                      <a:br>
                        <a:rPr lang="en-AU" sz="1000" b="1" dirty="0"/>
                      </a:br>
                      <a:endParaRPr lang="en-AU" sz="1000" b="1" dirty="0"/>
                    </a:p>
                    <a:p>
                      <a:pPr>
                        <a:buFont typeface="Arial"/>
                        <a:buChar char="•"/>
                      </a:pPr>
                      <a:r>
                        <a:rPr lang="en-AU" sz="1000" b="1" dirty="0"/>
                        <a:t>Microsoft Windows SharePoint Services 3.0 </a:t>
                      </a:r>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Farm</a:t>
                      </a:r>
                      <a:br>
                        <a:rPr lang="en-AU" sz="1000" b="1" dirty="0"/>
                      </a:b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Farm</a:t>
                      </a:r>
                      <a:br>
                        <a:rPr lang="en-AU" sz="1000" b="1" dirty="0"/>
                      </a:br>
                      <a:endParaRPr lang="en-AU" sz="1000" b="1" dirty="0"/>
                    </a:p>
                    <a:p>
                      <a:pPr>
                        <a:buFont typeface="Arial"/>
                        <a:buChar char="•"/>
                      </a:pPr>
                      <a:r>
                        <a:rPr lang="en-AU" sz="1000" b="1" dirty="0"/>
                        <a:t>Database</a:t>
                      </a:r>
                      <a:br>
                        <a:rPr lang="en-AU" sz="1000" b="1" dirty="0"/>
                      </a:br>
                      <a:endParaRPr lang="en-AU" sz="1000" b="1" dirty="0"/>
                    </a:p>
                    <a:p>
                      <a:pPr>
                        <a:buFont typeface="Arial"/>
                        <a:buChar char="•"/>
                      </a:pPr>
                      <a:r>
                        <a:rPr lang="en-AU" sz="1000" b="1" dirty="0"/>
                        <a:t>Site</a:t>
                      </a:r>
                      <a:br>
                        <a:rPr lang="en-AU" sz="1000" b="1" dirty="0"/>
                      </a:br>
                      <a:endParaRPr lang="en-AU" sz="1000" b="1" dirty="0"/>
                    </a:p>
                    <a:p>
                      <a:pPr>
                        <a:buFont typeface="Arial"/>
                        <a:buChar char="•"/>
                      </a:pPr>
                      <a:r>
                        <a:rPr lang="en-AU" sz="1000" b="1" dirty="0"/>
                        <a:t>File or </a:t>
                      </a:r>
                      <a:r>
                        <a:rPr lang="en-AU" sz="1000" b="1" dirty="0" smtClean="0"/>
                        <a:t>list</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101">
                <a:tc>
                  <a:txBody>
                    <a:bodyPr/>
                    <a:lstStyle/>
                    <a:p>
                      <a:pPr>
                        <a:buFont typeface="Arial"/>
                        <a:buChar char="•"/>
                      </a:pPr>
                      <a:r>
                        <a:rPr lang="en-AU" sz="1000" b="1"/>
                        <a:t>Windows Server 2003 with SP1</a:t>
                      </a:r>
                      <a:br>
                        <a:rPr lang="en-AU" sz="1000" b="1"/>
                      </a:br>
                      <a:endParaRPr lang="en-AU" sz="1000" b="1"/>
                    </a:p>
                    <a:p>
                      <a:pPr>
                        <a:buFont typeface="Arial"/>
                        <a:buChar char="•"/>
                      </a:pPr>
                      <a:r>
                        <a:rPr lang="en-AU" sz="1000" b="1"/>
                        <a:t>Windows Storage Server 2003 with SP1</a:t>
                      </a:r>
                      <a:br>
                        <a:rPr lang="en-AU" sz="1000" b="1"/>
                      </a:br>
                      <a:endParaRPr lang="en-AU" sz="1000" b="1"/>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Volume</a:t>
                      </a:r>
                      <a:br>
                        <a:rPr lang="en-AU" sz="1000" b="1" dirty="0"/>
                      </a:br>
                      <a:endParaRPr lang="en-AU" sz="1000" b="1" dirty="0"/>
                    </a:p>
                    <a:p>
                      <a:pPr>
                        <a:buFont typeface="Arial"/>
                        <a:buChar char="•"/>
                      </a:pPr>
                      <a:r>
                        <a:rPr lang="en-AU" sz="1000" b="1" dirty="0"/>
                        <a:t>Share</a:t>
                      </a:r>
                      <a:br>
                        <a:rPr lang="en-AU" sz="1000" b="1" dirty="0"/>
                      </a:br>
                      <a:endParaRPr lang="en-AU" sz="1000" b="1" dirty="0"/>
                    </a:p>
                    <a:p>
                      <a:pPr>
                        <a:buFont typeface="Arial"/>
                        <a:buChar char="•"/>
                      </a:pPr>
                      <a:r>
                        <a:rPr lang="en-AU" sz="1000" b="1" dirty="0"/>
                        <a:t>Folder</a:t>
                      </a:r>
                      <a:br>
                        <a:rPr lang="en-AU" sz="1000" b="1" dirty="0"/>
                      </a:b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Volume</a:t>
                      </a:r>
                      <a:br>
                        <a:rPr lang="en-AU" sz="1000" b="1" dirty="0"/>
                      </a:br>
                      <a:endParaRPr lang="en-AU" sz="1000" b="1" dirty="0"/>
                    </a:p>
                    <a:p>
                      <a:pPr>
                        <a:buFont typeface="Arial"/>
                        <a:buChar char="•"/>
                      </a:pPr>
                      <a:r>
                        <a:rPr lang="en-AU" sz="1000" b="1" dirty="0"/>
                        <a:t>Share</a:t>
                      </a:r>
                      <a:br>
                        <a:rPr lang="en-AU" sz="1000" b="1" dirty="0"/>
                      </a:br>
                      <a:endParaRPr lang="en-AU" sz="1000" b="1" dirty="0"/>
                    </a:p>
                    <a:p>
                      <a:pPr>
                        <a:buFont typeface="Arial"/>
                        <a:buChar char="•"/>
                      </a:pPr>
                      <a:r>
                        <a:rPr lang="en-AU" sz="1000" b="1" dirty="0"/>
                        <a:t>Folder</a:t>
                      </a:r>
                      <a:br>
                        <a:rPr lang="en-AU" sz="1000" b="1" dirty="0"/>
                      </a:br>
                      <a:endParaRPr lang="en-AU" sz="1000" b="1" dirty="0"/>
                    </a:p>
                    <a:p>
                      <a:pPr>
                        <a:buFont typeface="Arial"/>
                        <a:buChar char="•"/>
                      </a:pPr>
                      <a:r>
                        <a:rPr lang="en-AU" sz="1000" b="1" dirty="0"/>
                        <a:t>File </a:t>
                      </a:r>
                      <a:r>
                        <a:rPr lang="en-AU" sz="1000" b="1" dirty="0" smtClean="0"/>
                        <a:t>data</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8213">
                <a:tc>
                  <a:txBody>
                    <a:bodyPr/>
                    <a:lstStyle/>
                    <a:p>
                      <a:pPr>
                        <a:buFont typeface="Arial"/>
                        <a:buChar char="•"/>
                      </a:pPr>
                      <a:r>
                        <a:rPr lang="pt-BR" sz="1000" b="1" dirty="0"/>
                        <a:t>Microsoft Virtual Server 2005 R2 </a:t>
                      </a:r>
                      <a:r>
                        <a:rPr lang="pt-BR" sz="1000" b="1" dirty="0" smtClean="0"/>
                        <a:t>SP1</a:t>
                      </a:r>
                    </a:p>
                    <a:p>
                      <a:pPr>
                        <a:buFont typeface="Arial"/>
                        <a:buChar char="•"/>
                      </a:pPr>
                      <a:endParaRPr lang="pt-BR" sz="1000" b="1" dirty="0" smtClean="0"/>
                    </a:p>
                    <a:p>
                      <a:pPr>
                        <a:buFont typeface="Arial"/>
                        <a:buChar char="•"/>
                      </a:pPr>
                      <a:r>
                        <a:rPr lang="pt-BR" sz="1000" b="1" dirty="0" smtClean="0"/>
                        <a:t>Hyper-V</a:t>
                      </a:r>
                      <a:r>
                        <a:rPr lang="pt-BR" sz="1000" b="1" dirty="0"/>
                        <a:t/>
                      </a:r>
                      <a:br>
                        <a:rPr lang="pt-BR" sz="1000" b="1" dirty="0"/>
                      </a:br>
                      <a:endParaRPr lang="pt-BR"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Virtual server host configuration</a:t>
                      </a:r>
                      <a:br>
                        <a:rPr lang="en-AU" sz="1000" b="1" dirty="0"/>
                      </a:br>
                      <a:endParaRPr lang="en-AU" sz="1000" b="1" dirty="0"/>
                    </a:p>
                    <a:p>
                      <a:pPr>
                        <a:buFont typeface="Arial"/>
                        <a:buChar char="•"/>
                      </a:pPr>
                      <a:r>
                        <a:rPr lang="en-AU" sz="1000" b="1" dirty="0"/>
                        <a:t>Virtual machines</a:t>
                      </a:r>
                      <a:br>
                        <a:rPr lang="en-AU" sz="1000" b="1" dirty="0"/>
                      </a:br>
                      <a:endParaRPr lang="en-AU" sz="1000" b="1" dirty="0"/>
                    </a:p>
                    <a:p>
                      <a:pPr>
                        <a:buFont typeface="Arial"/>
                        <a:buChar char="•"/>
                      </a:pPr>
                      <a:r>
                        <a:rPr lang="en-AU" sz="1000" b="1" dirty="0"/>
                        <a:t>Data for applications running in virtual </a:t>
                      </a:r>
                      <a:r>
                        <a:rPr lang="en-AU" sz="1000" b="1" dirty="0" smtClean="0"/>
                        <a:t>machines</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Virtual server host configuration</a:t>
                      </a:r>
                      <a:br>
                        <a:rPr lang="en-AU" sz="1000" b="1" dirty="0"/>
                      </a:br>
                      <a:endParaRPr lang="en-AU" sz="1000" b="1" dirty="0"/>
                    </a:p>
                    <a:p>
                      <a:pPr>
                        <a:buFont typeface="Arial"/>
                        <a:buChar char="•"/>
                      </a:pPr>
                      <a:r>
                        <a:rPr lang="en-AU" sz="1000" b="1" dirty="0"/>
                        <a:t>Virtual machines</a:t>
                      </a:r>
                      <a:br>
                        <a:rPr lang="en-AU" sz="1000" b="1" dirty="0"/>
                      </a:br>
                      <a:endParaRPr lang="en-AU" sz="1000" b="1" dirty="0"/>
                    </a:p>
                    <a:p>
                      <a:pPr>
                        <a:buFont typeface="Arial"/>
                        <a:buChar char="•"/>
                      </a:pPr>
                      <a:r>
                        <a:rPr lang="en-AU" sz="1000" b="1" dirty="0"/>
                        <a:t>Data for applications running in virtual </a:t>
                      </a:r>
                      <a:r>
                        <a:rPr lang="en-AU" sz="1000" b="1" dirty="0" smtClean="0"/>
                        <a:t>machines</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6101">
                <a:tc>
                  <a:txBody>
                    <a:bodyPr/>
                    <a:lstStyle/>
                    <a:p>
                      <a:pPr>
                        <a:buFont typeface="Arial"/>
                        <a:buChar char="•"/>
                      </a:pPr>
                      <a:r>
                        <a:rPr lang="en-AU" sz="1000" b="1" dirty="0"/>
                        <a:t>All computers that can be protected by DPM </a:t>
                      </a:r>
                      <a:r>
                        <a:rPr lang="en-AU" sz="1000" b="1" dirty="0" smtClean="0"/>
                        <a:t>2007</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System </a:t>
                      </a:r>
                      <a:r>
                        <a:rPr lang="en-AU" sz="1000" b="1" dirty="0" smtClean="0"/>
                        <a:t>state</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System </a:t>
                      </a:r>
                      <a:r>
                        <a:rPr lang="en-AU" sz="1000" b="1" dirty="0" smtClean="0"/>
                        <a:t>state</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90325">
                <a:tc>
                  <a:txBody>
                    <a:bodyPr/>
                    <a:lstStyle/>
                    <a:p>
                      <a:pPr>
                        <a:buFont typeface="Arial"/>
                        <a:buChar char="•"/>
                      </a:pPr>
                      <a:r>
                        <a:rPr lang="en-AU" sz="1000" b="1" dirty="0" smtClean="0"/>
                        <a:t>Workstations running Windows XP Pro SP2</a:t>
                      </a:r>
                      <a:br>
                        <a:rPr lang="en-AU" sz="1000" b="1" dirty="0" smtClean="0"/>
                      </a:br>
                      <a:endParaRPr lang="en-AU" sz="1000" b="1" dirty="0" smtClean="0"/>
                    </a:p>
                    <a:p>
                      <a:pPr>
                        <a:buFont typeface="Arial"/>
                        <a:buChar char="•"/>
                      </a:pPr>
                      <a:r>
                        <a:rPr lang="en-AU" sz="1000" b="1" dirty="0" smtClean="0"/>
                        <a:t>Windows Vista operating systems, except the Windows Vista Home Premium operating system (the computer running Windows Vista must be a  domain</a:t>
                      </a:r>
                      <a:r>
                        <a:rPr lang="en-AU" sz="1000" b="1" baseline="0" dirty="0" smtClean="0"/>
                        <a:t> </a:t>
                      </a:r>
                      <a:r>
                        <a:rPr lang="en-AU" sz="1000" b="1" dirty="0" smtClean="0"/>
                        <a:t>member)</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Volume</a:t>
                      </a:r>
                      <a:br>
                        <a:rPr lang="en-AU" sz="1000" b="1" dirty="0"/>
                      </a:br>
                      <a:endParaRPr lang="en-AU" sz="1000" b="1" dirty="0"/>
                    </a:p>
                    <a:p>
                      <a:pPr>
                        <a:buFont typeface="Arial"/>
                        <a:buChar char="•"/>
                      </a:pPr>
                      <a:r>
                        <a:rPr lang="en-AU" sz="1000" b="1" dirty="0"/>
                        <a:t>Share</a:t>
                      </a:r>
                      <a:br>
                        <a:rPr lang="en-AU" sz="1000" b="1" dirty="0"/>
                      </a:br>
                      <a:endParaRPr lang="en-AU" sz="1000" b="1" dirty="0"/>
                    </a:p>
                    <a:p>
                      <a:pPr>
                        <a:buFont typeface="Arial"/>
                        <a:buChar char="•"/>
                      </a:pPr>
                      <a:r>
                        <a:rPr lang="en-AU" sz="1000" b="1" dirty="0"/>
                        <a:t>Folder</a:t>
                      </a:r>
                      <a:br>
                        <a:rPr lang="en-AU" sz="1000" b="1" dirty="0"/>
                      </a:br>
                      <a:endParaRPr lang="en-AU" sz="1000" b="1" dirty="0"/>
                    </a:p>
                    <a:p>
                      <a:pPr>
                        <a:buFont typeface="Arial"/>
                        <a:buChar char="•"/>
                      </a:pPr>
                      <a:r>
                        <a:rPr lang="en-AU" sz="1000" b="1" dirty="0"/>
                        <a:t>File </a:t>
                      </a:r>
                      <a:r>
                        <a:rPr lang="en-AU" sz="1000" b="1" dirty="0" smtClean="0"/>
                        <a:t>data</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a:buChar char="•"/>
                      </a:pPr>
                      <a:r>
                        <a:rPr lang="en-AU" sz="1000" b="1" dirty="0"/>
                        <a:t>Volume</a:t>
                      </a:r>
                      <a:br>
                        <a:rPr lang="en-AU" sz="1000" b="1" dirty="0"/>
                      </a:br>
                      <a:endParaRPr lang="en-AU" sz="1000" b="1" dirty="0"/>
                    </a:p>
                    <a:p>
                      <a:pPr>
                        <a:buFont typeface="Arial"/>
                        <a:buChar char="•"/>
                      </a:pPr>
                      <a:r>
                        <a:rPr lang="en-AU" sz="1000" b="1" dirty="0"/>
                        <a:t>Share</a:t>
                      </a:r>
                      <a:br>
                        <a:rPr lang="en-AU" sz="1000" b="1" dirty="0"/>
                      </a:br>
                      <a:endParaRPr lang="en-AU" sz="1000" b="1" dirty="0"/>
                    </a:p>
                    <a:p>
                      <a:pPr>
                        <a:buFont typeface="Arial"/>
                        <a:buChar char="•"/>
                      </a:pPr>
                      <a:r>
                        <a:rPr lang="en-AU" sz="1000" b="1" dirty="0"/>
                        <a:t>Folder</a:t>
                      </a:r>
                      <a:br>
                        <a:rPr lang="en-AU" sz="1000" b="1" dirty="0"/>
                      </a:br>
                      <a:endParaRPr lang="en-AU" sz="1000" b="1" dirty="0"/>
                    </a:p>
                    <a:p>
                      <a:pPr>
                        <a:buFont typeface="Arial"/>
                        <a:buChar char="•"/>
                      </a:pPr>
                      <a:r>
                        <a:rPr lang="en-AU" sz="1000" b="1" dirty="0"/>
                        <a:t>File </a:t>
                      </a:r>
                      <a:r>
                        <a:rPr lang="en-AU" sz="1000" b="1" dirty="0" smtClean="0"/>
                        <a:t>data</a:t>
                      </a:r>
                      <a:endParaRPr lang="en-AU" sz="1000" b="1" dirty="0"/>
                    </a:p>
                  </a:txBody>
                  <a:tcPr marL="14996" marR="14996" marT="7498" marB="749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025" name="Picture 1" descr="http://technet.microsoft.com/en-au/library/Bb795549.note(en-us,TechNet.10).gif"/>
          <p:cNvPicPr>
            <a:picLocks noChangeAspect="1" noChangeArrowheads="1"/>
          </p:cNvPicPr>
          <p:nvPr/>
        </p:nvPicPr>
        <p:blipFill>
          <a:blip r:embed="rId3"/>
          <a:srcRect/>
          <a:stretch>
            <a:fillRect/>
          </a:stretch>
        </p:blipFill>
        <p:spPr bwMode="auto">
          <a:xfrm>
            <a:off x="0" y="0"/>
            <a:ext cx="95250" cy="95250"/>
          </a:xfrm>
          <a:prstGeom prst="rect">
            <a:avLst/>
          </a:prstGeom>
          <a:noFill/>
        </p:spPr>
      </p:pic>
    </p:spTree>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SQL Server</a:t>
            </a:r>
            <a:endParaRPr lang="en-AU" smtClean="0"/>
          </a:p>
        </p:txBody>
      </p:sp>
      <p:sp>
        <p:nvSpPr>
          <p:cNvPr id="20483" name="Content Placeholder 2"/>
          <p:cNvSpPr>
            <a:spLocks noGrp="1"/>
          </p:cNvSpPr>
          <p:nvPr>
            <p:ph idx="1"/>
          </p:nvPr>
        </p:nvSpPr>
        <p:spPr>
          <a:xfrm>
            <a:off x="457200" y="1428750"/>
            <a:ext cx="8229600" cy="4525963"/>
          </a:xfrm>
        </p:spPr>
        <p:txBody>
          <a:bodyPr/>
          <a:lstStyle/>
          <a:p>
            <a:pPr eaLnBrk="1" hangingPunct="1"/>
            <a:r>
              <a:rPr lang="en-US" sz="2000" smtClean="0"/>
              <a:t>SQL Server 2000 SP4, 2005 &amp; 2008 protection</a:t>
            </a:r>
          </a:p>
          <a:p>
            <a:pPr eaLnBrk="1" hangingPunct="1"/>
            <a:r>
              <a:rPr lang="en-US" sz="2000" smtClean="0"/>
              <a:t>Migration assistance from SQL Server 2005 to SQL Server 2008</a:t>
            </a:r>
          </a:p>
          <a:p>
            <a:pPr eaLnBrk="1" hangingPunct="1"/>
            <a:r>
              <a:rPr lang="en-US" sz="2000" smtClean="0"/>
              <a:t>Protection of mirrored databases as well as MSCS and log shipping</a:t>
            </a:r>
          </a:p>
          <a:p>
            <a:endParaRPr lang="en-AU" smtClean="0"/>
          </a:p>
        </p:txBody>
      </p:sp>
      <p:grpSp>
        <p:nvGrpSpPr>
          <p:cNvPr id="2" name="Group 123"/>
          <p:cNvGrpSpPr>
            <a:grpSpLocks/>
          </p:cNvGrpSpPr>
          <p:nvPr/>
        </p:nvGrpSpPr>
        <p:grpSpPr bwMode="auto">
          <a:xfrm>
            <a:off x="109404" y="2536825"/>
            <a:ext cx="4718184" cy="4321175"/>
            <a:chOff x="109382" y="2537586"/>
            <a:chExt cx="4717838" cy="4320438"/>
          </a:xfrm>
        </p:grpSpPr>
        <p:sp>
          <p:nvSpPr>
            <p:cNvPr id="4" name="Rounded Rectangle 3"/>
            <p:cNvSpPr/>
            <p:nvPr/>
          </p:nvSpPr>
          <p:spPr bwMode="auto">
            <a:xfrm>
              <a:off x="419163" y="2537586"/>
              <a:ext cx="4130168" cy="432043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400" dirty="0">
                <a:solidFill>
                  <a:schemeClr val="bg1"/>
                </a:solidFill>
                <a:latin typeface="Segoe" pitchFamily="34" charset="0"/>
              </a:endParaRPr>
            </a:p>
          </p:txBody>
        </p:sp>
        <p:sp>
          <p:nvSpPr>
            <p:cNvPr id="5" name="Text Box 183"/>
            <p:cNvSpPr txBox="1">
              <a:spLocks noChangeArrowheads="1"/>
            </p:cNvSpPr>
            <p:nvPr/>
          </p:nvSpPr>
          <p:spPr bwMode="auto">
            <a:xfrm>
              <a:off x="109382" y="3426434"/>
              <a:ext cx="1182601" cy="286177"/>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400" dirty="0">
                  <a:solidFill>
                    <a:schemeClr val="bg1"/>
                  </a:solidFill>
                  <a:effectLst>
                    <a:outerShdw blurRad="38100" dist="38100" dir="2700000" algn="tl">
                      <a:srgbClr val="000000">
                        <a:alpha val="43137"/>
                      </a:srgbClr>
                    </a:outerShdw>
                  </a:effectLst>
                  <a:latin typeface="+mn-lt"/>
                  <a:cs typeface="+mn-cs"/>
                </a:rPr>
                <a:t>SQL 2005</a:t>
              </a:r>
            </a:p>
          </p:txBody>
        </p:sp>
        <p:sp>
          <p:nvSpPr>
            <p:cNvPr id="6" name="Text Box 183"/>
            <p:cNvSpPr txBox="1">
              <a:spLocks noChangeArrowheads="1"/>
            </p:cNvSpPr>
            <p:nvPr/>
          </p:nvSpPr>
          <p:spPr bwMode="auto">
            <a:xfrm>
              <a:off x="149067" y="5035885"/>
              <a:ext cx="1142916" cy="286177"/>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400" dirty="0">
                  <a:solidFill>
                    <a:schemeClr val="bg1"/>
                  </a:solidFill>
                  <a:effectLst>
                    <a:outerShdw blurRad="38100" dist="38100" dir="2700000" algn="tl">
                      <a:srgbClr val="000000">
                        <a:alpha val="43137"/>
                      </a:srgbClr>
                    </a:outerShdw>
                  </a:effectLst>
                  <a:latin typeface="+mn-lt"/>
                  <a:cs typeface="+mn-cs"/>
                </a:rPr>
                <a:t>SQL 2008</a:t>
              </a:r>
            </a:p>
          </p:txBody>
        </p:sp>
        <p:sp>
          <p:nvSpPr>
            <p:cNvPr id="7" name="Text Box 183"/>
            <p:cNvSpPr txBox="1">
              <a:spLocks noChangeArrowheads="1"/>
            </p:cNvSpPr>
            <p:nvPr/>
          </p:nvSpPr>
          <p:spPr bwMode="auto">
            <a:xfrm>
              <a:off x="998452" y="3897842"/>
              <a:ext cx="1179425" cy="299986"/>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500" dirty="0">
                  <a:solidFill>
                    <a:schemeClr val="bg1"/>
                  </a:solidFill>
                  <a:effectLst>
                    <a:outerShdw blurRad="38100" dist="38100" dir="2700000" algn="tl">
                      <a:srgbClr val="000000">
                        <a:alpha val="43137"/>
                      </a:srgbClr>
                    </a:outerShdw>
                  </a:effectLst>
                  <a:latin typeface="+mn-lt"/>
                  <a:cs typeface="+mn-cs"/>
                </a:rPr>
                <a:t>Production</a:t>
              </a:r>
            </a:p>
          </p:txBody>
        </p:sp>
        <p:sp>
          <p:nvSpPr>
            <p:cNvPr id="8" name="Text Box 183"/>
            <p:cNvSpPr txBox="1">
              <a:spLocks noChangeArrowheads="1"/>
            </p:cNvSpPr>
            <p:nvPr/>
          </p:nvSpPr>
          <p:spPr bwMode="auto">
            <a:xfrm>
              <a:off x="949242" y="5570782"/>
              <a:ext cx="1001639" cy="715840"/>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500" dirty="0">
                  <a:solidFill>
                    <a:schemeClr val="bg1"/>
                  </a:solidFill>
                  <a:effectLst>
                    <a:outerShdw blurRad="38100" dist="38100" dir="2700000" algn="tl">
                      <a:srgbClr val="000000">
                        <a:alpha val="43137"/>
                      </a:srgbClr>
                    </a:outerShdw>
                  </a:effectLst>
                  <a:latin typeface="+mn-lt"/>
                  <a:cs typeface="+mn-cs"/>
                </a:rPr>
                <a:t>Test?</a:t>
              </a:r>
              <a:br>
                <a:rPr lang="en-US" sz="1500" dirty="0">
                  <a:solidFill>
                    <a:schemeClr val="bg1"/>
                  </a:solidFill>
                  <a:effectLst>
                    <a:outerShdw blurRad="38100" dist="38100" dir="2700000" algn="tl">
                      <a:srgbClr val="000000">
                        <a:alpha val="43137"/>
                      </a:srgbClr>
                    </a:outerShdw>
                  </a:effectLst>
                  <a:latin typeface="+mn-lt"/>
                  <a:cs typeface="+mn-cs"/>
                </a:rPr>
              </a:br>
              <a:r>
                <a:rPr lang="en-US" sz="1500" dirty="0">
                  <a:solidFill>
                    <a:schemeClr val="bg1"/>
                  </a:solidFill>
                  <a:effectLst>
                    <a:outerShdw blurRad="38100" dist="38100" dir="2700000" algn="tl">
                      <a:srgbClr val="000000">
                        <a:alpha val="43137"/>
                      </a:srgbClr>
                    </a:outerShdw>
                  </a:effectLst>
                  <a:latin typeface="+mn-lt"/>
                  <a:cs typeface="+mn-cs"/>
                </a:rPr>
                <a:t>Dev?</a:t>
              </a:r>
              <a:br>
                <a:rPr lang="en-US" sz="1500" dirty="0">
                  <a:solidFill>
                    <a:schemeClr val="bg1"/>
                  </a:solidFill>
                  <a:effectLst>
                    <a:outerShdw blurRad="38100" dist="38100" dir="2700000" algn="tl">
                      <a:srgbClr val="000000">
                        <a:alpha val="43137"/>
                      </a:srgbClr>
                    </a:outerShdw>
                  </a:effectLst>
                  <a:latin typeface="+mn-lt"/>
                  <a:cs typeface="+mn-cs"/>
                </a:rPr>
              </a:br>
              <a:r>
                <a:rPr lang="en-US" sz="1500" dirty="0">
                  <a:solidFill>
                    <a:schemeClr val="bg1"/>
                  </a:solidFill>
                  <a:effectLst>
                    <a:outerShdw blurRad="38100" dist="38100" dir="2700000" algn="tl">
                      <a:srgbClr val="000000">
                        <a:alpha val="43137"/>
                      </a:srgbClr>
                    </a:outerShdw>
                  </a:effectLst>
                  <a:latin typeface="+mn-lt"/>
                  <a:cs typeface="+mn-cs"/>
                </a:rPr>
                <a:t>Prod?</a:t>
              </a:r>
            </a:p>
          </p:txBody>
        </p:sp>
        <p:grpSp>
          <p:nvGrpSpPr>
            <p:cNvPr id="3" name="Group 110"/>
            <p:cNvGrpSpPr>
              <a:grpSpLocks/>
            </p:cNvGrpSpPr>
            <p:nvPr/>
          </p:nvGrpSpPr>
          <p:grpSpPr bwMode="auto">
            <a:xfrm>
              <a:off x="1025508" y="2900383"/>
              <a:ext cx="1189038" cy="1033462"/>
              <a:chOff x="1705369" y="2022475"/>
              <a:chExt cx="708891" cy="615556"/>
            </a:xfrm>
          </p:grpSpPr>
          <p:pic>
            <p:nvPicPr>
              <p:cNvPr id="21664" name="Picture 2" descr="D:\Projects\Microsoft\DPM_Deck\images\Vista (344).png"/>
              <p:cNvPicPr>
                <a:picLocks noChangeAspect="1" noChangeArrowheads="1"/>
              </p:cNvPicPr>
              <p:nvPr/>
            </p:nvPicPr>
            <p:blipFill>
              <a:blip r:embed="rId3"/>
              <a:srcRect/>
              <a:stretch>
                <a:fillRect/>
              </a:stretch>
            </p:blipFill>
            <p:spPr bwMode="auto">
              <a:xfrm>
                <a:off x="1705369" y="2022475"/>
                <a:ext cx="615556" cy="615556"/>
              </a:xfrm>
              <a:prstGeom prst="rect">
                <a:avLst/>
              </a:prstGeom>
              <a:noFill/>
              <a:ln w="9525">
                <a:noFill/>
                <a:miter lim="800000"/>
                <a:headEnd/>
                <a:tailEnd/>
              </a:ln>
            </p:spPr>
          </p:pic>
          <p:grpSp>
            <p:nvGrpSpPr>
              <p:cNvPr id="9" name="Group 16"/>
              <p:cNvGrpSpPr>
                <a:grpSpLocks/>
              </p:cNvGrpSpPr>
              <p:nvPr/>
            </p:nvGrpSpPr>
            <p:grpSpPr bwMode="auto">
              <a:xfrm>
                <a:off x="2089904" y="2320325"/>
                <a:ext cx="324356" cy="317707"/>
                <a:chOff x="6691381" y="3537388"/>
                <a:chExt cx="1282751" cy="1347832"/>
              </a:xfrm>
            </p:grpSpPr>
            <p:sp>
              <p:nvSpPr>
                <p:cNvPr id="12" name="Oval 1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nvGrpSpPr>
                <p:cNvPr id="10" name="Group 17"/>
                <p:cNvGrpSpPr>
                  <a:grpSpLocks/>
                </p:cNvGrpSpPr>
                <p:nvPr/>
              </p:nvGrpSpPr>
              <p:grpSpPr bwMode="auto">
                <a:xfrm flipH="1">
                  <a:off x="6802570" y="3537388"/>
                  <a:ext cx="917032" cy="1243535"/>
                  <a:chOff x="8100030" y="3772646"/>
                  <a:chExt cx="442306" cy="599786"/>
                </a:xfrm>
              </p:grpSpPr>
              <p:sp>
                <p:nvSpPr>
                  <p:cNvPr id="14" name="Flowchart: Magnetic Disk 13"/>
                  <p:cNvSpPr/>
                  <p:nvPr/>
                </p:nvSpPr>
                <p:spPr>
                  <a:xfrm>
                    <a:off x="8100197" y="3773369"/>
                    <a:ext cx="442274" cy="599682"/>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15" name="Oval 14"/>
                  <p:cNvSpPr/>
                  <p:nvPr/>
                </p:nvSpPr>
                <p:spPr>
                  <a:xfrm>
                    <a:off x="8100197" y="3773369"/>
                    <a:ext cx="440468" cy="195381"/>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grpSp>
        <p:grpSp>
          <p:nvGrpSpPr>
            <p:cNvPr id="11" name="Group 124"/>
            <p:cNvGrpSpPr>
              <a:grpSpLocks/>
            </p:cNvGrpSpPr>
            <p:nvPr/>
          </p:nvGrpSpPr>
          <p:grpSpPr bwMode="auto">
            <a:xfrm>
              <a:off x="1025508" y="4568845"/>
              <a:ext cx="1189038" cy="1033463"/>
              <a:chOff x="1705369" y="2022475"/>
              <a:chExt cx="708891" cy="615556"/>
            </a:xfrm>
          </p:grpSpPr>
          <p:pic>
            <p:nvPicPr>
              <p:cNvPr id="21656" name="Picture 2" descr="D:\Projects\Microsoft\DPM_Deck\images\Vista (344).png"/>
              <p:cNvPicPr>
                <a:picLocks noChangeAspect="1" noChangeArrowheads="1"/>
              </p:cNvPicPr>
              <p:nvPr/>
            </p:nvPicPr>
            <p:blipFill>
              <a:blip r:embed="rId3"/>
              <a:srcRect/>
              <a:stretch>
                <a:fillRect/>
              </a:stretch>
            </p:blipFill>
            <p:spPr bwMode="auto">
              <a:xfrm>
                <a:off x="1705369" y="2022475"/>
                <a:ext cx="615556" cy="615556"/>
              </a:xfrm>
              <a:prstGeom prst="rect">
                <a:avLst/>
              </a:prstGeom>
              <a:noFill/>
              <a:ln w="9525">
                <a:noFill/>
                <a:miter lim="800000"/>
                <a:headEnd/>
                <a:tailEnd/>
              </a:ln>
            </p:spPr>
          </p:pic>
          <p:grpSp>
            <p:nvGrpSpPr>
              <p:cNvPr id="13" name="Group 16"/>
              <p:cNvGrpSpPr>
                <a:grpSpLocks/>
              </p:cNvGrpSpPr>
              <p:nvPr/>
            </p:nvGrpSpPr>
            <p:grpSpPr bwMode="auto">
              <a:xfrm>
                <a:off x="2089904" y="2320324"/>
                <a:ext cx="324356" cy="317706"/>
                <a:chOff x="6691381" y="3537390"/>
                <a:chExt cx="1282751" cy="1347830"/>
              </a:xfrm>
            </p:grpSpPr>
            <p:sp>
              <p:nvSpPr>
                <p:cNvPr id="19" name="Oval 18"/>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nvGrpSpPr>
                <p:cNvPr id="16" name="Group 17"/>
                <p:cNvGrpSpPr>
                  <a:grpSpLocks/>
                </p:cNvGrpSpPr>
                <p:nvPr/>
              </p:nvGrpSpPr>
              <p:grpSpPr bwMode="auto">
                <a:xfrm flipH="1">
                  <a:off x="6802570" y="3537390"/>
                  <a:ext cx="917032" cy="1243533"/>
                  <a:chOff x="8100030" y="3772647"/>
                  <a:chExt cx="442306" cy="599785"/>
                </a:xfrm>
              </p:grpSpPr>
              <p:sp>
                <p:nvSpPr>
                  <p:cNvPr id="21" name="Flowchart: Magnetic Disk 20"/>
                  <p:cNvSpPr/>
                  <p:nvPr/>
                </p:nvSpPr>
                <p:spPr>
                  <a:xfrm>
                    <a:off x="8100197" y="3773025"/>
                    <a:ext cx="442274" cy="599683"/>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22" name="Oval 21"/>
                  <p:cNvSpPr/>
                  <p:nvPr/>
                </p:nvSpPr>
                <p:spPr>
                  <a:xfrm>
                    <a:off x="8100197" y="3773025"/>
                    <a:ext cx="440468" cy="195380"/>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grpSp>
        <p:sp>
          <p:nvSpPr>
            <p:cNvPr id="23" name="AutoShape 69"/>
            <p:cNvSpPr>
              <a:spLocks noChangeArrowheads="1"/>
            </p:cNvSpPr>
            <p:nvPr/>
          </p:nvSpPr>
          <p:spPr bwMode="auto">
            <a:xfrm>
              <a:off x="2143109" y="3432971"/>
              <a:ext cx="1143008" cy="381732"/>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GB" sz="900" dirty="0">
                <a:solidFill>
                  <a:schemeClr val="bg2"/>
                </a:solidFill>
                <a:effectLst>
                  <a:outerShdw blurRad="38100" dist="38100" dir="2700000" algn="tl">
                    <a:srgbClr val="000000">
                      <a:alpha val="43137"/>
                    </a:srgbClr>
                  </a:outerShdw>
                </a:effectLst>
                <a:latin typeface="+mj-lt"/>
                <a:cs typeface="Arial" charset="0"/>
              </a:endParaRPr>
            </a:p>
          </p:txBody>
        </p:sp>
        <p:sp>
          <p:nvSpPr>
            <p:cNvPr id="24" name="AutoShape 69"/>
            <p:cNvSpPr>
              <a:spLocks noChangeArrowheads="1"/>
            </p:cNvSpPr>
            <p:nvPr/>
          </p:nvSpPr>
          <p:spPr bwMode="auto">
            <a:xfrm rot="10800000">
              <a:off x="2071671" y="4747171"/>
              <a:ext cx="1214446" cy="381732"/>
            </a:xfrm>
            <a:prstGeom prst="rightArrow">
              <a:avLst>
                <a:gd name="adj1" fmla="val 64315"/>
                <a:gd name="adj2" fmla="val 56295"/>
              </a:avLst>
            </a:prstGeom>
            <a:gradFill rotWithShape="1">
              <a:gsLst>
                <a:gs pos="0">
                  <a:schemeClr val="tx1">
                    <a:lumMod val="85000"/>
                    <a:lumOff val="15000"/>
                    <a:alpha val="28000"/>
                  </a:scheme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GB" sz="900" dirty="0">
                <a:solidFill>
                  <a:schemeClr val="bg2"/>
                </a:solidFill>
                <a:effectLst>
                  <a:outerShdw blurRad="38100" dist="38100" dir="2700000" algn="tl">
                    <a:srgbClr val="000000">
                      <a:alpha val="43137"/>
                    </a:srgbClr>
                  </a:outerShdw>
                </a:effectLst>
                <a:latin typeface="+mj-lt"/>
                <a:cs typeface="Arial" charset="0"/>
              </a:endParaRPr>
            </a:p>
          </p:txBody>
        </p:sp>
        <p:grpSp>
          <p:nvGrpSpPr>
            <p:cNvPr id="17" name="Group 159"/>
            <p:cNvGrpSpPr>
              <a:grpSpLocks/>
            </p:cNvGrpSpPr>
            <p:nvPr/>
          </p:nvGrpSpPr>
          <p:grpSpPr bwMode="auto">
            <a:xfrm>
              <a:off x="2432046" y="4148138"/>
              <a:ext cx="387350" cy="422275"/>
              <a:chOff x="3610247" y="4260636"/>
              <a:chExt cx="548508" cy="598847"/>
            </a:xfrm>
          </p:grpSpPr>
          <p:sp>
            <p:nvSpPr>
              <p:cNvPr id="26" name="Oval 25"/>
              <p:cNvSpPr/>
              <p:nvPr/>
            </p:nvSpPr>
            <p:spPr>
              <a:xfrm>
                <a:off x="3634664" y="4671665"/>
                <a:ext cx="524091" cy="187818"/>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pic>
            <p:nvPicPr>
              <p:cNvPr id="21655" name="Picture 2" descr="D:\Projects\Microsoft\DPM_Deck\images\restore.png"/>
              <p:cNvPicPr>
                <a:picLocks noChangeAspect="1" noChangeArrowheads="1"/>
              </p:cNvPicPr>
              <p:nvPr/>
            </p:nvPicPr>
            <p:blipFill>
              <a:blip r:embed="rId4"/>
              <a:srcRect/>
              <a:stretch>
                <a:fillRect/>
              </a:stretch>
            </p:blipFill>
            <p:spPr bwMode="auto">
              <a:xfrm>
                <a:off x="3610247" y="4260636"/>
                <a:ext cx="450850" cy="542034"/>
              </a:xfrm>
              <a:prstGeom prst="rect">
                <a:avLst/>
              </a:prstGeom>
              <a:noFill/>
              <a:ln w="9525">
                <a:noFill/>
                <a:miter lim="800000"/>
                <a:headEnd/>
                <a:tailEnd/>
              </a:ln>
            </p:spPr>
          </p:pic>
        </p:grpSp>
        <p:grpSp>
          <p:nvGrpSpPr>
            <p:cNvPr id="18" name="Group 162"/>
            <p:cNvGrpSpPr>
              <a:grpSpLocks/>
            </p:cNvGrpSpPr>
            <p:nvPr/>
          </p:nvGrpSpPr>
          <p:grpSpPr bwMode="auto">
            <a:xfrm>
              <a:off x="2417759" y="5178425"/>
              <a:ext cx="417512" cy="411163"/>
              <a:chOff x="3380814" y="5739466"/>
              <a:chExt cx="525556" cy="517827"/>
            </a:xfrm>
          </p:grpSpPr>
          <p:pic>
            <p:nvPicPr>
              <p:cNvPr id="29" name="Picture 7" descr="D:\Projects\Microsoft\DPM_Deck\images\migrate.png"/>
              <p:cNvPicPr>
                <a:picLocks noChangeAspect="1" noChangeArrowheads="1"/>
              </p:cNvPicPr>
              <p:nvPr/>
            </p:nvPicPr>
            <p:blipFill>
              <a:blip r:embed="rId5">
                <a:grayscl/>
              </a:blip>
              <a:srcRect/>
              <a:stretch>
                <a:fillRect/>
              </a:stretch>
            </p:blipFill>
            <p:spPr bwMode="auto">
              <a:xfrm>
                <a:off x="3380579" y="5739858"/>
                <a:ext cx="525517" cy="517739"/>
              </a:xfrm>
              <a:prstGeom prst="rect">
                <a:avLst/>
              </a:prstGeom>
              <a:noFill/>
              <a:effectLst>
                <a:outerShdw blurRad="38100" dist="25400" dir="2700000" algn="tl" rotWithShape="0">
                  <a:prstClr val="black">
                    <a:alpha val="30000"/>
                  </a:prstClr>
                </a:outerShdw>
              </a:effectLst>
            </p:spPr>
          </p:pic>
          <p:pic>
            <p:nvPicPr>
              <p:cNvPr id="21651" name="Picture 8" descr="D:\Projects\Microsoft\DPM_Deck\images\arrow.png"/>
              <p:cNvPicPr>
                <a:picLocks noChangeAspect="1" noChangeArrowheads="1"/>
              </p:cNvPicPr>
              <p:nvPr/>
            </p:nvPicPr>
            <p:blipFill>
              <a:blip r:embed="rId6"/>
              <a:srcRect/>
              <a:stretch>
                <a:fillRect/>
              </a:stretch>
            </p:blipFill>
            <p:spPr bwMode="auto">
              <a:xfrm>
                <a:off x="3443006" y="5764402"/>
                <a:ext cx="320295" cy="354010"/>
              </a:xfrm>
              <a:prstGeom prst="rect">
                <a:avLst/>
              </a:prstGeom>
              <a:noFill/>
              <a:ln w="9525">
                <a:noFill/>
                <a:miter lim="800000"/>
                <a:headEnd/>
                <a:tailEnd/>
              </a:ln>
            </p:spPr>
          </p:pic>
        </p:grpSp>
        <p:sp>
          <p:nvSpPr>
            <p:cNvPr id="31" name="Rounded Rectangle 30"/>
            <p:cNvSpPr/>
            <p:nvPr/>
          </p:nvSpPr>
          <p:spPr bwMode="auto">
            <a:xfrm>
              <a:off x="2181621" y="3266176"/>
              <a:ext cx="888781" cy="181535"/>
            </a:xfrm>
            <a:prstGeom prst="roundRect">
              <a:avLst>
                <a:gd name="adj" fmla="val 30953"/>
              </a:avLst>
            </a:prstGeom>
            <a:no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45720" tIns="45718" rIns="45720" bIns="45718" anchor="ctr"/>
            <a:lstStyle/>
            <a:p>
              <a:pPr algn="ctr">
                <a:defRPr/>
              </a:pPr>
              <a:r>
                <a:rPr lang="en-US" sz="1400" dirty="0">
                  <a:solidFill>
                    <a:schemeClr val="bg1"/>
                  </a:solidFill>
                  <a:effectLst>
                    <a:outerShdw blurRad="38100" dist="38100" dir="2700000" algn="tl">
                      <a:srgbClr val="000000">
                        <a:alpha val="43137"/>
                      </a:srgbClr>
                    </a:outerShdw>
                  </a:effectLst>
                </a:rPr>
                <a:t>Protect</a:t>
              </a:r>
            </a:p>
          </p:txBody>
        </p:sp>
        <p:sp>
          <p:nvSpPr>
            <p:cNvPr id="32" name="Rounded Rectangle 31"/>
            <p:cNvSpPr/>
            <p:nvPr/>
          </p:nvSpPr>
          <p:spPr bwMode="auto">
            <a:xfrm>
              <a:off x="2181621" y="4584858"/>
              <a:ext cx="888781" cy="181535"/>
            </a:xfrm>
            <a:prstGeom prst="roundRect">
              <a:avLst>
                <a:gd name="adj" fmla="val 30953"/>
              </a:avLst>
            </a:prstGeom>
            <a:no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45720" tIns="45718" rIns="45720" bIns="45718" anchor="ctr"/>
            <a:lstStyle/>
            <a:p>
              <a:pPr algn="ctr">
                <a:defRPr/>
              </a:pPr>
              <a:r>
                <a:rPr lang="en-US" sz="1400" dirty="0">
                  <a:solidFill>
                    <a:schemeClr val="bg1"/>
                  </a:solidFill>
                  <a:effectLst>
                    <a:outerShdw blurRad="38100" dist="38100" dir="2700000" algn="tl">
                      <a:srgbClr val="000000">
                        <a:alpha val="43137"/>
                      </a:srgbClr>
                    </a:outerShdw>
                  </a:effectLst>
                </a:rPr>
                <a:t>Restore</a:t>
              </a:r>
            </a:p>
          </p:txBody>
        </p:sp>
        <p:sp>
          <p:nvSpPr>
            <p:cNvPr id="33" name="Rounded Rectangle 32"/>
            <p:cNvSpPr/>
            <p:nvPr/>
          </p:nvSpPr>
          <p:spPr bwMode="auto">
            <a:xfrm>
              <a:off x="2181621" y="5711693"/>
              <a:ext cx="888781" cy="181535"/>
            </a:xfrm>
            <a:prstGeom prst="roundRect">
              <a:avLst>
                <a:gd name="adj" fmla="val 30953"/>
              </a:avLst>
            </a:prstGeom>
            <a:no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45720" tIns="45718" rIns="45720" bIns="45718" anchor="ctr"/>
            <a:lstStyle/>
            <a:p>
              <a:pPr algn="ctr">
                <a:defRPr/>
              </a:pPr>
              <a:r>
                <a:rPr lang="en-US" sz="1400" dirty="0">
                  <a:solidFill>
                    <a:schemeClr val="bg1"/>
                  </a:solidFill>
                  <a:effectLst>
                    <a:outerShdw blurRad="38100" dist="38100" dir="2700000" algn="tl">
                      <a:srgbClr val="000000">
                        <a:alpha val="43137"/>
                      </a:srgbClr>
                    </a:outerShdw>
                  </a:effectLst>
                </a:rPr>
                <a:t>“migrate”</a:t>
              </a:r>
            </a:p>
          </p:txBody>
        </p:sp>
        <p:pic>
          <p:nvPicPr>
            <p:cNvPr id="21618" name="Picture 2" descr="D:\ref\air\buttons\All_Vista\111.png"/>
            <p:cNvPicPr>
              <a:picLocks noChangeAspect="1" noChangeArrowheads="1"/>
            </p:cNvPicPr>
            <p:nvPr/>
          </p:nvPicPr>
          <p:blipFill>
            <a:blip r:embed="rId7"/>
            <a:srcRect/>
            <a:stretch>
              <a:fillRect/>
            </a:stretch>
          </p:blipFill>
          <p:spPr bwMode="auto">
            <a:xfrm>
              <a:off x="2389184" y="2819400"/>
              <a:ext cx="474662" cy="474663"/>
            </a:xfrm>
            <a:prstGeom prst="rect">
              <a:avLst/>
            </a:prstGeom>
            <a:noFill/>
            <a:ln w="9525">
              <a:noFill/>
              <a:miter lim="800000"/>
              <a:headEnd/>
              <a:tailEnd/>
            </a:ln>
          </p:spPr>
        </p:pic>
        <p:sp>
          <p:nvSpPr>
            <p:cNvPr id="35" name="Oval 34"/>
            <p:cNvSpPr/>
            <p:nvPr/>
          </p:nvSpPr>
          <p:spPr bwMode="auto">
            <a:xfrm>
              <a:off x="2928926" y="3374166"/>
              <a:ext cx="1898294" cy="1866970"/>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400" dirty="0">
                <a:solidFill>
                  <a:schemeClr val="bg1"/>
                </a:solidFill>
                <a:latin typeface="Segoe" pitchFamily="34" charset="0"/>
              </a:endParaRPr>
            </a:p>
          </p:txBody>
        </p:sp>
        <p:sp>
          <p:nvSpPr>
            <p:cNvPr id="38" name="Text Box 66"/>
            <p:cNvSpPr txBox="1">
              <a:spLocks noChangeArrowheads="1"/>
            </p:cNvSpPr>
            <p:nvPr/>
          </p:nvSpPr>
          <p:spPr bwMode="auto">
            <a:xfrm>
              <a:off x="3571599" y="4858115"/>
              <a:ext cx="817503" cy="253957"/>
            </a:xfrm>
            <a:prstGeom prst="rect">
              <a:avLst/>
            </a:prstGeom>
            <a:noFill/>
            <a:ln w="9525">
              <a:noFill/>
              <a:miter lim="800000"/>
              <a:headEnd/>
              <a:tailEnd/>
            </a:ln>
            <a:effectLst/>
          </p:spPr>
          <p:txBody>
            <a:bodyPr lIns="91435" tIns="45717" rIns="91435" bIns="45717">
              <a:spAutoFit/>
            </a:bodyPr>
            <a:lstStyle/>
            <a:p>
              <a:pPr eaLnBrk="0" hangingPunct="0">
                <a:defRPr/>
              </a:pPr>
              <a:r>
                <a:rPr lang="en-US" sz="1500" b="1" dirty="0">
                  <a:latin typeface="+mj-lt"/>
                  <a:cs typeface="+mn-cs"/>
                </a:rPr>
                <a:t>DPM 2007</a:t>
              </a:r>
              <a:endParaRPr lang="en-US" sz="1500" dirty="0">
                <a:latin typeface="+mj-lt"/>
                <a:cs typeface="+mn-cs"/>
              </a:endParaRPr>
            </a:p>
          </p:txBody>
        </p:sp>
        <p:pic>
          <p:nvPicPr>
            <p:cNvPr id="39" name="Picture 2" descr="D:\Projects\Microsoft\DPM PartnerVideo\images\platform.png"/>
            <p:cNvPicPr>
              <a:picLocks noChangeAspect="1" noChangeArrowheads="1"/>
            </p:cNvPicPr>
            <p:nvPr/>
          </p:nvPicPr>
          <p:blipFill>
            <a:blip r:embed="rId8" cstate="print">
              <a:duotone>
                <a:schemeClr val="accent2">
                  <a:shade val="45000"/>
                  <a:satMod val="135000"/>
                </a:schemeClr>
                <a:prstClr val="white"/>
              </a:duotone>
              <a:lum bright="-30000"/>
            </a:blip>
            <a:srcRect/>
            <a:stretch>
              <a:fillRect/>
            </a:stretch>
          </p:blipFill>
          <p:spPr bwMode="auto">
            <a:xfrm>
              <a:off x="3184759" y="4139914"/>
              <a:ext cx="1387242" cy="756183"/>
            </a:xfrm>
            <a:prstGeom prst="rect">
              <a:avLst/>
            </a:prstGeom>
            <a:noFill/>
            <a:effectLst>
              <a:outerShdw blurRad="50800" dist="38100" dir="2700000" algn="tl" rotWithShape="0">
                <a:prstClr val="black">
                  <a:alpha val="40000"/>
                </a:prstClr>
              </a:outerShdw>
            </a:effectLst>
          </p:spPr>
        </p:pic>
        <p:grpSp>
          <p:nvGrpSpPr>
            <p:cNvPr id="20" name="Group 204"/>
            <p:cNvGrpSpPr>
              <a:grpSpLocks/>
            </p:cNvGrpSpPr>
            <p:nvPr/>
          </p:nvGrpSpPr>
          <p:grpSpPr bwMode="auto">
            <a:xfrm>
              <a:off x="3929058" y="4198137"/>
              <a:ext cx="387357" cy="413410"/>
              <a:chOff x="4572000" y="2655375"/>
              <a:chExt cx="720817" cy="681417"/>
            </a:xfrm>
          </p:grpSpPr>
          <p:grpSp>
            <p:nvGrpSpPr>
              <p:cNvPr id="25" name="Group 189"/>
              <p:cNvGrpSpPr>
                <a:grpSpLocks/>
              </p:cNvGrpSpPr>
              <p:nvPr/>
            </p:nvGrpSpPr>
            <p:grpSpPr bwMode="auto">
              <a:xfrm>
                <a:off x="4673854" y="2655375"/>
                <a:ext cx="403810" cy="395185"/>
                <a:chOff x="4904375" y="2755269"/>
                <a:chExt cx="324356" cy="317428"/>
              </a:xfrm>
            </p:grpSpPr>
            <p:sp>
              <p:nvSpPr>
                <p:cNvPr id="62" name="Oval 6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63" name="Flowchart: Magnetic Disk 62"/>
                <p:cNvSpPr/>
                <p:nvPr/>
              </p:nvSpPr>
              <p:spPr>
                <a:xfrm flipH="1">
                  <a:off x="4914652" y="2754860"/>
                  <a:ext cx="249133" cy="29420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64" name="Oval 63"/>
                <p:cNvSpPr/>
                <p:nvPr/>
              </p:nvSpPr>
              <p:spPr>
                <a:xfrm flipH="1">
                  <a:off x="4917025" y="2754860"/>
                  <a:ext cx="246759" cy="94565"/>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27" name="Group 190"/>
              <p:cNvGrpSpPr>
                <a:grpSpLocks/>
              </p:cNvGrpSpPr>
              <p:nvPr/>
            </p:nvGrpSpPr>
            <p:grpSpPr bwMode="auto">
              <a:xfrm>
                <a:off x="4889007" y="2747741"/>
                <a:ext cx="403810" cy="395031"/>
                <a:chOff x="4904375" y="2755393"/>
                <a:chExt cx="324356" cy="317304"/>
              </a:xfrm>
            </p:grpSpPr>
            <p:sp>
              <p:nvSpPr>
                <p:cNvPr id="59" name="Oval 5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60" name="Flowchart: Magnetic Disk 59"/>
                <p:cNvSpPr/>
                <p:nvPr/>
              </p:nvSpPr>
              <p:spPr>
                <a:xfrm flipH="1">
                  <a:off x="4931647" y="2739633"/>
                  <a:ext cx="232523" cy="308912"/>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61" name="Oval 60"/>
                <p:cNvSpPr/>
                <p:nvPr/>
              </p:nvSpPr>
              <p:spPr>
                <a:xfrm flipH="1">
                  <a:off x="4934020" y="2739633"/>
                  <a:ext cx="230150" cy="111377"/>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28" name="Group 195"/>
              <p:cNvGrpSpPr>
                <a:grpSpLocks/>
              </p:cNvGrpSpPr>
              <p:nvPr/>
            </p:nvGrpSpPr>
            <p:grpSpPr bwMode="auto">
              <a:xfrm>
                <a:off x="4572000" y="2831890"/>
                <a:ext cx="403810" cy="395407"/>
                <a:chOff x="4904375" y="2755091"/>
                <a:chExt cx="324356" cy="317606"/>
              </a:xfrm>
            </p:grpSpPr>
            <p:sp>
              <p:nvSpPr>
                <p:cNvPr id="56" name="Oval 5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57" name="Flowchart: Magnetic Disk 56"/>
                <p:cNvSpPr/>
                <p:nvPr/>
              </p:nvSpPr>
              <p:spPr>
                <a:xfrm flipH="1">
                  <a:off x="4932403" y="2755795"/>
                  <a:ext cx="232523" cy="29420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58" name="Oval 57"/>
                <p:cNvSpPr/>
                <p:nvPr/>
              </p:nvSpPr>
              <p:spPr>
                <a:xfrm flipH="1">
                  <a:off x="4934775" y="2755795"/>
                  <a:ext cx="230151" cy="94565"/>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30" name="Group 199"/>
              <p:cNvGrpSpPr>
                <a:grpSpLocks/>
              </p:cNvGrpSpPr>
              <p:nvPr/>
            </p:nvGrpSpPr>
            <p:grpSpPr bwMode="auto">
              <a:xfrm>
                <a:off x="4810205" y="2940667"/>
                <a:ext cx="403810" cy="396125"/>
                <a:chOff x="4904375" y="2754514"/>
                <a:chExt cx="324356" cy="318183"/>
              </a:xfrm>
            </p:grpSpPr>
            <p:sp>
              <p:nvSpPr>
                <p:cNvPr id="53" name="Oval 52"/>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54" name="Flowchart: Magnetic Disk 53"/>
                <p:cNvSpPr/>
                <p:nvPr/>
              </p:nvSpPr>
              <p:spPr>
                <a:xfrm flipH="1">
                  <a:off x="4933254" y="2754004"/>
                  <a:ext cx="230151" cy="29420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55" name="Oval 54"/>
                <p:cNvSpPr/>
                <p:nvPr/>
              </p:nvSpPr>
              <p:spPr>
                <a:xfrm flipH="1">
                  <a:off x="4933254" y="2754004"/>
                  <a:ext cx="230151" cy="96666"/>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pic>
          <p:nvPicPr>
            <p:cNvPr id="21625" name="Picture 2" descr="D:\Projects\Microsoft\DPM_Deck\images\Vista (344).png"/>
            <p:cNvPicPr>
              <a:picLocks noChangeAspect="1" noChangeArrowheads="1"/>
            </p:cNvPicPr>
            <p:nvPr/>
          </p:nvPicPr>
          <p:blipFill>
            <a:blip r:embed="rId3">
              <a:grayscl/>
            </a:blip>
            <a:srcRect/>
            <a:stretch>
              <a:fillRect/>
            </a:stretch>
          </p:blipFill>
          <p:spPr bwMode="auto">
            <a:xfrm>
              <a:off x="3238114" y="3690138"/>
              <a:ext cx="855460" cy="855460"/>
            </a:xfrm>
            <a:prstGeom prst="rect">
              <a:avLst/>
            </a:prstGeom>
            <a:noFill/>
            <a:ln w="9525">
              <a:noFill/>
              <a:miter lim="800000"/>
              <a:headEnd/>
              <a:tailEnd/>
            </a:ln>
          </p:spPr>
        </p:pic>
      </p:grpSp>
      <p:grpSp>
        <p:nvGrpSpPr>
          <p:cNvPr id="34" name="Group 124"/>
          <p:cNvGrpSpPr>
            <a:grpSpLocks/>
          </p:cNvGrpSpPr>
          <p:nvPr/>
        </p:nvGrpSpPr>
        <p:grpSpPr bwMode="auto">
          <a:xfrm>
            <a:off x="4789488" y="2536825"/>
            <a:ext cx="4130675" cy="4321175"/>
            <a:chOff x="4789457" y="2537586"/>
            <a:chExt cx="4130168" cy="4320438"/>
          </a:xfrm>
        </p:grpSpPr>
        <p:sp>
          <p:nvSpPr>
            <p:cNvPr id="66" name="Rounded Rectangle 65"/>
            <p:cNvSpPr/>
            <p:nvPr/>
          </p:nvSpPr>
          <p:spPr bwMode="auto">
            <a:xfrm>
              <a:off x="4789457" y="2537586"/>
              <a:ext cx="4130168" cy="4320438"/>
            </a:xfrm>
            <a:prstGeom prst="roundRect">
              <a:avLst>
                <a:gd name="adj" fmla="val 4636"/>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400" dirty="0">
                <a:solidFill>
                  <a:schemeClr val="bg1"/>
                </a:solidFill>
                <a:latin typeface="Segoe" pitchFamily="34" charset="0"/>
              </a:endParaRPr>
            </a:p>
          </p:txBody>
        </p:sp>
        <p:sp>
          <p:nvSpPr>
            <p:cNvPr id="68" name="Text Box 183"/>
            <p:cNvSpPr txBox="1">
              <a:spLocks noChangeArrowheads="1"/>
            </p:cNvSpPr>
            <p:nvPr/>
          </p:nvSpPr>
          <p:spPr bwMode="auto">
            <a:xfrm>
              <a:off x="5305331" y="4504164"/>
              <a:ext cx="1107939" cy="246020"/>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a:solidFill>
                    <a:schemeClr val="bg1"/>
                  </a:solidFill>
                  <a:effectLst>
                    <a:outerShdw blurRad="38100" dist="38100" dir="2700000" algn="tl">
                      <a:srgbClr val="000000">
                        <a:alpha val="43137"/>
                      </a:srgbClr>
                    </a:outerShdw>
                  </a:effectLst>
                  <a:latin typeface="+mn-lt"/>
                  <a:cs typeface="+mn-cs"/>
                </a:rPr>
                <a:t>SQL Server</a:t>
              </a:r>
            </a:p>
          </p:txBody>
        </p:sp>
        <p:sp>
          <p:nvSpPr>
            <p:cNvPr id="69" name="Text Box 183"/>
            <p:cNvSpPr txBox="1">
              <a:spLocks noChangeArrowheads="1"/>
            </p:cNvSpPr>
            <p:nvPr/>
          </p:nvSpPr>
          <p:spPr bwMode="auto">
            <a:xfrm>
              <a:off x="7173589" y="4504164"/>
              <a:ext cx="1107939" cy="246020"/>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100" dirty="0">
                  <a:solidFill>
                    <a:schemeClr val="bg1"/>
                  </a:solidFill>
                  <a:effectLst>
                    <a:outerShdw blurRad="38100" dist="38100" dir="2700000" algn="tl">
                      <a:srgbClr val="000000">
                        <a:alpha val="43137"/>
                      </a:srgbClr>
                    </a:outerShdw>
                  </a:effectLst>
                  <a:latin typeface="+mn-lt"/>
                  <a:cs typeface="+mn-cs"/>
                </a:rPr>
                <a:t>SQL Server</a:t>
              </a:r>
            </a:p>
          </p:txBody>
        </p:sp>
        <p:sp>
          <p:nvSpPr>
            <p:cNvPr id="70" name="Down Arrow 69"/>
            <p:cNvSpPr/>
            <p:nvPr/>
          </p:nvSpPr>
          <p:spPr bwMode="auto">
            <a:xfrm rot="794226">
              <a:off x="7386550" y="4755979"/>
              <a:ext cx="297464" cy="675785"/>
            </a:xfrm>
            <a:prstGeom prst="down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a:solidFill>
                  <a:schemeClr val="bg2"/>
                </a:solidFill>
                <a:effectLst>
                  <a:outerShdw blurRad="38100" dist="38100" dir="2700000" algn="tl">
                    <a:srgbClr val="000000">
                      <a:alpha val="43137"/>
                    </a:srgbClr>
                  </a:outerShdw>
                </a:effectLst>
                <a:latin typeface="+mj-lt"/>
                <a:cs typeface="Arial" charset="0"/>
              </a:endParaRPr>
            </a:p>
          </p:txBody>
        </p:sp>
        <p:sp>
          <p:nvSpPr>
            <p:cNvPr id="71" name="Left-Right Arrow 70"/>
            <p:cNvSpPr/>
            <p:nvPr/>
          </p:nvSpPr>
          <p:spPr bwMode="auto">
            <a:xfrm>
              <a:off x="6485033" y="4234327"/>
              <a:ext cx="904460" cy="292608"/>
            </a:xfrm>
            <a:prstGeom prst="leftRightArrow">
              <a:avLst/>
            </a:prstGeom>
            <a:gradFill rotWithShape="1">
              <a:gsLst>
                <a:gs pos="0">
                  <a:srgbClr val="F5592F">
                    <a:alpha val="71000"/>
                  </a:srgbClr>
                </a:gs>
                <a:gs pos="61000">
                  <a:srgbClr val="FF3300">
                    <a:alpha val="84000"/>
                  </a:srgbClr>
                </a:gs>
              </a:gsLst>
              <a:lin ang="0" scaled="1"/>
            </a:gradFill>
            <a:ln w="9525">
              <a:noFill/>
              <a:miter lim="800000"/>
              <a:headEnd/>
              <a:tailEnd/>
            </a:ln>
            <a:scene3d>
              <a:camera prst="orthographicFront"/>
              <a:lightRig rig="threePt" dir="t"/>
            </a:scene3d>
            <a:sp3d>
              <a:bevelT w="38100" h="25400"/>
            </a:sp3d>
          </p:spPr>
          <p:txBody>
            <a:bodyPr wrap="none" lIns="91435" tIns="45717" rIns="91435" bIns="45717" anchor="ctr"/>
            <a:lstStyle/>
            <a:p>
              <a:pPr algn="ctr" eaLnBrk="0" hangingPunct="0">
                <a:defRPr/>
              </a:pPr>
              <a:endParaRPr lang="en-US" sz="900" dirty="0">
                <a:solidFill>
                  <a:schemeClr val="bg2"/>
                </a:solidFill>
                <a:effectLst>
                  <a:outerShdw blurRad="38100" dist="38100" dir="2700000" algn="tl">
                    <a:srgbClr val="000000">
                      <a:alpha val="43137"/>
                    </a:srgbClr>
                  </a:outerShdw>
                </a:effectLst>
                <a:latin typeface="+mj-lt"/>
                <a:cs typeface="Arial" charset="0"/>
              </a:endParaRPr>
            </a:p>
          </p:txBody>
        </p:sp>
        <p:sp>
          <p:nvSpPr>
            <p:cNvPr id="72" name="Text Box 181"/>
            <p:cNvSpPr txBox="1">
              <a:spLocks noChangeArrowheads="1"/>
            </p:cNvSpPr>
            <p:nvPr/>
          </p:nvSpPr>
          <p:spPr bwMode="auto">
            <a:xfrm>
              <a:off x="5229140" y="2967726"/>
              <a:ext cx="3250801" cy="299986"/>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500" b="1" dirty="0">
                  <a:solidFill>
                    <a:schemeClr val="bg1"/>
                  </a:solidFill>
                  <a:effectLst>
                    <a:outerShdw blurRad="38100" dist="38100" dir="2700000" algn="tl">
                      <a:srgbClr val="000000">
                        <a:alpha val="43137"/>
                      </a:srgbClr>
                    </a:outerShdw>
                  </a:effectLst>
                  <a:latin typeface="+mn-lt"/>
                  <a:cs typeface="+mn-cs"/>
                </a:rPr>
                <a:t>Database mirrored SQL cluster</a:t>
              </a:r>
            </a:p>
          </p:txBody>
        </p:sp>
        <p:sp>
          <p:nvSpPr>
            <p:cNvPr id="73" name="Rounded Rectangle 72"/>
            <p:cNvSpPr/>
            <p:nvPr/>
          </p:nvSpPr>
          <p:spPr bwMode="auto">
            <a:xfrm>
              <a:off x="5359534" y="3415324"/>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45720" tIns="45718" rIns="45720" bIns="45718" anchor="ctr"/>
            <a:lstStyle/>
            <a:p>
              <a:pPr algn="ctr">
                <a:defRPr/>
              </a:pPr>
              <a:r>
                <a:rPr lang="en-US" sz="1200" dirty="0">
                  <a:solidFill>
                    <a:srgbClr val="C00000"/>
                  </a:solidFill>
                </a:rPr>
                <a:t>failed Node</a:t>
              </a:r>
            </a:p>
          </p:txBody>
        </p:sp>
        <p:sp>
          <p:nvSpPr>
            <p:cNvPr id="74" name="Rounded Rectangle 73"/>
            <p:cNvSpPr/>
            <p:nvPr/>
          </p:nvSpPr>
          <p:spPr bwMode="auto">
            <a:xfrm>
              <a:off x="7250588" y="3415324"/>
              <a:ext cx="1097280" cy="237505"/>
            </a:xfrm>
            <a:prstGeom prst="roundRect">
              <a:avLst>
                <a:gd name="adj" fmla="val 30953"/>
              </a:avLst>
            </a:prstGeom>
            <a:solidFill>
              <a:schemeClr val="bg1">
                <a:lumMod val="95000"/>
              </a:schemeClr>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45720" tIns="45718" rIns="45720" bIns="45718" anchor="ctr"/>
            <a:lstStyle/>
            <a:p>
              <a:pPr algn="ctr">
                <a:defRPr/>
              </a:pPr>
              <a:r>
                <a:rPr lang="en-US" sz="1200" dirty="0">
                  <a:solidFill>
                    <a:srgbClr val="C00000"/>
                  </a:solidFill>
                </a:rPr>
                <a:t>Active Node</a:t>
              </a:r>
            </a:p>
          </p:txBody>
        </p:sp>
        <p:grpSp>
          <p:nvGrpSpPr>
            <p:cNvPr id="36" name="Group 391"/>
            <p:cNvGrpSpPr>
              <a:grpSpLocks/>
            </p:cNvGrpSpPr>
            <p:nvPr/>
          </p:nvGrpSpPr>
          <p:grpSpPr bwMode="auto">
            <a:xfrm>
              <a:off x="5697538" y="4991124"/>
              <a:ext cx="2314575" cy="1773238"/>
              <a:chOff x="5654651" y="4859131"/>
              <a:chExt cx="2315372" cy="1772925"/>
            </a:xfrm>
          </p:grpSpPr>
          <p:sp>
            <p:nvSpPr>
              <p:cNvPr id="76" name="Oval 75"/>
              <p:cNvSpPr/>
              <p:nvPr/>
            </p:nvSpPr>
            <p:spPr bwMode="auto">
              <a:xfrm>
                <a:off x="5654651" y="4859131"/>
                <a:ext cx="2315372" cy="1772925"/>
              </a:xfrm>
              <a:prstGeom prst="ellipse">
                <a:avLst/>
              </a:prstGeom>
              <a:gradFill flip="none" rotWithShape="1">
                <a:gsLst>
                  <a:gs pos="25000">
                    <a:schemeClr val="bg1">
                      <a:alpha val="88000"/>
                    </a:schemeClr>
                  </a:gs>
                  <a:gs pos="100000">
                    <a:schemeClr val="tx1">
                      <a:lumMod val="85000"/>
                      <a:lumOff val="15000"/>
                      <a:alpha val="0"/>
                    </a:schemeClr>
                  </a:gs>
                </a:gsLst>
                <a:path path="shape">
                  <a:fillToRect l="50000" t="50000" r="50000" b="50000"/>
                </a:path>
                <a:tileRect/>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a:defRPr/>
                </a:pPr>
                <a:endParaRPr lang="en-US" sz="2400" dirty="0">
                  <a:solidFill>
                    <a:schemeClr val="bg1"/>
                  </a:solidFill>
                  <a:latin typeface="Segoe" pitchFamily="34" charset="0"/>
                </a:endParaRPr>
              </a:p>
            </p:txBody>
          </p:sp>
          <p:grpSp>
            <p:nvGrpSpPr>
              <p:cNvPr id="37" name="Group 63"/>
              <p:cNvGrpSpPr>
                <a:grpSpLocks/>
              </p:cNvGrpSpPr>
              <p:nvPr/>
            </p:nvGrpSpPr>
            <p:grpSpPr bwMode="auto">
              <a:xfrm>
                <a:off x="5978612" y="6032090"/>
                <a:ext cx="1719853" cy="460294"/>
                <a:chOff x="3835181" y="3718757"/>
                <a:chExt cx="2426741" cy="653634"/>
              </a:xfrm>
            </p:grpSpPr>
            <p:sp>
              <p:nvSpPr>
                <p:cNvPr id="101" name="Text Box 50"/>
                <p:cNvSpPr txBox="1">
                  <a:spLocks noChangeArrowheads="1"/>
                </p:cNvSpPr>
                <p:nvPr/>
              </p:nvSpPr>
              <p:spPr bwMode="auto">
                <a:xfrm>
                  <a:off x="3834926" y="4023145"/>
                  <a:ext cx="2426445" cy="349297"/>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000" i="1" dirty="0">
                      <a:latin typeface="+mj-lt"/>
                      <a:cs typeface="+mn-cs"/>
                    </a:rPr>
                    <a:t>with integrated Disk &amp; Tape</a:t>
                  </a:r>
                </a:p>
              </p:txBody>
            </p:sp>
            <p:sp>
              <p:nvSpPr>
                <p:cNvPr id="102" name="Text Box 66"/>
                <p:cNvSpPr txBox="1">
                  <a:spLocks noChangeArrowheads="1"/>
                </p:cNvSpPr>
                <p:nvPr/>
              </p:nvSpPr>
              <p:spPr bwMode="auto">
                <a:xfrm>
                  <a:off x="4365920" y="3718920"/>
                  <a:ext cx="1521290" cy="419155"/>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pic>
            <p:nvPicPr>
              <p:cNvPr id="78" name="Picture 2" descr="D:\Projects\Microsoft\DPM PartnerVideo\images\platform.png"/>
              <p:cNvPicPr>
                <a:picLocks noChangeAspect="1" noChangeArrowheads="1"/>
              </p:cNvPicPr>
              <p:nvPr/>
            </p:nvPicPr>
            <p:blipFill>
              <a:blip r:embed="rId9">
                <a:duotone>
                  <a:schemeClr val="accent2">
                    <a:shade val="45000"/>
                    <a:satMod val="135000"/>
                  </a:schemeClr>
                  <a:prstClr val="white"/>
                </a:duotone>
                <a:lum bright="-30000"/>
              </a:blip>
              <a:srcRect/>
              <a:stretch>
                <a:fillRect/>
              </a:stretch>
            </p:blipFill>
            <p:spPr bwMode="auto">
              <a:xfrm>
                <a:off x="5808111" y="5319719"/>
                <a:ext cx="2070664" cy="876704"/>
              </a:xfrm>
              <a:prstGeom prst="rect">
                <a:avLst/>
              </a:prstGeom>
              <a:noFill/>
              <a:effectLst>
                <a:outerShdw blurRad="50800" dist="38100" dir="2700000" algn="tl" rotWithShape="0">
                  <a:prstClr val="black">
                    <a:alpha val="40000"/>
                  </a:prstClr>
                </a:outerShdw>
              </a:effectLst>
            </p:spPr>
          </p:pic>
          <p:grpSp>
            <p:nvGrpSpPr>
              <p:cNvPr id="40" name="Group 357"/>
              <p:cNvGrpSpPr>
                <a:grpSpLocks/>
              </p:cNvGrpSpPr>
              <p:nvPr/>
            </p:nvGrpSpPr>
            <p:grpSpPr bwMode="auto">
              <a:xfrm>
                <a:off x="6925686" y="5457519"/>
                <a:ext cx="444072" cy="404735"/>
                <a:chOff x="2314645" y="4985927"/>
                <a:chExt cx="534234" cy="486909"/>
              </a:xfrm>
            </p:grpSpPr>
            <p:grpSp>
              <p:nvGrpSpPr>
                <p:cNvPr id="41" name="Group 75"/>
                <p:cNvGrpSpPr>
                  <a:grpSpLocks/>
                </p:cNvGrpSpPr>
                <p:nvPr/>
              </p:nvGrpSpPr>
              <p:grpSpPr bwMode="auto">
                <a:xfrm>
                  <a:off x="2369346" y="5243699"/>
                  <a:ext cx="479533" cy="229137"/>
                  <a:chOff x="4848301" y="2985257"/>
                  <a:chExt cx="676628" cy="325384"/>
                </a:xfrm>
              </p:grpSpPr>
              <p:sp>
                <p:nvSpPr>
                  <p:cNvPr id="98" name="Oval 97"/>
                  <p:cNvSpPr/>
                  <p:nvPr/>
                </p:nvSpPr>
                <p:spPr>
                  <a:xfrm>
                    <a:off x="5041830" y="3175338"/>
                    <a:ext cx="380049" cy="135554"/>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9" name="Oval 98"/>
                  <p:cNvSpPr/>
                  <p:nvPr/>
                </p:nvSpPr>
                <p:spPr>
                  <a:xfrm>
                    <a:off x="5144254" y="2985563"/>
                    <a:ext cx="380049" cy="135554"/>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100" name="Oval 99"/>
                  <p:cNvSpPr/>
                  <p:nvPr/>
                </p:nvSpPr>
                <p:spPr>
                  <a:xfrm>
                    <a:off x="4847763" y="3083161"/>
                    <a:ext cx="380049" cy="135554"/>
                  </a:xfrm>
                  <a:prstGeom prst="ellipse">
                    <a:avLst/>
                  </a:prstGeom>
                  <a:gradFill flip="none" rotWithShape="1">
                    <a:gsLst>
                      <a:gs pos="0">
                        <a:schemeClr val="tx1">
                          <a:alpha val="59000"/>
                        </a:scheme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42" name="Group 204"/>
                <p:cNvGrpSpPr>
                  <a:grpSpLocks/>
                </p:cNvGrpSpPr>
                <p:nvPr/>
              </p:nvGrpSpPr>
              <p:grpSpPr bwMode="auto">
                <a:xfrm>
                  <a:off x="2314645" y="4985927"/>
                  <a:ext cx="510850" cy="479678"/>
                  <a:chOff x="4572000" y="2655640"/>
                  <a:chExt cx="720817" cy="681160"/>
                </a:xfrm>
              </p:grpSpPr>
              <p:grpSp>
                <p:nvGrpSpPr>
                  <p:cNvPr id="43" name="Group 189"/>
                  <p:cNvGrpSpPr>
                    <a:grpSpLocks/>
                  </p:cNvGrpSpPr>
                  <p:nvPr/>
                </p:nvGrpSpPr>
                <p:grpSpPr bwMode="auto">
                  <a:xfrm>
                    <a:off x="4673854" y="2655640"/>
                    <a:ext cx="403810" cy="394924"/>
                    <a:chOff x="4904375" y="2755479"/>
                    <a:chExt cx="324356" cy="317218"/>
                  </a:xfrm>
                </p:grpSpPr>
                <p:sp>
                  <p:nvSpPr>
                    <p:cNvPr id="95" name="Oval 94"/>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6" name="Flowchart: Magnetic Disk 95"/>
                    <p:cNvSpPr/>
                    <p:nvPr/>
                  </p:nvSpPr>
                  <p:spPr>
                    <a:xfrm flipH="1">
                      <a:off x="4931757" y="2755767"/>
                      <a:ext cx="231659" cy="29397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7" name="Oval 96"/>
                    <p:cNvSpPr/>
                    <p:nvPr/>
                  </p:nvSpPr>
                  <p:spPr>
                    <a:xfrm flipH="1">
                      <a:off x="4933923" y="2755767"/>
                      <a:ext cx="229493" cy="95816"/>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44" name="Group 190"/>
                  <p:cNvGrpSpPr>
                    <a:grpSpLocks/>
                  </p:cNvGrpSpPr>
                  <p:nvPr/>
                </p:nvGrpSpPr>
                <p:grpSpPr bwMode="auto">
                  <a:xfrm>
                    <a:off x="4889007" y="2747834"/>
                    <a:ext cx="403810" cy="394939"/>
                    <a:chOff x="4904375" y="2755467"/>
                    <a:chExt cx="324356" cy="317230"/>
                  </a:xfrm>
                </p:grpSpPr>
                <p:sp>
                  <p:nvSpPr>
                    <p:cNvPr id="92" name="Oval 91"/>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3" name="Flowchart: Magnetic Disk 92"/>
                    <p:cNvSpPr/>
                    <p:nvPr/>
                  </p:nvSpPr>
                  <p:spPr>
                    <a:xfrm flipH="1">
                      <a:off x="4932141" y="2755741"/>
                      <a:ext cx="231659" cy="29397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4" name="Oval 93"/>
                    <p:cNvSpPr/>
                    <p:nvPr/>
                  </p:nvSpPr>
                  <p:spPr>
                    <a:xfrm flipH="1">
                      <a:off x="4934306" y="2755741"/>
                      <a:ext cx="229493" cy="95816"/>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45" name="Group 195"/>
                  <p:cNvGrpSpPr>
                    <a:grpSpLocks/>
                  </p:cNvGrpSpPr>
                  <p:nvPr/>
                </p:nvGrpSpPr>
                <p:grpSpPr bwMode="auto">
                  <a:xfrm>
                    <a:off x="4572000" y="2831892"/>
                    <a:ext cx="403810" cy="395410"/>
                    <a:chOff x="4904375" y="2755089"/>
                    <a:chExt cx="324356" cy="317608"/>
                  </a:xfrm>
                </p:grpSpPr>
                <p:sp>
                  <p:nvSpPr>
                    <p:cNvPr id="89" name="Oval 88"/>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0" name="Flowchart: Magnetic Disk 89"/>
                    <p:cNvSpPr/>
                    <p:nvPr/>
                  </p:nvSpPr>
                  <p:spPr>
                    <a:xfrm flipH="1">
                      <a:off x="4916145" y="2755350"/>
                      <a:ext cx="246813" cy="293981"/>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91" name="Oval 90"/>
                    <p:cNvSpPr/>
                    <p:nvPr/>
                  </p:nvSpPr>
                  <p:spPr>
                    <a:xfrm flipH="1">
                      <a:off x="4918309" y="2755350"/>
                      <a:ext cx="244649" cy="95816"/>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nvGrpSpPr>
                  <p:cNvPr id="46" name="Group 199"/>
                  <p:cNvGrpSpPr>
                    <a:grpSpLocks/>
                  </p:cNvGrpSpPr>
                  <p:nvPr/>
                </p:nvGrpSpPr>
                <p:grpSpPr bwMode="auto">
                  <a:xfrm>
                    <a:off x="4810205" y="2940353"/>
                    <a:ext cx="403810" cy="396447"/>
                    <a:chOff x="4904375" y="2754256"/>
                    <a:chExt cx="324356" cy="318441"/>
                  </a:xfrm>
                </p:grpSpPr>
                <p:sp>
                  <p:nvSpPr>
                    <p:cNvPr id="86" name="Oval 85"/>
                    <p:cNvSpPr/>
                    <p:nvPr/>
                  </p:nvSpPr>
                  <p:spPr>
                    <a:xfrm>
                      <a:off x="4904375" y="2956458"/>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87" name="Flowchart: Magnetic Disk 86"/>
                    <p:cNvSpPr/>
                    <p:nvPr/>
                  </p:nvSpPr>
                  <p:spPr>
                    <a:xfrm flipH="1">
                      <a:off x="4932652" y="2754503"/>
                      <a:ext cx="231657" cy="293980"/>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88" name="Oval 87"/>
                    <p:cNvSpPr/>
                    <p:nvPr/>
                  </p:nvSpPr>
                  <p:spPr>
                    <a:xfrm flipH="1">
                      <a:off x="4934816" y="2754503"/>
                      <a:ext cx="229493" cy="95816"/>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grpSp>
        </p:grpSp>
        <p:sp>
          <p:nvSpPr>
            <p:cNvPr id="103" name="Text Box 181"/>
            <p:cNvSpPr txBox="1">
              <a:spLocks noChangeArrowheads="1"/>
            </p:cNvSpPr>
            <p:nvPr/>
          </p:nvSpPr>
          <p:spPr bwMode="auto">
            <a:xfrm>
              <a:off x="5489458" y="2577267"/>
              <a:ext cx="2730165" cy="341254"/>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b="1" dirty="0">
                  <a:solidFill>
                    <a:schemeClr val="bg2"/>
                  </a:solidFill>
                  <a:effectLst>
                    <a:outerShdw blurRad="38100" dist="38100" dir="2700000" algn="tl">
                      <a:srgbClr val="000000">
                        <a:alpha val="43137"/>
                      </a:srgbClr>
                    </a:outerShdw>
                  </a:effectLst>
                  <a:latin typeface="Arial" charset="0"/>
                  <a:cs typeface="Arial" charset="0"/>
                </a:rPr>
                <a:t>Failover aware</a:t>
              </a:r>
            </a:p>
          </p:txBody>
        </p:sp>
        <p:pic>
          <p:nvPicPr>
            <p:cNvPr id="21530" name="Picture 2" descr="D:\Projects\Microsoft\DPM_Deck\images\Vista (344).png"/>
            <p:cNvPicPr>
              <a:picLocks noChangeAspect="1" noChangeArrowheads="1"/>
            </p:cNvPicPr>
            <p:nvPr/>
          </p:nvPicPr>
          <p:blipFill>
            <a:blip r:embed="rId3">
              <a:grayscl/>
            </a:blip>
            <a:srcRect/>
            <a:stretch>
              <a:fillRect/>
            </a:stretch>
          </p:blipFill>
          <p:spPr bwMode="auto">
            <a:xfrm>
              <a:off x="6121400" y="5229249"/>
              <a:ext cx="765175" cy="765175"/>
            </a:xfrm>
            <a:prstGeom prst="rect">
              <a:avLst/>
            </a:prstGeom>
            <a:noFill/>
            <a:ln w="9525">
              <a:noFill/>
              <a:miter lim="800000"/>
              <a:headEnd/>
              <a:tailEnd/>
            </a:ln>
          </p:spPr>
        </p:pic>
        <p:pic>
          <p:nvPicPr>
            <p:cNvPr id="21531" name="Picture 2" descr="E:\Projects\Microsoft\DPM_video\connect.dll_I2908_0409.png"/>
            <p:cNvPicPr>
              <a:picLocks noChangeAspect="1" noChangeArrowheads="1"/>
            </p:cNvPicPr>
            <p:nvPr/>
          </p:nvPicPr>
          <p:blipFill>
            <a:blip r:embed="rId10"/>
            <a:srcRect/>
            <a:stretch>
              <a:fillRect/>
            </a:stretch>
          </p:blipFill>
          <p:spPr bwMode="auto">
            <a:xfrm>
              <a:off x="5519738" y="3781449"/>
              <a:ext cx="762000" cy="762000"/>
            </a:xfrm>
            <a:prstGeom prst="rect">
              <a:avLst/>
            </a:prstGeom>
            <a:noFill/>
            <a:ln w="9525">
              <a:noFill/>
              <a:miter lim="800000"/>
              <a:headEnd/>
              <a:tailEnd/>
            </a:ln>
          </p:spPr>
        </p:pic>
        <p:pic>
          <p:nvPicPr>
            <p:cNvPr id="21532" name="Picture 2" descr="E:\Projects\Microsoft\DPM_video\connect.dll_I2908_0409.png"/>
            <p:cNvPicPr>
              <a:picLocks noChangeAspect="1" noChangeArrowheads="1"/>
            </p:cNvPicPr>
            <p:nvPr/>
          </p:nvPicPr>
          <p:blipFill>
            <a:blip r:embed="rId10"/>
            <a:srcRect/>
            <a:stretch>
              <a:fillRect/>
            </a:stretch>
          </p:blipFill>
          <p:spPr bwMode="auto">
            <a:xfrm>
              <a:off x="7362825" y="3781449"/>
              <a:ext cx="762000" cy="762000"/>
            </a:xfrm>
            <a:prstGeom prst="rect">
              <a:avLst/>
            </a:prstGeom>
            <a:noFill/>
            <a:ln w="9525">
              <a:noFill/>
              <a:miter lim="800000"/>
              <a:headEnd/>
              <a:tailEnd/>
            </a:ln>
          </p:spPr>
        </p:pic>
        <p:grpSp>
          <p:nvGrpSpPr>
            <p:cNvPr id="47" name="Group 299"/>
            <p:cNvGrpSpPr>
              <a:grpSpLocks/>
            </p:cNvGrpSpPr>
            <p:nvPr/>
          </p:nvGrpSpPr>
          <p:grpSpPr bwMode="auto">
            <a:xfrm>
              <a:off x="6034088" y="4025924"/>
              <a:ext cx="436562" cy="427038"/>
              <a:chOff x="1508589" y="3562328"/>
              <a:chExt cx="436187" cy="426872"/>
            </a:xfrm>
          </p:grpSpPr>
          <p:grpSp>
            <p:nvGrpSpPr>
              <p:cNvPr id="48" name="Group 16"/>
              <p:cNvGrpSpPr>
                <a:grpSpLocks/>
              </p:cNvGrpSpPr>
              <p:nvPr/>
            </p:nvGrpSpPr>
            <p:grpSpPr bwMode="auto">
              <a:xfrm>
                <a:off x="1508589" y="3562329"/>
                <a:ext cx="436187" cy="426872"/>
                <a:chOff x="6691381" y="3538567"/>
                <a:chExt cx="1282751" cy="1346653"/>
              </a:xfrm>
            </p:grpSpPr>
            <p:sp>
              <p:nvSpPr>
                <p:cNvPr id="110" name="Oval 109"/>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nvGrpSpPr>
                <p:cNvPr id="49" name="Group 17"/>
                <p:cNvGrpSpPr>
                  <a:grpSpLocks/>
                </p:cNvGrpSpPr>
                <p:nvPr/>
              </p:nvGrpSpPr>
              <p:grpSpPr bwMode="auto">
                <a:xfrm flipH="1">
                  <a:off x="6803338" y="3538567"/>
                  <a:ext cx="914251" cy="1241522"/>
                  <a:chOff x="8101007" y="3773214"/>
                  <a:chExt cx="440965" cy="598815"/>
                </a:xfrm>
              </p:grpSpPr>
              <p:sp>
                <p:nvSpPr>
                  <p:cNvPr id="112" name="Flowchart: Magnetic Disk 111"/>
                  <p:cNvSpPr/>
                  <p:nvPr/>
                </p:nvSpPr>
                <p:spPr>
                  <a:xfrm>
                    <a:off x="8101332" y="3773947"/>
                    <a:ext cx="440911" cy="598713"/>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113" name="Oval 112"/>
                  <p:cNvSpPr/>
                  <p:nvPr/>
                </p:nvSpPr>
                <p:spPr>
                  <a:xfrm>
                    <a:off x="8101332" y="3773947"/>
                    <a:ext cx="438662" cy="19554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sp>
            <p:nvSpPr>
              <p:cNvPr id="109" name="Text Box 181"/>
              <p:cNvSpPr txBox="1">
                <a:spLocks noChangeArrowheads="1"/>
              </p:cNvSpPr>
              <p:nvPr/>
            </p:nvSpPr>
            <p:spPr bwMode="auto">
              <a:xfrm>
                <a:off x="1535366" y="3664354"/>
                <a:ext cx="336219" cy="299870"/>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500" b="1" dirty="0">
                    <a:solidFill>
                      <a:schemeClr val="accent6">
                        <a:lumMod val="50000"/>
                      </a:schemeClr>
                    </a:solidFill>
                    <a:latin typeface="+mn-lt"/>
                    <a:cs typeface="+mn-cs"/>
                  </a:rPr>
                  <a:t>A</a:t>
                </a:r>
              </a:p>
            </p:txBody>
          </p:sp>
        </p:grpSp>
        <p:grpSp>
          <p:nvGrpSpPr>
            <p:cNvPr id="50" name="Group 314"/>
            <p:cNvGrpSpPr>
              <a:grpSpLocks/>
            </p:cNvGrpSpPr>
            <p:nvPr/>
          </p:nvGrpSpPr>
          <p:grpSpPr bwMode="auto">
            <a:xfrm>
              <a:off x="7878763" y="4025924"/>
              <a:ext cx="436562" cy="427038"/>
              <a:chOff x="1508589" y="3562328"/>
              <a:chExt cx="436187" cy="426872"/>
            </a:xfrm>
          </p:grpSpPr>
          <p:grpSp>
            <p:nvGrpSpPr>
              <p:cNvPr id="51" name="Group 16"/>
              <p:cNvGrpSpPr>
                <a:grpSpLocks/>
              </p:cNvGrpSpPr>
              <p:nvPr/>
            </p:nvGrpSpPr>
            <p:grpSpPr bwMode="auto">
              <a:xfrm>
                <a:off x="1508589" y="3562329"/>
                <a:ext cx="436187" cy="426872"/>
                <a:chOff x="6691381" y="3538567"/>
                <a:chExt cx="1282751" cy="1346653"/>
              </a:xfrm>
            </p:grpSpPr>
            <p:sp>
              <p:nvSpPr>
                <p:cNvPr id="117" name="Oval 11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nvGrpSpPr>
                <p:cNvPr id="52" name="Group 17"/>
                <p:cNvGrpSpPr>
                  <a:grpSpLocks/>
                </p:cNvGrpSpPr>
                <p:nvPr/>
              </p:nvGrpSpPr>
              <p:grpSpPr bwMode="auto">
                <a:xfrm flipH="1">
                  <a:off x="6803338" y="3538567"/>
                  <a:ext cx="914251" cy="1241522"/>
                  <a:chOff x="8101007" y="3773214"/>
                  <a:chExt cx="440965" cy="598815"/>
                </a:xfrm>
              </p:grpSpPr>
              <p:sp>
                <p:nvSpPr>
                  <p:cNvPr id="119" name="Flowchart: Magnetic Disk 118"/>
                  <p:cNvSpPr/>
                  <p:nvPr/>
                </p:nvSpPr>
                <p:spPr>
                  <a:xfrm>
                    <a:off x="8101652" y="3773947"/>
                    <a:ext cx="440911" cy="598713"/>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sp>
                <p:nvSpPr>
                  <p:cNvPr id="120" name="Oval 119"/>
                  <p:cNvSpPr/>
                  <p:nvPr/>
                </p:nvSpPr>
                <p:spPr>
                  <a:xfrm>
                    <a:off x="8101652" y="3773947"/>
                    <a:ext cx="438662" cy="195548"/>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anchor="ctr"/>
                  <a:lstStyle/>
                  <a:p>
                    <a:pPr algn="ctr" fontAlgn="auto">
                      <a:spcBef>
                        <a:spcPts val="0"/>
                      </a:spcBef>
                      <a:spcAft>
                        <a:spcPts val="0"/>
                      </a:spcAft>
                      <a:defRPr/>
                    </a:pPr>
                    <a:endParaRPr lang="en-US" kern="0" dirty="0">
                      <a:solidFill>
                        <a:sysClr val="window" lastClr="FFFFFF"/>
                      </a:solidFill>
                      <a:latin typeface="Calibri"/>
                      <a:cs typeface="+mn-cs"/>
                    </a:endParaRPr>
                  </a:p>
                </p:txBody>
              </p:sp>
            </p:grpSp>
          </p:grpSp>
          <p:sp>
            <p:nvSpPr>
              <p:cNvPr id="116" name="Text Box 181"/>
              <p:cNvSpPr txBox="1">
                <a:spLocks noChangeArrowheads="1"/>
              </p:cNvSpPr>
              <p:nvPr/>
            </p:nvSpPr>
            <p:spPr bwMode="auto">
              <a:xfrm>
                <a:off x="1546242" y="3664354"/>
                <a:ext cx="336219" cy="299870"/>
              </a:xfrm>
              <a:prstGeom prst="rect">
                <a:avLst/>
              </a:prstGeom>
              <a:noFill/>
              <a:ln w="9525" algn="ctr">
                <a:noFill/>
                <a:miter lim="800000"/>
                <a:headEnd/>
                <a:tailEnd/>
              </a:ln>
            </p:spPr>
            <p:txBody>
              <a:bodyPr lIns="91435" tIns="45717" rIns="91435" bIns="45717">
                <a:spAutoFit/>
              </a:bodyPr>
              <a:lstStyle/>
              <a:p>
                <a:pPr algn="ctr" eaLnBrk="0" hangingPunct="0">
                  <a:lnSpc>
                    <a:spcPct val="90000"/>
                  </a:lnSpc>
                  <a:defRPr/>
                </a:pPr>
                <a:r>
                  <a:rPr lang="en-US" sz="1500" b="1" dirty="0">
                    <a:solidFill>
                      <a:schemeClr val="accent6">
                        <a:lumMod val="50000"/>
                      </a:schemeClr>
                    </a:solidFill>
                    <a:latin typeface="+mn-lt"/>
                    <a:cs typeface="+mn-cs"/>
                  </a:rPr>
                  <a:t>B</a:t>
                </a:r>
              </a:p>
            </p:txBody>
          </p:sp>
        </p:grpSp>
        <p:sp>
          <p:nvSpPr>
            <p:cNvPr id="121" name="Text Box 183"/>
            <p:cNvSpPr txBox="1">
              <a:spLocks noChangeArrowheads="1"/>
            </p:cNvSpPr>
            <p:nvPr/>
          </p:nvSpPr>
          <p:spPr bwMode="auto">
            <a:xfrm>
              <a:off x="7314859" y="4907320"/>
              <a:ext cx="774605" cy="396807"/>
            </a:xfrm>
            <a:prstGeom prst="rect">
              <a:avLst/>
            </a:prstGeom>
            <a:noFill/>
            <a:ln w="9525" algn="ctr">
              <a:noFill/>
              <a:miter lim="800000"/>
              <a:headEnd/>
              <a:tailEnd/>
            </a:ln>
          </p:spPr>
          <p:txBody>
            <a:bodyPr lIns="91435" tIns="45717" rIns="91435" bIns="45717">
              <a:spAutoFit/>
            </a:bodyPr>
            <a:lstStyle/>
            <a:p>
              <a:pPr algn="r" eaLnBrk="0" hangingPunct="0">
                <a:lnSpc>
                  <a:spcPct val="90000"/>
                </a:lnSpc>
                <a:defRPr/>
              </a:pPr>
              <a:r>
                <a:rPr lang="en-US" sz="1100" dirty="0">
                  <a:solidFill>
                    <a:srgbClr val="FFC000"/>
                  </a:solidFill>
                  <a:effectLst>
                    <a:outerShdw blurRad="38100" dist="38100" dir="2700000" algn="tl">
                      <a:srgbClr val="000000">
                        <a:alpha val="43137"/>
                      </a:srgbClr>
                    </a:outerShdw>
                  </a:effectLst>
                  <a:latin typeface="Arial" charset="0"/>
                  <a:cs typeface="Arial" charset="0"/>
                </a:rPr>
                <a:t>New </a:t>
              </a:r>
            </a:p>
            <a:p>
              <a:pPr algn="r" eaLnBrk="0" hangingPunct="0">
                <a:lnSpc>
                  <a:spcPct val="90000"/>
                </a:lnSpc>
                <a:defRPr/>
              </a:pPr>
              <a:r>
                <a:rPr lang="en-US" sz="1100" dirty="0">
                  <a:solidFill>
                    <a:srgbClr val="FFC000"/>
                  </a:solidFill>
                  <a:effectLst>
                    <a:outerShdw blurRad="38100" dist="38100" dir="2700000" algn="tl">
                      <a:srgbClr val="000000">
                        <a:alpha val="43137"/>
                      </a:srgbClr>
                    </a:outerShdw>
                  </a:effectLst>
                  <a:latin typeface="Arial" charset="0"/>
                  <a:cs typeface="Arial" charset="0"/>
                </a:rPr>
                <a:t>Active</a:t>
              </a:r>
              <a:endParaRPr lang="en-US" sz="1100" dirty="0">
                <a:solidFill>
                  <a:srgbClr val="FFC000"/>
                </a:solidFill>
                <a:effectLst>
                  <a:outerShdw blurRad="38100" dist="38100" dir="2700000" algn="tl">
                    <a:srgbClr val="000000">
                      <a:alpha val="43137"/>
                    </a:srgbClr>
                  </a:outerShdw>
                </a:effectLst>
                <a:latin typeface="+mn-lt"/>
                <a:cs typeface="+mn-cs"/>
              </a:endParaRPr>
            </a:p>
          </p:txBody>
        </p:sp>
        <p:sp>
          <p:nvSpPr>
            <p:cNvPr id="122" name="Not Equal 121"/>
            <p:cNvSpPr/>
            <p:nvPr/>
          </p:nvSpPr>
          <p:spPr bwMode="auto">
            <a:xfrm>
              <a:off x="5640779" y="3849608"/>
              <a:ext cx="570016" cy="558141"/>
            </a:xfrm>
            <a:prstGeom prst="mathNotEqual">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a:defRPr/>
              </a:pPr>
              <a:endParaRPr lang="en-US" sz="2400" dirty="0" err="1">
                <a:solidFill>
                  <a:schemeClr val="bg1"/>
                </a:solidFill>
                <a:effectLst>
                  <a:outerShdw blurRad="38100" dist="38100" dir="2700000" algn="tl">
                    <a:srgbClr val="000000">
                      <a:alpha val="43137"/>
                    </a:srgbClr>
                  </a:outerShdw>
                </a:effectLst>
                <a:latin typeface="Segoe" pitchFamily="34" charset="0"/>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687"/>
          <p:cNvSpPr txBox="1">
            <a:spLocks noChangeArrowheads="1"/>
          </p:cNvSpPr>
          <p:nvPr/>
        </p:nvSpPr>
        <p:spPr bwMode="auto">
          <a:xfrm>
            <a:off x="987425" y="1720850"/>
            <a:ext cx="1397000"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IIS “Front End”</a:t>
            </a:r>
          </a:p>
        </p:txBody>
      </p:sp>
      <p:sp>
        <p:nvSpPr>
          <p:cNvPr id="43" name="TextBox 687"/>
          <p:cNvSpPr txBox="1">
            <a:spLocks noChangeArrowheads="1"/>
          </p:cNvSpPr>
          <p:nvPr/>
        </p:nvSpPr>
        <p:spPr bwMode="auto">
          <a:xfrm>
            <a:off x="1803400" y="3625850"/>
            <a:ext cx="1522413" cy="549275"/>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“Farm” </a:t>
            </a:r>
            <a:r>
              <a:rPr lang="en-US" sz="1500" dirty="0" err="1">
                <a:latin typeface="+mn-lt"/>
              </a:rPr>
              <a:t>Config</a:t>
            </a:r>
            <a:r>
              <a:rPr lang="en-US" sz="1500" dirty="0">
                <a:latin typeface="+mn-lt"/>
              </a:rPr>
              <a:t> dB</a:t>
            </a:r>
          </a:p>
          <a:p>
            <a:pPr eaLnBrk="0" hangingPunct="0">
              <a:defRPr/>
            </a:pPr>
            <a:r>
              <a:rPr lang="en-US" sz="1500" dirty="0">
                <a:latin typeface="+mn-lt"/>
              </a:rPr>
              <a:t>(SQL)</a:t>
            </a:r>
          </a:p>
        </p:txBody>
      </p:sp>
      <p:sp>
        <p:nvSpPr>
          <p:cNvPr id="44" name="Right Arrow 43"/>
          <p:cNvSpPr/>
          <p:nvPr/>
        </p:nvSpPr>
        <p:spPr bwMode="auto">
          <a:xfrm>
            <a:off x="4079875" y="3614738"/>
            <a:ext cx="3863975"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SharePoint VSS Writer</a:t>
            </a:r>
          </a:p>
        </p:txBody>
      </p:sp>
      <p:sp>
        <p:nvSpPr>
          <p:cNvPr id="45" name="TextBox 687"/>
          <p:cNvSpPr txBox="1">
            <a:spLocks noChangeArrowheads="1"/>
          </p:cNvSpPr>
          <p:nvPr/>
        </p:nvSpPr>
        <p:spPr bwMode="auto">
          <a:xfrm>
            <a:off x="7921625" y="4246563"/>
            <a:ext cx="1069975" cy="322262"/>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DPM 2007</a:t>
            </a:r>
          </a:p>
        </p:txBody>
      </p:sp>
      <p:sp>
        <p:nvSpPr>
          <p:cNvPr id="38" name="TextBox 687"/>
          <p:cNvSpPr txBox="1">
            <a:spLocks noChangeArrowheads="1"/>
          </p:cNvSpPr>
          <p:nvPr/>
        </p:nvSpPr>
        <p:spPr bwMode="auto">
          <a:xfrm>
            <a:off x="4660900" y="5838825"/>
            <a:ext cx="2136775"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Enterprise Search (index)</a:t>
            </a:r>
          </a:p>
        </p:txBody>
      </p:sp>
      <p:grpSp>
        <p:nvGrpSpPr>
          <p:cNvPr id="2" name="Group 66"/>
          <p:cNvGrpSpPr>
            <a:grpSpLocks/>
          </p:cNvGrpSpPr>
          <p:nvPr/>
        </p:nvGrpSpPr>
        <p:grpSpPr bwMode="auto">
          <a:xfrm>
            <a:off x="8032750" y="3402013"/>
            <a:ext cx="801688"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47143"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47144"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47145"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47146"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47142"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605213" y="3336925"/>
            <a:ext cx="735012" cy="931863"/>
            <a:chOff x="6444227" y="4872144"/>
            <a:chExt cx="735750" cy="932343"/>
          </a:xfrm>
        </p:grpSpPr>
        <p:pic>
          <p:nvPicPr>
            <p:cNvPr id="47139"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47140"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pic>
        <p:nvPicPr>
          <p:cNvPr id="47113" name="Picture 21" descr="Server"/>
          <p:cNvPicPr>
            <a:picLocks noChangeAspect="1" noChangeArrowheads="1"/>
          </p:cNvPicPr>
          <p:nvPr/>
        </p:nvPicPr>
        <p:blipFill>
          <a:blip r:embed="rId5"/>
          <a:srcRect/>
          <a:stretch>
            <a:fillRect/>
          </a:stretch>
        </p:blipFill>
        <p:spPr bwMode="auto">
          <a:xfrm>
            <a:off x="2674938" y="1398588"/>
            <a:ext cx="554037" cy="1082675"/>
          </a:xfrm>
          <a:prstGeom prst="rect">
            <a:avLst/>
          </a:prstGeom>
          <a:noFill/>
          <a:ln w="9525">
            <a:noFill/>
            <a:miter lim="800000"/>
            <a:headEnd/>
            <a:tailEnd/>
          </a:ln>
        </p:spPr>
      </p:pic>
      <p:cxnSp>
        <p:nvCxnSpPr>
          <p:cNvPr id="58" name="Straight Connector 57"/>
          <p:cNvCxnSpPr/>
          <p:nvPr/>
        </p:nvCxnSpPr>
        <p:spPr bwMode="auto">
          <a:xfrm rot="5400000" flipH="1" flipV="1">
            <a:off x="3082925"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7115" name="Picture 21" descr="Server"/>
          <p:cNvPicPr>
            <a:picLocks noChangeAspect="1" noChangeArrowheads="1"/>
          </p:cNvPicPr>
          <p:nvPr/>
        </p:nvPicPr>
        <p:blipFill>
          <a:blip r:embed="rId5"/>
          <a:srcRect/>
          <a:stretch>
            <a:fillRect/>
          </a:stretch>
        </p:blipFill>
        <p:spPr bwMode="auto">
          <a:xfrm>
            <a:off x="3611563" y="1377950"/>
            <a:ext cx="552450" cy="1082675"/>
          </a:xfrm>
          <a:prstGeom prst="rect">
            <a:avLst/>
          </a:prstGeom>
          <a:noFill/>
          <a:ln w="9525">
            <a:noFill/>
            <a:miter lim="800000"/>
            <a:headEnd/>
            <a:tailEnd/>
          </a:ln>
        </p:spPr>
      </p:pic>
      <p:pic>
        <p:nvPicPr>
          <p:cNvPr id="47116" name="Picture 21" descr="Server"/>
          <p:cNvPicPr>
            <a:picLocks noChangeAspect="1" noChangeArrowheads="1"/>
          </p:cNvPicPr>
          <p:nvPr/>
        </p:nvPicPr>
        <p:blipFill>
          <a:blip r:embed="rId5"/>
          <a:srcRect/>
          <a:stretch>
            <a:fillRect/>
          </a:stretch>
        </p:blipFill>
        <p:spPr bwMode="auto">
          <a:xfrm>
            <a:off x="4497388" y="1344613"/>
            <a:ext cx="552450" cy="1082675"/>
          </a:xfrm>
          <a:prstGeom prst="rect">
            <a:avLst/>
          </a:prstGeom>
          <a:noFill/>
          <a:ln w="9525">
            <a:noFill/>
            <a:miter lim="800000"/>
            <a:headEnd/>
            <a:tailEnd/>
          </a:ln>
        </p:spPr>
      </p:pic>
      <p:cxnSp>
        <p:nvCxnSpPr>
          <p:cNvPr id="61" name="Straight Connector 60"/>
          <p:cNvCxnSpPr/>
          <p:nvPr/>
        </p:nvCxnSpPr>
        <p:spPr bwMode="auto">
          <a:xfrm rot="16200000" flipV="1">
            <a:off x="3636962"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rot="16200000" flipV="1">
            <a:off x="2992438" y="2439988"/>
            <a:ext cx="855662" cy="93821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rot="16200000" flipV="1">
            <a:off x="3450432" y="2897981"/>
            <a:ext cx="876300" cy="158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rot="5400000" flipH="1" flipV="1">
            <a:off x="3876675" y="2439988"/>
            <a:ext cx="909637" cy="884238"/>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564063" y="4881563"/>
            <a:ext cx="623887" cy="946150"/>
            <a:chOff x="1785139" y="1127458"/>
            <a:chExt cx="749793" cy="946269"/>
          </a:xfrm>
        </p:grpSpPr>
        <p:pic>
          <p:nvPicPr>
            <p:cNvPr id="47137"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47138"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sp>
        <p:nvSpPr>
          <p:cNvPr id="71" name="Right Arrow 70"/>
          <p:cNvSpPr/>
          <p:nvPr/>
        </p:nvSpPr>
        <p:spPr bwMode="auto">
          <a:xfrm rot="19838825">
            <a:off x="2973388" y="4489450"/>
            <a:ext cx="2336800" cy="41275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cxnSp>
        <p:nvCxnSpPr>
          <p:cNvPr id="75" name="Straight Connector 74"/>
          <p:cNvCxnSpPr/>
          <p:nvPr/>
        </p:nvCxnSpPr>
        <p:spPr bwMode="auto">
          <a:xfrm rot="5400000" flipH="1" flipV="1">
            <a:off x="2706688" y="3757613"/>
            <a:ext cx="671512" cy="169386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rot="5400000" flipH="1" flipV="1">
            <a:off x="2324894" y="3394869"/>
            <a:ext cx="690562" cy="24384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1" name="Right Arrow 80"/>
          <p:cNvSpPr/>
          <p:nvPr/>
        </p:nvSpPr>
        <p:spPr bwMode="auto">
          <a:xfrm rot="19838825">
            <a:off x="2228850" y="4416425"/>
            <a:ext cx="2338388" cy="41433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sp>
        <p:nvSpPr>
          <p:cNvPr id="82" name="Right Arrow 81"/>
          <p:cNvSpPr/>
          <p:nvPr/>
        </p:nvSpPr>
        <p:spPr bwMode="auto">
          <a:xfrm rot="19838825">
            <a:off x="1493838" y="4391025"/>
            <a:ext cx="2338387" cy="41275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sp>
        <p:nvSpPr>
          <p:cNvPr id="13" name="TextBox 687"/>
          <p:cNvSpPr txBox="1">
            <a:spLocks noChangeArrowheads="1"/>
          </p:cNvSpPr>
          <p:nvPr/>
        </p:nvSpPr>
        <p:spPr bwMode="auto">
          <a:xfrm>
            <a:off x="1328738" y="5883275"/>
            <a:ext cx="2312987" cy="322263"/>
          </a:xfrm>
          <a:prstGeom prst="rect">
            <a:avLst/>
          </a:prstGeom>
          <a:noFill/>
          <a:ln w="9525">
            <a:noFill/>
            <a:miter lim="800000"/>
            <a:headEnd/>
            <a:tailEnd/>
          </a:ln>
        </p:spPr>
        <p:txBody>
          <a:bodyPr lIns="91435" tIns="45717" rIns="91435" bIns="45717">
            <a:spAutoFit/>
          </a:bodyPr>
          <a:lstStyle/>
          <a:p>
            <a:pPr eaLnBrk="0" hangingPunct="0">
              <a:defRPr/>
            </a:pPr>
            <a:r>
              <a:rPr lang="en-US" sz="1500" dirty="0">
                <a:latin typeface="+mn-lt"/>
              </a:rPr>
              <a:t>Content Servers  (SQL)</a:t>
            </a:r>
          </a:p>
        </p:txBody>
      </p:sp>
      <p:grpSp>
        <p:nvGrpSpPr>
          <p:cNvPr id="6" name="Group 49"/>
          <p:cNvGrpSpPr>
            <a:grpSpLocks/>
          </p:cNvGrpSpPr>
          <p:nvPr/>
        </p:nvGrpSpPr>
        <p:grpSpPr bwMode="auto">
          <a:xfrm>
            <a:off x="2635250" y="4913313"/>
            <a:ext cx="690563" cy="946150"/>
            <a:chOff x="4506568" y="4752401"/>
            <a:chExt cx="762118" cy="946055"/>
          </a:xfrm>
        </p:grpSpPr>
        <p:pic>
          <p:nvPicPr>
            <p:cNvPr id="47135"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7136"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909763" y="4940300"/>
            <a:ext cx="690562" cy="946150"/>
            <a:chOff x="4506568" y="4752401"/>
            <a:chExt cx="762118" cy="946055"/>
          </a:xfrm>
        </p:grpSpPr>
        <p:pic>
          <p:nvPicPr>
            <p:cNvPr id="47133"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7134"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1165225" y="4959350"/>
            <a:ext cx="690563" cy="946150"/>
            <a:chOff x="4506568" y="4752401"/>
            <a:chExt cx="762118" cy="946055"/>
          </a:xfrm>
        </p:grpSpPr>
        <p:pic>
          <p:nvPicPr>
            <p:cNvPr id="47131"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7132"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49" name="Title 48"/>
          <p:cNvSpPr>
            <a:spLocks noGrp="1"/>
          </p:cNvSpPr>
          <p:nvPr>
            <p:ph type="title"/>
          </p:nvPr>
        </p:nvSpPr>
        <p:spPr>
          <a:xfrm>
            <a:off x="127000" y="127000"/>
            <a:ext cx="9017000" cy="1138773"/>
          </a:xfrm>
        </p:spPr>
        <p:txBody>
          <a:bodyPr/>
          <a:lstStyle/>
          <a:p>
            <a:r>
              <a:rPr lang="en-US" sz="4000" dirty="0" smtClean="0"/>
              <a:t>SharePoint Server 2007 and Windows SharePoint Services 3.0</a:t>
            </a:r>
            <a:endParaRPr lang="en-US" sz="4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down)">
                                      <p:cBhvr>
                                        <p:cTn id="7" dur="500"/>
                                        <p:tgtEl>
                                          <p:spTgt spid="8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wipe(down)">
                                      <p:cBhvr>
                                        <p:cTn id="10" dur="500"/>
                                        <p:tgtEl>
                                          <p:spTgt spid="8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wipe(down)">
                                      <p:cBhvr>
                                        <p:cTn id="1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81" grpId="0" animBg="1"/>
      <p:bldP spid="82"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a:xfrm>
            <a:off x="405171" y="4536141"/>
            <a:ext cx="797858" cy="1945341"/>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r>
              <a:rPr lang="en-US" dirty="0"/>
              <a:t>NEW</a:t>
            </a:r>
          </a:p>
        </p:txBody>
      </p:sp>
      <p:sp>
        <p:nvSpPr>
          <p:cNvPr id="22" name="TextBox 687"/>
          <p:cNvSpPr txBox="1">
            <a:spLocks noChangeArrowheads="1"/>
          </p:cNvSpPr>
          <p:nvPr/>
        </p:nvSpPr>
        <p:spPr bwMode="auto">
          <a:xfrm>
            <a:off x="987425" y="1720850"/>
            <a:ext cx="1397000"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IIS “Front End”</a:t>
            </a:r>
          </a:p>
        </p:txBody>
      </p:sp>
      <p:sp>
        <p:nvSpPr>
          <p:cNvPr id="43" name="TextBox 687"/>
          <p:cNvSpPr txBox="1">
            <a:spLocks noChangeArrowheads="1"/>
          </p:cNvSpPr>
          <p:nvPr/>
        </p:nvSpPr>
        <p:spPr bwMode="auto">
          <a:xfrm>
            <a:off x="1803400" y="3625850"/>
            <a:ext cx="1522413" cy="549275"/>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“Farm” </a:t>
            </a:r>
            <a:r>
              <a:rPr lang="en-US" sz="1500" dirty="0" err="1">
                <a:latin typeface="+mn-lt"/>
              </a:rPr>
              <a:t>Config</a:t>
            </a:r>
            <a:r>
              <a:rPr lang="en-US" sz="1500" dirty="0">
                <a:latin typeface="+mn-lt"/>
              </a:rPr>
              <a:t> dB</a:t>
            </a:r>
          </a:p>
          <a:p>
            <a:pPr eaLnBrk="0" hangingPunct="0">
              <a:defRPr/>
            </a:pPr>
            <a:r>
              <a:rPr lang="en-US" sz="1500" dirty="0">
                <a:latin typeface="+mn-lt"/>
              </a:rPr>
              <a:t>(SQL)</a:t>
            </a:r>
          </a:p>
        </p:txBody>
      </p:sp>
      <p:sp>
        <p:nvSpPr>
          <p:cNvPr id="45" name="TextBox 687"/>
          <p:cNvSpPr txBox="1">
            <a:spLocks noChangeArrowheads="1"/>
          </p:cNvSpPr>
          <p:nvPr/>
        </p:nvSpPr>
        <p:spPr bwMode="auto">
          <a:xfrm>
            <a:off x="7921625" y="4246563"/>
            <a:ext cx="1069975" cy="322262"/>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DPM 2007</a:t>
            </a:r>
          </a:p>
        </p:txBody>
      </p:sp>
      <p:sp>
        <p:nvSpPr>
          <p:cNvPr id="38" name="TextBox 687"/>
          <p:cNvSpPr txBox="1">
            <a:spLocks noChangeArrowheads="1"/>
          </p:cNvSpPr>
          <p:nvPr/>
        </p:nvSpPr>
        <p:spPr bwMode="auto">
          <a:xfrm>
            <a:off x="4660900" y="5838825"/>
            <a:ext cx="2136775"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Enterprise Search (index)</a:t>
            </a:r>
          </a:p>
        </p:txBody>
      </p:sp>
      <p:grpSp>
        <p:nvGrpSpPr>
          <p:cNvPr id="2" name="Group 66"/>
          <p:cNvGrpSpPr>
            <a:grpSpLocks/>
          </p:cNvGrpSpPr>
          <p:nvPr/>
        </p:nvGrpSpPr>
        <p:grpSpPr bwMode="auto">
          <a:xfrm>
            <a:off x="8032750" y="3402013"/>
            <a:ext cx="801688"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49193"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49194"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49195"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49196"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49192"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605213" y="3336925"/>
            <a:ext cx="735012" cy="931863"/>
            <a:chOff x="6444227" y="4872144"/>
            <a:chExt cx="735750" cy="932343"/>
          </a:xfrm>
        </p:grpSpPr>
        <p:pic>
          <p:nvPicPr>
            <p:cNvPr id="49189"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49190"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pic>
        <p:nvPicPr>
          <p:cNvPr id="49163" name="Picture 21" descr="Server"/>
          <p:cNvPicPr>
            <a:picLocks noChangeAspect="1" noChangeArrowheads="1"/>
          </p:cNvPicPr>
          <p:nvPr/>
        </p:nvPicPr>
        <p:blipFill>
          <a:blip r:embed="rId5"/>
          <a:srcRect/>
          <a:stretch>
            <a:fillRect/>
          </a:stretch>
        </p:blipFill>
        <p:spPr bwMode="auto">
          <a:xfrm>
            <a:off x="2674938" y="1398588"/>
            <a:ext cx="554037" cy="1082675"/>
          </a:xfrm>
          <a:prstGeom prst="rect">
            <a:avLst/>
          </a:prstGeom>
          <a:noFill/>
          <a:ln w="9525">
            <a:noFill/>
            <a:miter lim="800000"/>
            <a:headEnd/>
            <a:tailEnd/>
          </a:ln>
        </p:spPr>
      </p:pic>
      <p:cxnSp>
        <p:nvCxnSpPr>
          <p:cNvPr id="58" name="Straight Connector 57"/>
          <p:cNvCxnSpPr/>
          <p:nvPr/>
        </p:nvCxnSpPr>
        <p:spPr bwMode="auto">
          <a:xfrm rot="5400000" flipH="1" flipV="1">
            <a:off x="3082925"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9165" name="Picture 21" descr="Server"/>
          <p:cNvPicPr>
            <a:picLocks noChangeAspect="1" noChangeArrowheads="1"/>
          </p:cNvPicPr>
          <p:nvPr/>
        </p:nvPicPr>
        <p:blipFill>
          <a:blip r:embed="rId5"/>
          <a:srcRect/>
          <a:stretch>
            <a:fillRect/>
          </a:stretch>
        </p:blipFill>
        <p:spPr bwMode="auto">
          <a:xfrm>
            <a:off x="3611563" y="1377950"/>
            <a:ext cx="552450" cy="1082675"/>
          </a:xfrm>
          <a:prstGeom prst="rect">
            <a:avLst/>
          </a:prstGeom>
          <a:noFill/>
          <a:ln w="9525">
            <a:noFill/>
            <a:miter lim="800000"/>
            <a:headEnd/>
            <a:tailEnd/>
          </a:ln>
        </p:spPr>
      </p:pic>
      <p:pic>
        <p:nvPicPr>
          <p:cNvPr id="49166" name="Picture 21" descr="Server"/>
          <p:cNvPicPr>
            <a:picLocks noChangeAspect="1" noChangeArrowheads="1"/>
          </p:cNvPicPr>
          <p:nvPr/>
        </p:nvPicPr>
        <p:blipFill>
          <a:blip r:embed="rId5"/>
          <a:srcRect/>
          <a:stretch>
            <a:fillRect/>
          </a:stretch>
        </p:blipFill>
        <p:spPr bwMode="auto">
          <a:xfrm>
            <a:off x="4497388" y="1344613"/>
            <a:ext cx="552450" cy="1082675"/>
          </a:xfrm>
          <a:prstGeom prst="rect">
            <a:avLst/>
          </a:prstGeom>
          <a:noFill/>
          <a:ln w="9525">
            <a:noFill/>
            <a:miter lim="800000"/>
            <a:headEnd/>
            <a:tailEnd/>
          </a:ln>
        </p:spPr>
      </p:pic>
      <p:cxnSp>
        <p:nvCxnSpPr>
          <p:cNvPr id="61" name="Straight Connector 60"/>
          <p:cNvCxnSpPr/>
          <p:nvPr/>
        </p:nvCxnSpPr>
        <p:spPr bwMode="auto">
          <a:xfrm rot="16200000" flipV="1">
            <a:off x="3636962"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rot="16200000" flipV="1">
            <a:off x="2992438" y="2439988"/>
            <a:ext cx="855662" cy="93821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rot="16200000" flipV="1">
            <a:off x="3450432" y="2897981"/>
            <a:ext cx="876300" cy="158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rot="5400000" flipH="1" flipV="1">
            <a:off x="3876675" y="2439988"/>
            <a:ext cx="909637" cy="884238"/>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564063" y="4881563"/>
            <a:ext cx="623887" cy="946150"/>
            <a:chOff x="1785139" y="1127458"/>
            <a:chExt cx="749793" cy="946269"/>
          </a:xfrm>
        </p:grpSpPr>
        <p:pic>
          <p:nvPicPr>
            <p:cNvPr id="49187"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49188"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p:nvPr/>
        </p:nvCxnSpPr>
        <p:spPr bwMode="auto">
          <a:xfrm rot="5400000" flipH="1" flipV="1">
            <a:off x="2706688" y="3757613"/>
            <a:ext cx="671512" cy="169386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rot="5400000" flipH="1" flipV="1">
            <a:off x="2324894" y="3394869"/>
            <a:ext cx="690562" cy="24384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1328738" y="5883275"/>
            <a:ext cx="2312987" cy="322263"/>
          </a:xfrm>
          <a:prstGeom prst="rect">
            <a:avLst/>
          </a:prstGeom>
          <a:noFill/>
          <a:ln w="9525">
            <a:noFill/>
            <a:miter lim="800000"/>
            <a:headEnd/>
            <a:tailEnd/>
          </a:ln>
        </p:spPr>
        <p:txBody>
          <a:bodyPr lIns="91435" tIns="45717" rIns="91435" bIns="45717">
            <a:spAutoFit/>
          </a:bodyPr>
          <a:lstStyle/>
          <a:p>
            <a:pPr eaLnBrk="0" hangingPunct="0">
              <a:defRPr/>
            </a:pPr>
            <a:r>
              <a:rPr lang="en-US" sz="1500" dirty="0">
                <a:latin typeface="+mn-lt"/>
              </a:rPr>
              <a:t>Content Servers  (SQL)</a:t>
            </a:r>
          </a:p>
        </p:txBody>
      </p:sp>
      <p:grpSp>
        <p:nvGrpSpPr>
          <p:cNvPr id="6" name="Group 49"/>
          <p:cNvGrpSpPr>
            <a:grpSpLocks/>
          </p:cNvGrpSpPr>
          <p:nvPr/>
        </p:nvGrpSpPr>
        <p:grpSpPr bwMode="auto">
          <a:xfrm>
            <a:off x="2635250" y="4913313"/>
            <a:ext cx="690563" cy="946150"/>
            <a:chOff x="4506568" y="4752401"/>
            <a:chExt cx="762118" cy="946055"/>
          </a:xfrm>
        </p:grpSpPr>
        <p:pic>
          <p:nvPicPr>
            <p:cNvPr id="49185"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9186"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909763" y="4940300"/>
            <a:ext cx="690562" cy="946150"/>
            <a:chOff x="4506568" y="4752401"/>
            <a:chExt cx="762118" cy="946055"/>
          </a:xfrm>
        </p:grpSpPr>
        <p:pic>
          <p:nvPicPr>
            <p:cNvPr id="49183"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9184"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1165225" y="4959350"/>
            <a:ext cx="690563" cy="946150"/>
            <a:chOff x="4506568" y="4752401"/>
            <a:chExt cx="762118" cy="946055"/>
          </a:xfrm>
        </p:grpSpPr>
        <p:pic>
          <p:nvPicPr>
            <p:cNvPr id="49181"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9182"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9" name="Group 49"/>
          <p:cNvGrpSpPr>
            <a:grpSpLocks/>
          </p:cNvGrpSpPr>
          <p:nvPr/>
        </p:nvGrpSpPr>
        <p:grpSpPr bwMode="auto">
          <a:xfrm>
            <a:off x="466725" y="4976813"/>
            <a:ext cx="690563" cy="946150"/>
            <a:chOff x="4506568" y="4752401"/>
            <a:chExt cx="762118" cy="946055"/>
          </a:xfrm>
        </p:grpSpPr>
        <p:pic>
          <p:nvPicPr>
            <p:cNvPr id="49179"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49180"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44" name="Title 43"/>
          <p:cNvSpPr>
            <a:spLocks noGrp="1"/>
          </p:cNvSpPr>
          <p:nvPr>
            <p:ph type="title"/>
          </p:nvPr>
        </p:nvSpPr>
        <p:spPr>
          <a:xfrm>
            <a:off x="127000" y="127000"/>
            <a:ext cx="9017000" cy="1138773"/>
          </a:xfrm>
        </p:spPr>
        <p:txBody>
          <a:bodyPr/>
          <a:lstStyle/>
          <a:p>
            <a:r>
              <a:rPr lang="en-US" sz="4000" dirty="0" smtClean="0"/>
              <a:t>SharePoint Server 2007 and Windows SharePoint Services 3.0</a:t>
            </a:r>
            <a:endParaRPr lang="en-US" sz="4000" dirty="0"/>
          </a:p>
        </p:txBody>
      </p:sp>
    </p:spTree>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a:xfrm>
            <a:off x="405171" y="4536141"/>
            <a:ext cx="797858" cy="1945341"/>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r>
              <a:rPr lang="en-US" dirty="0"/>
              <a:t>NEW</a:t>
            </a:r>
          </a:p>
        </p:txBody>
      </p:sp>
      <p:sp>
        <p:nvSpPr>
          <p:cNvPr id="22" name="TextBox 687"/>
          <p:cNvSpPr txBox="1">
            <a:spLocks noChangeArrowheads="1"/>
          </p:cNvSpPr>
          <p:nvPr/>
        </p:nvSpPr>
        <p:spPr bwMode="auto">
          <a:xfrm>
            <a:off x="987425" y="1720850"/>
            <a:ext cx="1397000"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IIS “Front End”</a:t>
            </a:r>
          </a:p>
        </p:txBody>
      </p:sp>
      <p:sp>
        <p:nvSpPr>
          <p:cNvPr id="43" name="TextBox 687"/>
          <p:cNvSpPr txBox="1">
            <a:spLocks noChangeArrowheads="1"/>
          </p:cNvSpPr>
          <p:nvPr/>
        </p:nvSpPr>
        <p:spPr bwMode="auto">
          <a:xfrm>
            <a:off x="1803400" y="3625850"/>
            <a:ext cx="1522413" cy="549275"/>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“Farm” </a:t>
            </a:r>
            <a:r>
              <a:rPr lang="en-US" sz="1500" dirty="0" err="1">
                <a:latin typeface="+mn-lt"/>
              </a:rPr>
              <a:t>Config</a:t>
            </a:r>
            <a:r>
              <a:rPr lang="en-US" sz="1500" dirty="0">
                <a:latin typeface="+mn-lt"/>
              </a:rPr>
              <a:t> dB</a:t>
            </a:r>
          </a:p>
          <a:p>
            <a:pPr eaLnBrk="0" hangingPunct="0">
              <a:defRPr/>
            </a:pPr>
            <a:r>
              <a:rPr lang="en-US" sz="1500" dirty="0">
                <a:latin typeface="+mn-lt"/>
              </a:rPr>
              <a:t>(SQL)</a:t>
            </a:r>
          </a:p>
        </p:txBody>
      </p:sp>
      <p:sp>
        <p:nvSpPr>
          <p:cNvPr id="45" name="TextBox 687"/>
          <p:cNvSpPr txBox="1">
            <a:spLocks noChangeArrowheads="1"/>
          </p:cNvSpPr>
          <p:nvPr/>
        </p:nvSpPr>
        <p:spPr bwMode="auto">
          <a:xfrm>
            <a:off x="7921625" y="4246563"/>
            <a:ext cx="1069975" cy="322262"/>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DPM 2007</a:t>
            </a:r>
          </a:p>
        </p:txBody>
      </p:sp>
      <p:sp>
        <p:nvSpPr>
          <p:cNvPr id="38" name="TextBox 687"/>
          <p:cNvSpPr txBox="1">
            <a:spLocks noChangeArrowheads="1"/>
          </p:cNvSpPr>
          <p:nvPr/>
        </p:nvSpPr>
        <p:spPr bwMode="auto">
          <a:xfrm>
            <a:off x="4660900" y="5838825"/>
            <a:ext cx="2136775"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Enterprise Search (index)</a:t>
            </a:r>
          </a:p>
        </p:txBody>
      </p:sp>
      <p:grpSp>
        <p:nvGrpSpPr>
          <p:cNvPr id="2" name="Group 66"/>
          <p:cNvGrpSpPr>
            <a:grpSpLocks/>
          </p:cNvGrpSpPr>
          <p:nvPr/>
        </p:nvGrpSpPr>
        <p:grpSpPr bwMode="auto">
          <a:xfrm>
            <a:off x="8032750" y="3402013"/>
            <a:ext cx="801688"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1247"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1248"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1249"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1250"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1246"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605213" y="3336925"/>
            <a:ext cx="735012" cy="931863"/>
            <a:chOff x="6444227" y="4872144"/>
            <a:chExt cx="735750" cy="932343"/>
          </a:xfrm>
        </p:grpSpPr>
        <p:pic>
          <p:nvPicPr>
            <p:cNvPr id="51243"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1244"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pic>
        <p:nvPicPr>
          <p:cNvPr id="51211" name="Picture 21" descr="Server"/>
          <p:cNvPicPr>
            <a:picLocks noChangeAspect="1" noChangeArrowheads="1"/>
          </p:cNvPicPr>
          <p:nvPr/>
        </p:nvPicPr>
        <p:blipFill>
          <a:blip r:embed="rId5"/>
          <a:srcRect/>
          <a:stretch>
            <a:fillRect/>
          </a:stretch>
        </p:blipFill>
        <p:spPr bwMode="auto">
          <a:xfrm>
            <a:off x="2674938" y="1398588"/>
            <a:ext cx="554037" cy="1082675"/>
          </a:xfrm>
          <a:prstGeom prst="rect">
            <a:avLst/>
          </a:prstGeom>
          <a:noFill/>
          <a:ln w="9525">
            <a:noFill/>
            <a:miter lim="800000"/>
            <a:headEnd/>
            <a:tailEnd/>
          </a:ln>
        </p:spPr>
      </p:pic>
      <p:cxnSp>
        <p:nvCxnSpPr>
          <p:cNvPr id="58" name="Straight Connector 57"/>
          <p:cNvCxnSpPr/>
          <p:nvPr/>
        </p:nvCxnSpPr>
        <p:spPr bwMode="auto">
          <a:xfrm rot="5400000" flipH="1" flipV="1">
            <a:off x="3082925"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1213" name="Picture 21" descr="Server"/>
          <p:cNvPicPr>
            <a:picLocks noChangeAspect="1" noChangeArrowheads="1"/>
          </p:cNvPicPr>
          <p:nvPr/>
        </p:nvPicPr>
        <p:blipFill>
          <a:blip r:embed="rId5"/>
          <a:srcRect/>
          <a:stretch>
            <a:fillRect/>
          </a:stretch>
        </p:blipFill>
        <p:spPr bwMode="auto">
          <a:xfrm>
            <a:off x="3611563" y="1377950"/>
            <a:ext cx="552450" cy="1082675"/>
          </a:xfrm>
          <a:prstGeom prst="rect">
            <a:avLst/>
          </a:prstGeom>
          <a:noFill/>
          <a:ln w="9525">
            <a:noFill/>
            <a:miter lim="800000"/>
            <a:headEnd/>
            <a:tailEnd/>
          </a:ln>
        </p:spPr>
      </p:pic>
      <p:pic>
        <p:nvPicPr>
          <p:cNvPr id="51214" name="Picture 21" descr="Server"/>
          <p:cNvPicPr>
            <a:picLocks noChangeAspect="1" noChangeArrowheads="1"/>
          </p:cNvPicPr>
          <p:nvPr/>
        </p:nvPicPr>
        <p:blipFill>
          <a:blip r:embed="rId5"/>
          <a:srcRect/>
          <a:stretch>
            <a:fillRect/>
          </a:stretch>
        </p:blipFill>
        <p:spPr bwMode="auto">
          <a:xfrm>
            <a:off x="4497388" y="1344613"/>
            <a:ext cx="552450" cy="1082675"/>
          </a:xfrm>
          <a:prstGeom prst="rect">
            <a:avLst/>
          </a:prstGeom>
          <a:noFill/>
          <a:ln w="9525">
            <a:noFill/>
            <a:miter lim="800000"/>
            <a:headEnd/>
            <a:tailEnd/>
          </a:ln>
        </p:spPr>
      </p:pic>
      <p:cxnSp>
        <p:nvCxnSpPr>
          <p:cNvPr id="61" name="Straight Connector 60"/>
          <p:cNvCxnSpPr/>
          <p:nvPr/>
        </p:nvCxnSpPr>
        <p:spPr bwMode="auto">
          <a:xfrm rot="16200000" flipV="1">
            <a:off x="3636962"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rot="16200000" flipV="1">
            <a:off x="2992438" y="2439988"/>
            <a:ext cx="855662" cy="93821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rot="16200000" flipV="1">
            <a:off x="3450432" y="2897981"/>
            <a:ext cx="876300" cy="158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rot="5400000" flipH="1" flipV="1">
            <a:off x="3876675" y="2439988"/>
            <a:ext cx="909637" cy="884238"/>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564063" y="4881563"/>
            <a:ext cx="623887" cy="946150"/>
            <a:chOff x="1785139" y="1127458"/>
            <a:chExt cx="749793" cy="946269"/>
          </a:xfrm>
        </p:grpSpPr>
        <p:pic>
          <p:nvPicPr>
            <p:cNvPr id="51241"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1242"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p:nvPr/>
        </p:nvCxnSpPr>
        <p:spPr bwMode="auto">
          <a:xfrm rot="5400000" flipH="1" flipV="1">
            <a:off x="2706688" y="3757613"/>
            <a:ext cx="671512" cy="169386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rot="5400000" flipH="1" flipV="1">
            <a:off x="2324894" y="3394869"/>
            <a:ext cx="690562" cy="24384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1328738" y="5883275"/>
            <a:ext cx="2312987" cy="322263"/>
          </a:xfrm>
          <a:prstGeom prst="rect">
            <a:avLst/>
          </a:prstGeom>
          <a:noFill/>
          <a:ln w="9525">
            <a:noFill/>
            <a:miter lim="800000"/>
            <a:headEnd/>
            <a:tailEnd/>
          </a:ln>
        </p:spPr>
        <p:txBody>
          <a:bodyPr lIns="91435" tIns="45717" rIns="91435" bIns="45717">
            <a:spAutoFit/>
          </a:bodyPr>
          <a:lstStyle/>
          <a:p>
            <a:pPr eaLnBrk="0" hangingPunct="0">
              <a:defRPr/>
            </a:pPr>
            <a:r>
              <a:rPr lang="en-US" sz="1500" dirty="0">
                <a:latin typeface="+mn-lt"/>
              </a:rPr>
              <a:t>Content Servers  (SQL)</a:t>
            </a:r>
          </a:p>
        </p:txBody>
      </p:sp>
      <p:grpSp>
        <p:nvGrpSpPr>
          <p:cNvPr id="6" name="Group 49"/>
          <p:cNvGrpSpPr>
            <a:grpSpLocks/>
          </p:cNvGrpSpPr>
          <p:nvPr/>
        </p:nvGrpSpPr>
        <p:grpSpPr bwMode="auto">
          <a:xfrm>
            <a:off x="2635250" y="4913313"/>
            <a:ext cx="690563" cy="946150"/>
            <a:chOff x="4506568" y="4752401"/>
            <a:chExt cx="762118" cy="946055"/>
          </a:xfrm>
        </p:grpSpPr>
        <p:pic>
          <p:nvPicPr>
            <p:cNvPr id="51239"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1240"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909763" y="4940300"/>
            <a:ext cx="690562" cy="946150"/>
            <a:chOff x="4506568" y="4752401"/>
            <a:chExt cx="762118" cy="946055"/>
          </a:xfrm>
        </p:grpSpPr>
        <p:pic>
          <p:nvPicPr>
            <p:cNvPr id="51237"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1238"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1165225" y="4959350"/>
            <a:ext cx="690563" cy="946150"/>
            <a:chOff x="4506568" y="4752401"/>
            <a:chExt cx="762118" cy="946055"/>
          </a:xfrm>
        </p:grpSpPr>
        <p:pic>
          <p:nvPicPr>
            <p:cNvPr id="51235"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1236"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9" name="Group 49"/>
          <p:cNvGrpSpPr>
            <a:grpSpLocks/>
          </p:cNvGrpSpPr>
          <p:nvPr/>
        </p:nvGrpSpPr>
        <p:grpSpPr bwMode="auto">
          <a:xfrm>
            <a:off x="466725" y="4976813"/>
            <a:ext cx="690563" cy="946150"/>
            <a:chOff x="4506568" y="4752401"/>
            <a:chExt cx="762118" cy="946055"/>
          </a:xfrm>
        </p:grpSpPr>
        <p:pic>
          <p:nvPicPr>
            <p:cNvPr id="51233"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1234"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44" name="Down Arrow 43"/>
          <p:cNvSpPr/>
          <p:nvPr/>
        </p:nvSpPr>
        <p:spPr>
          <a:xfrm>
            <a:off x="612076" y="3895344"/>
            <a:ext cx="411480" cy="996696"/>
          </a:xfrm>
          <a:prstGeom prst="downArrow">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endParaRPr lang="en-US"/>
          </a:p>
        </p:txBody>
      </p:sp>
      <p:sp>
        <p:nvSpPr>
          <p:cNvPr id="46" name="Rectangle 45"/>
          <p:cNvSpPr/>
          <p:nvPr/>
        </p:nvSpPr>
        <p:spPr>
          <a:xfrm>
            <a:off x="575500" y="2944368"/>
            <a:ext cx="1307592" cy="996696"/>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a:defRPr/>
            </a:pPr>
            <a:r>
              <a:rPr lang="en-US" sz="1200" b="1" dirty="0">
                <a:solidFill>
                  <a:schemeClr val="bg1"/>
                </a:solidFill>
              </a:rPr>
              <a:t>DPM AGENT </a:t>
            </a:r>
            <a:r>
              <a:rPr lang="en-US" sz="1200" dirty="0">
                <a:solidFill>
                  <a:schemeClr val="bg1"/>
                </a:solidFill>
              </a:rPr>
              <a:t>installed automatically by AD/GP or SMS/SCCM</a:t>
            </a:r>
          </a:p>
        </p:txBody>
      </p:sp>
      <p:sp>
        <p:nvSpPr>
          <p:cNvPr id="50" name="Title 49"/>
          <p:cNvSpPr>
            <a:spLocks noGrp="1"/>
          </p:cNvSpPr>
          <p:nvPr>
            <p:ph type="title"/>
          </p:nvPr>
        </p:nvSpPr>
        <p:spPr>
          <a:xfrm>
            <a:off x="127000" y="127000"/>
            <a:ext cx="9017000" cy="1138773"/>
          </a:xfrm>
        </p:spPr>
        <p:txBody>
          <a:bodyPr/>
          <a:lstStyle/>
          <a:p>
            <a:r>
              <a:rPr lang="en-US" sz="4000" dirty="0" smtClean="0"/>
              <a:t>SharePoint Server 2007 and Windows SharePoint Services 3.0</a:t>
            </a:r>
            <a:endParaRPr lang="en-US" sz="4000" dirty="0"/>
          </a:p>
        </p:txBody>
      </p:sp>
    </p:spTree>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ight Arrow 67"/>
          <p:cNvSpPr/>
          <p:nvPr/>
        </p:nvSpPr>
        <p:spPr bwMode="auto">
          <a:xfrm rot="10800000">
            <a:off x="4351338" y="3611563"/>
            <a:ext cx="3608387"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endParaRPr lang="en-US" dirty="0">
              <a:solidFill>
                <a:schemeClr val="bg1"/>
              </a:solidFill>
            </a:endParaRPr>
          </a:p>
        </p:txBody>
      </p:sp>
      <p:sp>
        <p:nvSpPr>
          <p:cNvPr id="53" name="Rounded Rectangle 52"/>
          <p:cNvSpPr/>
          <p:nvPr/>
        </p:nvSpPr>
        <p:spPr>
          <a:xfrm>
            <a:off x="405171" y="4536141"/>
            <a:ext cx="797858" cy="1945341"/>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r>
              <a:rPr lang="en-US" dirty="0"/>
              <a:t>NEW</a:t>
            </a:r>
          </a:p>
        </p:txBody>
      </p:sp>
      <p:sp>
        <p:nvSpPr>
          <p:cNvPr id="22" name="TextBox 687"/>
          <p:cNvSpPr txBox="1">
            <a:spLocks noChangeArrowheads="1"/>
          </p:cNvSpPr>
          <p:nvPr/>
        </p:nvSpPr>
        <p:spPr bwMode="auto">
          <a:xfrm>
            <a:off x="987425" y="1720850"/>
            <a:ext cx="1397000"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IIS “Front End”</a:t>
            </a:r>
          </a:p>
        </p:txBody>
      </p:sp>
      <p:sp>
        <p:nvSpPr>
          <p:cNvPr id="43" name="TextBox 687"/>
          <p:cNvSpPr txBox="1">
            <a:spLocks noChangeArrowheads="1"/>
          </p:cNvSpPr>
          <p:nvPr/>
        </p:nvSpPr>
        <p:spPr bwMode="auto">
          <a:xfrm>
            <a:off x="1803400" y="3625850"/>
            <a:ext cx="1522413" cy="549275"/>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“Farm” </a:t>
            </a:r>
            <a:r>
              <a:rPr lang="en-US" sz="1500" dirty="0" err="1">
                <a:latin typeface="+mn-lt"/>
              </a:rPr>
              <a:t>Config</a:t>
            </a:r>
            <a:r>
              <a:rPr lang="en-US" sz="1500" dirty="0">
                <a:latin typeface="+mn-lt"/>
              </a:rPr>
              <a:t> dB</a:t>
            </a:r>
          </a:p>
          <a:p>
            <a:pPr eaLnBrk="0" hangingPunct="0">
              <a:defRPr/>
            </a:pPr>
            <a:r>
              <a:rPr lang="en-US" sz="1500" dirty="0">
                <a:latin typeface="+mn-lt"/>
              </a:rPr>
              <a:t>(SQL)</a:t>
            </a:r>
          </a:p>
        </p:txBody>
      </p:sp>
      <p:sp>
        <p:nvSpPr>
          <p:cNvPr id="45" name="TextBox 687"/>
          <p:cNvSpPr txBox="1">
            <a:spLocks noChangeArrowheads="1"/>
          </p:cNvSpPr>
          <p:nvPr/>
        </p:nvSpPr>
        <p:spPr bwMode="auto">
          <a:xfrm>
            <a:off x="7921625" y="4246563"/>
            <a:ext cx="1069975" cy="322262"/>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DPM 2007</a:t>
            </a:r>
          </a:p>
        </p:txBody>
      </p:sp>
      <p:sp>
        <p:nvSpPr>
          <p:cNvPr id="38" name="TextBox 687"/>
          <p:cNvSpPr txBox="1">
            <a:spLocks noChangeArrowheads="1"/>
          </p:cNvSpPr>
          <p:nvPr/>
        </p:nvSpPr>
        <p:spPr bwMode="auto">
          <a:xfrm>
            <a:off x="4660900" y="5838825"/>
            <a:ext cx="2136775"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Enterprise Search (index)</a:t>
            </a:r>
          </a:p>
        </p:txBody>
      </p:sp>
      <p:grpSp>
        <p:nvGrpSpPr>
          <p:cNvPr id="2" name="Group 66"/>
          <p:cNvGrpSpPr>
            <a:grpSpLocks/>
          </p:cNvGrpSpPr>
          <p:nvPr/>
        </p:nvGrpSpPr>
        <p:grpSpPr bwMode="auto">
          <a:xfrm>
            <a:off x="8032750" y="3402013"/>
            <a:ext cx="801688"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3291"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3292"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3293"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3294"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3290"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605213" y="3336925"/>
            <a:ext cx="735012" cy="931863"/>
            <a:chOff x="6444227" y="4872144"/>
            <a:chExt cx="735750" cy="932343"/>
          </a:xfrm>
        </p:grpSpPr>
        <p:pic>
          <p:nvPicPr>
            <p:cNvPr id="53287"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3288"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pic>
        <p:nvPicPr>
          <p:cNvPr id="53260" name="Picture 21" descr="Server"/>
          <p:cNvPicPr>
            <a:picLocks noChangeAspect="1" noChangeArrowheads="1"/>
          </p:cNvPicPr>
          <p:nvPr/>
        </p:nvPicPr>
        <p:blipFill>
          <a:blip r:embed="rId5"/>
          <a:srcRect/>
          <a:stretch>
            <a:fillRect/>
          </a:stretch>
        </p:blipFill>
        <p:spPr bwMode="auto">
          <a:xfrm>
            <a:off x="2674938" y="1398588"/>
            <a:ext cx="554037" cy="1082675"/>
          </a:xfrm>
          <a:prstGeom prst="rect">
            <a:avLst/>
          </a:prstGeom>
          <a:noFill/>
          <a:ln w="9525">
            <a:noFill/>
            <a:miter lim="800000"/>
            <a:headEnd/>
            <a:tailEnd/>
          </a:ln>
        </p:spPr>
      </p:pic>
      <p:cxnSp>
        <p:nvCxnSpPr>
          <p:cNvPr id="58" name="Straight Connector 57"/>
          <p:cNvCxnSpPr/>
          <p:nvPr/>
        </p:nvCxnSpPr>
        <p:spPr bwMode="auto">
          <a:xfrm rot="5400000" flipH="1" flipV="1">
            <a:off x="3082925"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3262" name="Picture 21" descr="Server"/>
          <p:cNvPicPr>
            <a:picLocks noChangeAspect="1" noChangeArrowheads="1"/>
          </p:cNvPicPr>
          <p:nvPr/>
        </p:nvPicPr>
        <p:blipFill>
          <a:blip r:embed="rId5"/>
          <a:srcRect/>
          <a:stretch>
            <a:fillRect/>
          </a:stretch>
        </p:blipFill>
        <p:spPr bwMode="auto">
          <a:xfrm>
            <a:off x="3611563" y="1377950"/>
            <a:ext cx="552450" cy="1082675"/>
          </a:xfrm>
          <a:prstGeom prst="rect">
            <a:avLst/>
          </a:prstGeom>
          <a:noFill/>
          <a:ln w="9525">
            <a:noFill/>
            <a:miter lim="800000"/>
            <a:headEnd/>
            <a:tailEnd/>
          </a:ln>
        </p:spPr>
      </p:pic>
      <p:pic>
        <p:nvPicPr>
          <p:cNvPr id="53263" name="Picture 21" descr="Server"/>
          <p:cNvPicPr>
            <a:picLocks noChangeAspect="1" noChangeArrowheads="1"/>
          </p:cNvPicPr>
          <p:nvPr/>
        </p:nvPicPr>
        <p:blipFill>
          <a:blip r:embed="rId5"/>
          <a:srcRect/>
          <a:stretch>
            <a:fillRect/>
          </a:stretch>
        </p:blipFill>
        <p:spPr bwMode="auto">
          <a:xfrm>
            <a:off x="4497388" y="1344613"/>
            <a:ext cx="552450" cy="1082675"/>
          </a:xfrm>
          <a:prstGeom prst="rect">
            <a:avLst/>
          </a:prstGeom>
          <a:noFill/>
          <a:ln w="9525">
            <a:noFill/>
            <a:miter lim="800000"/>
            <a:headEnd/>
            <a:tailEnd/>
          </a:ln>
        </p:spPr>
      </p:pic>
      <p:cxnSp>
        <p:nvCxnSpPr>
          <p:cNvPr id="61" name="Straight Connector 60"/>
          <p:cNvCxnSpPr/>
          <p:nvPr/>
        </p:nvCxnSpPr>
        <p:spPr bwMode="auto">
          <a:xfrm rot="16200000" flipV="1">
            <a:off x="3636962"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rot="16200000" flipV="1">
            <a:off x="2992438" y="2439988"/>
            <a:ext cx="855662" cy="93821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rot="16200000" flipV="1">
            <a:off x="3450432" y="2897981"/>
            <a:ext cx="876300" cy="158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rot="5400000" flipH="1" flipV="1">
            <a:off x="3876675" y="2439988"/>
            <a:ext cx="909637" cy="884238"/>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564063" y="4881563"/>
            <a:ext cx="623887" cy="946150"/>
            <a:chOff x="1785139" y="1127458"/>
            <a:chExt cx="749793" cy="946269"/>
          </a:xfrm>
        </p:grpSpPr>
        <p:pic>
          <p:nvPicPr>
            <p:cNvPr id="53285"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3286"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p:nvPr/>
        </p:nvCxnSpPr>
        <p:spPr bwMode="auto">
          <a:xfrm rot="5400000" flipH="1" flipV="1">
            <a:off x="2706688" y="3757613"/>
            <a:ext cx="671512" cy="169386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rot="5400000" flipH="1" flipV="1">
            <a:off x="2324894" y="3394869"/>
            <a:ext cx="690562" cy="24384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1328738" y="5883275"/>
            <a:ext cx="2312987" cy="322263"/>
          </a:xfrm>
          <a:prstGeom prst="rect">
            <a:avLst/>
          </a:prstGeom>
          <a:noFill/>
          <a:ln w="9525">
            <a:noFill/>
            <a:miter lim="800000"/>
            <a:headEnd/>
            <a:tailEnd/>
          </a:ln>
        </p:spPr>
        <p:txBody>
          <a:bodyPr lIns="91435" tIns="45717" rIns="91435" bIns="45717">
            <a:spAutoFit/>
          </a:bodyPr>
          <a:lstStyle/>
          <a:p>
            <a:pPr eaLnBrk="0" hangingPunct="0">
              <a:defRPr/>
            </a:pPr>
            <a:r>
              <a:rPr lang="en-US" sz="1500" dirty="0">
                <a:latin typeface="+mn-lt"/>
              </a:rPr>
              <a:t>Content Servers  (SQL)</a:t>
            </a:r>
          </a:p>
        </p:txBody>
      </p:sp>
      <p:grpSp>
        <p:nvGrpSpPr>
          <p:cNvPr id="6" name="Group 49"/>
          <p:cNvGrpSpPr>
            <a:grpSpLocks/>
          </p:cNvGrpSpPr>
          <p:nvPr/>
        </p:nvGrpSpPr>
        <p:grpSpPr bwMode="auto">
          <a:xfrm>
            <a:off x="2635250" y="4913313"/>
            <a:ext cx="690563" cy="946150"/>
            <a:chOff x="4506568" y="4752401"/>
            <a:chExt cx="762118" cy="946055"/>
          </a:xfrm>
        </p:grpSpPr>
        <p:pic>
          <p:nvPicPr>
            <p:cNvPr id="53283"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3284"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909763" y="4940300"/>
            <a:ext cx="690562" cy="946150"/>
            <a:chOff x="4506568" y="4752401"/>
            <a:chExt cx="762118" cy="946055"/>
          </a:xfrm>
        </p:grpSpPr>
        <p:pic>
          <p:nvPicPr>
            <p:cNvPr id="53281"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3282"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1165225" y="4959350"/>
            <a:ext cx="690563" cy="946150"/>
            <a:chOff x="4506568" y="4752401"/>
            <a:chExt cx="762118" cy="946055"/>
          </a:xfrm>
        </p:grpSpPr>
        <p:pic>
          <p:nvPicPr>
            <p:cNvPr id="53279"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3280"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9" name="Group 49"/>
          <p:cNvGrpSpPr>
            <a:grpSpLocks/>
          </p:cNvGrpSpPr>
          <p:nvPr/>
        </p:nvGrpSpPr>
        <p:grpSpPr bwMode="auto">
          <a:xfrm>
            <a:off x="466725" y="4976813"/>
            <a:ext cx="690563" cy="946150"/>
            <a:chOff x="4506568" y="4752401"/>
            <a:chExt cx="762118" cy="946055"/>
          </a:xfrm>
        </p:grpSpPr>
        <p:pic>
          <p:nvPicPr>
            <p:cNvPr id="53277"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3278"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70" name="TextBox 687"/>
          <p:cNvSpPr txBox="1">
            <a:spLocks noChangeArrowheads="1"/>
          </p:cNvSpPr>
          <p:nvPr/>
        </p:nvSpPr>
        <p:spPr bwMode="auto">
          <a:xfrm>
            <a:off x="5233988" y="3724275"/>
            <a:ext cx="2155825" cy="322263"/>
          </a:xfrm>
          <a:prstGeom prst="rect">
            <a:avLst/>
          </a:prstGeom>
          <a:noFill/>
          <a:ln w="9525">
            <a:noFill/>
            <a:miter lim="800000"/>
            <a:headEnd/>
            <a:tailEnd/>
          </a:ln>
        </p:spPr>
        <p:txBody>
          <a:bodyPr wrap="none" lIns="91435" tIns="45717" rIns="91435" bIns="45717">
            <a:spAutoFit/>
          </a:bodyPr>
          <a:lstStyle/>
          <a:p>
            <a:pPr algn="ctr" eaLnBrk="0" hangingPunct="0">
              <a:defRPr/>
            </a:pPr>
            <a:r>
              <a:rPr lang="en-US" sz="1500" dirty="0">
                <a:solidFill>
                  <a:schemeClr val="bg1"/>
                </a:solidFill>
                <a:latin typeface="+mn-lt"/>
              </a:rPr>
              <a:t>next scheduled backup</a:t>
            </a:r>
          </a:p>
        </p:txBody>
      </p:sp>
      <p:sp>
        <p:nvSpPr>
          <p:cNvPr id="47" name="Title 46"/>
          <p:cNvSpPr>
            <a:spLocks noGrp="1"/>
          </p:cNvSpPr>
          <p:nvPr>
            <p:ph type="title"/>
          </p:nvPr>
        </p:nvSpPr>
        <p:spPr>
          <a:xfrm>
            <a:off x="127000" y="127000"/>
            <a:ext cx="9017000" cy="1138773"/>
          </a:xfrm>
        </p:spPr>
        <p:txBody>
          <a:bodyPr/>
          <a:lstStyle/>
          <a:p>
            <a:r>
              <a:rPr lang="en-US" sz="4000" smtClean="0"/>
              <a:t>SharePoint Server 2007 and Windows SharePoint Services 3.0</a:t>
            </a:r>
            <a:endParaRPr lang="en-US" sz="4000" dirty="0"/>
          </a:p>
        </p:txBody>
      </p:sp>
    </p:spTree>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a:xfrm>
            <a:off x="405171" y="4536141"/>
            <a:ext cx="797858" cy="1945341"/>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r>
              <a:rPr lang="en-US" dirty="0"/>
              <a:t>NEW</a:t>
            </a:r>
          </a:p>
        </p:txBody>
      </p:sp>
      <p:sp>
        <p:nvSpPr>
          <p:cNvPr id="22" name="TextBox 687"/>
          <p:cNvSpPr txBox="1">
            <a:spLocks noChangeArrowheads="1"/>
          </p:cNvSpPr>
          <p:nvPr/>
        </p:nvSpPr>
        <p:spPr bwMode="auto">
          <a:xfrm>
            <a:off x="987425" y="1720850"/>
            <a:ext cx="1397000"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IIS “Front End”</a:t>
            </a:r>
          </a:p>
        </p:txBody>
      </p:sp>
      <p:sp>
        <p:nvSpPr>
          <p:cNvPr id="43" name="TextBox 687"/>
          <p:cNvSpPr txBox="1">
            <a:spLocks noChangeArrowheads="1"/>
          </p:cNvSpPr>
          <p:nvPr/>
        </p:nvSpPr>
        <p:spPr bwMode="auto">
          <a:xfrm>
            <a:off x="1803400" y="3625850"/>
            <a:ext cx="1522413" cy="549275"/>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“Farm” </a:t>
            </a:r>
            <a:r>
              <a:rPr lang="en-US" sz="1500" dirty="0" err="1">
                <a:latin typeface="+mn-lt"/>
              </a:rPr>
              <a:t>Config</a:t>
            </a:r>
            <a:r>
              <a:rPr lang="en-US" sz="1500" dirty="0">
                <a:latin typeface="+mn-lt"/>
              </a:rPr>
              <a:t> dB</a:t>
            </a:r>
          </a:p>
          <a:p>
            <a:pPr eaLnBrk="0" hangingPunct="0">
              <a:defRPr/>
            </a:pPr>
            <a:r>
              <a:rPr lang="en-US" sz="1500" dirty="0">
                <a:latin typeface="+mn-lt"/>
              </a:rPr>
              <a:t>(SQL)</a:t>
            </a:r>
          </a:p>
        </p:txBody>
      </p:sp>
      <p:sp>
        <p:nvSpPr>
          <p:cNvPr id="44" name="Right Arrow 43"/>
          <p:cNvSpPr/>
          <p:nvPr/>
        </p:nvSpPr>
        <p:spPr bwMode="auto">
          <a:xfrm>
            <a:off x="4079875" y="3614738"/>
            <a:ext cx="3863975"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Updated SharePoint topology</a:t>
            </a:r>
          </a:p>
        </p:txBody>
      </p:sp>
      <p:sp>
        <p:nvSpPr>
          <p:cNvPr id="45" name="TextBox 687"/>
          <p:cNvSpPr txBox="1">
            <a:spLocks noChangeArrowheads="1"/>
          </p:cNvSpPr>
          <p:nvPr/>
        </p:nvSpPr>
        <p:spPr bwMode="auto">
          <a:xfrm>
            <a:off x="7921625" y="4246563"/>
            <a:ext cx="1069975" cy="322262"/>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DPM 2007</a:t>
            </a:r>
          </a:p>
        </p:txBody>
      </p:sp>
      <p:sp>
        <p:nvSpPr>
          <p:cNvPr id="38" name="TextBox 687"/>
          <p:cNvSpPr txBox="1">
            <a:spLocks noChangeArrowheads="1"/>
          </p:cNvSpPr>
          <p:nvPr/>
        </p:nvSpPr>
        <p:spPr bwMode="auto">
          <a:xfrm>
            <a:off x="4660900" y="5838825"/>
            <a:ext cx="2136775"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Enterprise Search (index)</a:t>
            </a:r>
          </a:p>
        </p:txBody>
      </p:sp>
      <p:grpSp>
        <p:nvGrpSpPr>
          <p:cNvPr id="2" name="Group 66"/>
          <p:cNvGrpSpPr>
            <a:grpSpLocks/>
          </p:cNvGrpSpPr>
          <p:nvPr/>
        </p:nvGrpSpPr>
        <p:grpSpPr bwMode="auto">
          <a:xfrm>
            <a:off x="8032750" y="3402013"/>
            <a:ext cx="801688"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5338"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5339"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5340"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5341"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5337"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605213" y="3336925"/>
            <a:ext cx="735012" cy="931863"/>
            <a:chOff x="6444227" y="4872144"/>
            <a:chExt cx="735750" cy="932343"/>
          </a:xfrm>
        </p:grpSpPr>
        <p:pic>
          <p:nvPicPr>
            <p:cNvPr id="55334"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5335"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pic>
        <p:nvPicPr>
          <p:cNvPr id="55308" name="Picture 21" descr="Server"/>
          <p:cNvPicPr>
            <a:picLocks noChangeAspect="1" noChangeArrowheads="1"/>
          </p:cNvPicPr>
          <p:nvPr/>
        </p:nvPicPr>
        <p:blipFill>
          <a:blip r:embed="rId5"/>
          <a:srcRect/>
          <a:stretch>
            <a:fillRect/>
          </a:stretch>
        </p:blipFill>
        <p:spPr bwMode="auto">
          <a:xfrm>
            <a:off x="2674938" y="1398588"/>
            <a:ext cx="554037" cy="1082675"/>
          </a:xfrm>
          <a:prstGeom prst="rect">
            <a:avLst/>
          </a:prstGeom>
          <a:noFill/>
          <a:ln w="9525">
            <a:noFill/>
            <a:miter lim="800000"/>
            <a:headEnd/>
            <a:tailEnd/>
          </a:ln>
        </p:spPr>
      </p:pic>
      <p:cxnSp>
        <p:nvCxnSpPr>
          <p:cNvPr id="58" name="Straight Connector 57"/>
          <p:cNvCxnSpPr/>
          <p:nvPr/>
        </p:nvCxnSpPr>
        <p:spPr bwMode="auto">
          <a:xfrm rot="5400000" flipH="1" flipV="1">
            <a:off x="3082925"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5310" name="Picture 21" descr="Server"/>
          <p:cNvPicPr>
            <a:picLocks noChangeAspect="1" noChangeArrowheads="1"/>
          </p:cNvPicPr>
          <p:nvPr/>
        </p:nvPicPr>
        <p:blipFill>
          <a:blip r:embed="rId5"/>
          <a:srcRect/>
          <a:stretch>
            <a:fillRect/>
          </a:stretch>
        </p:blipFill>
        <p:spPr bwMode="auto">
          <a:xfrm>
            <a:off x="3611563" y="1377950"/>
            <a:ext cx="552450" cy="1082675"/>
          </a:xfrm>
          <a:prstGeom prst="rect">
            <a:avLst/>
          </a:prstGeom>
          <a:noFill/>
          <a:ln w="9525">
            <a:noFill/>
            <a:miter lim="800000"/>
            <a:headEnd/>
            <a:tailEnd/>
          </a:ln>
        </p:spPr>
      </p:pic>
      <p:pic>
        <p:nvPicPr>
          <p:cNvPr id="55311" name="Picture 21" descr="Server"/>
          <p:cNvPicPr>
            <a:picLocks noChangeAspect="1" noChangeArrowheads="1"/>
          </p:cNvPicPr>
          <p:nvPr/>
        </p:nvPicPr>
        <p:blipFill>
          <a:blip r:embed="rId5"/>
          <a:srcRect/>
          <a:stretch>
            <a:fillRect/>
          </a:stretch>
        </p:blipFill>
        <p:spPr bwMode="auto">
          <a:xfrm>
            <a:off x="4497388" y="1344613"/>
            <a:ext cx="552450" cy="1082675"/>
          </a:xfrm>
          <a:prstGeom prst="rect">
            <a:avLst/>
          </a:prstGeom>
          <a:noFill/>
          <a:ln w="9525">
            <a:noFill/>
            <a:miter lim="800000"/>
            <a:headEnd/>
            <a:tailEnd/>
          </a:ln>
        </p:spPr>
      </p:pic>
      <p:cxnSp>
        <p:nvCxnSpPr>
          <p:cNvPr id="61" name="Straight Connector 60"/>
          <p:cNvCxnSpPr/>
          <p:nvPr/>
        </p:nvCxnSpPr>
        <p:spPr bwMode="auto">
          <a:xfrm rot="16200000" flipV="1">
            <a:off x="3636962"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rot="16200000" flipV="1">
            <a:off x="2992438" y="2439988"/>
            <a:ext cx="855662" cy="93821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rot="16200000" flipV="1">
            <a:off x="3450432" y="2897981"/>
            <a:ext cx="876300" cy="158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rot="5400000" flipH="1" flipV="1">
            <a:off x="3876675" y="2439988"/>
            <a:ext cx="909637" cy="884238"/>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564063" y="4881563"/>
            <a:ext cx="623887" cy="946150"/>
            <a:chOff x="1785139" y="1127458"/>
            <a:chExt cx="749793" cy="946269"/>
          </a:xfrm>
        </p:grpSpPr>
        <p:pic>
          <p:nvPicPr>
            <p:cNvPr id="55332"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5333"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p:nvPr/>
        </p:nvCxnSpPr>
        <p:spPr bwMode="auto">
          <a:xfrm rot="5400000" flipH="1" flipV="1">
            <a:off x="2706688" y="3757613"/>
            <a:ext cx="671512" cy="169386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rot="5400000" flipH="1" flipV="1">
            <a:off x="2324894" y="3394869"/>
            <a:ext cx="690562" cy="24384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1328738" y="5883275"/>
            <a:ext cx="2312987" cy="322263"/>
          </a:xfrm>
          <a:prstGeom prst="rect">
            <a:avLst/>
          </a:prstGeom>
          <a:noFill/>
          <a:ln w="9525">
            <a:noFill/>
            <a:miter lim="800000"/>
            <a:headEnd/>
            <a:tailEnd/>
          </a:ln>
        </p:spPr>
        <p:txBody>
          <a:bodyPr lIns="91435" tIns="45717" rIns="91435" bIns="45717">
            <a:spAutoFit/>
          </a:bodyPr>
          <a:lstStyle/>
          <a:p>
            <a:pPr eaLnBrk="0" hangingPunct="0">
              <a:defRPr/>
            </a:pPr>
            <a:r>
              <a:rPr lang="en-US" sz="1500" dirty="0">
                <a:latin typeface="+mn-lt"/>
              </a:rPr>
              <a:t>Content Servers  (SQL)</a:t>
            </a:r>
          </a:p>
        </p:txBody>
      </p:sp>
      <p:grpSp>
        <p:nvGrpSpPr>
          <p:cNvPr id="6" name="Group 49"/>
          <p:cNvGrpSpPr>
            <a:grpSpLocks/>
          </p:cNvGrpSpPr>
          <p:nvPr/>
        </p:nvGrpSpPr>
        <p:grpSpPr bwMode="auto">
          <a:xfrm>
            <a:off x="2635250" y="4913313"/>
            <a:ext cx="690563" cy="946150"/>
            <a:chOff x="4506568" y="4752401"/>
            <a:chExt cx="762118" cy="946055"/>
          </a:xfrm>
        </p:grpSpPr>
        <p:pic>
          <p:nvPicPr>
            <p:cNvPr id="55330"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5331"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909763" y="4940300"/>
            <a:ext cx="690562" cy="946150"/>
            <a:chOff x="4506568" y="4752401"/>
            <a:chExt cx="762118" cy="946055"/>
          </a:xfrm>
        </p:grpSpPr>
        <p:pic>
          <p:nvPicPr>
            <p:cNvPr id="55328"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5329"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1165225" y="4959350"/>
            <a:ext cx="690563" cy="946150"/>
            <a:chOff x="4506568" y="4752401"/>
            <a:chExt cx="762118" cy="946055"/>
          </a:xfrm>
        </p:grpSpPr>
        <p:pic>
          <p:nvPicPr>
            <p:cNvPr id="55326"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5327"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9" name="Group 49"/>
          <p:cNvGrpSpPr>
            <a:grpSpLocks/>
          </p:cNvGrpSpPr>
          <p:nvPr/>
        </p:nvGrpSpPr>
        <p:grpSpPr bwMode="auto">
          <a:xfrm>
            <a:off x="466725" y="4976813"/>
            <a:ext cx="690563" cy="946150"/>
            <a:chOff x="4506568" y="4752401"/>
            <a:chExt cx="762118" cy="946055"/>
          </a:xfrm>
        </p:grpSpPr>
        <p:pic>
          <p:nvPicPr>
            <p:cNvPr id="55324"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5325"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46" name="Title 45"/>
          <p:cNvSpPr>
            <a:spLocks noGrp="1"/>
          </p:cNvSpPr>
          <p:nvPr>
            <p:ph type="title"/>
          </p:nvPr>
        </p:nvSpPr>
        <p:spPr>
          <a:xfrm>
            <a:off x="127000" y="127000"/>
            <a:ext cx="9017000" cy="1138773"/>
          </a:xfrm>
        </p:spPr>
        <p:txBody>
          <a:bodyPr/>
          <a:lstStyle/>
          <a:p>
            <a:r>
              <a:rPr lang="en-US" sz="4000" dirty="0" smtClean="0"/>
              <a:t>SharePoint Server 2007 and Windows SharePoint Services 3.0</a:t>
            </a:r>
            <a:endParaRPr lang="en-US" sz="4000" dirty="0"/>
          </a:p>
        </p:txBody>
      </p:sp>
    </p:spTree>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a:xfrm>
            <a:off x="405171" y="4536141"/>
            <a:ext cx="797858" cy="1945341"/>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algn="ctr">
              <a:defRPr/>
            </a:pPr>
            <a:endParaRPr lang="en-US" dirty="0"/>
          </a:p>
          <a:p>
            <a:pPr algn="ctr">
              <a:defRPr/>
            </a:pPr>
            <a:endParaRPr lang="en-US" dirty="0"/>
          </a:p>
          <a:p>
            <a:pPr algn="ctr">
              <a:defRPr/>
            </a:pPr>
            <a:endParaRPr lang="en-US" dirty="0"/>
          </a:p>
          <a:p>
            <a:pPr algn="ctr">
              <a:defRPr/>
            </a:pPr>
            <a:endParaRPr lang="en-US" dirty="0"/>
          </a:p>
          <a:p>
            <a:pPr algn="ctr">
              <a:defRPr/>
            </a:pPr>
            <a:endParaRPr lang="en-US" dirty="0"/>
          </a:p>
          <a:p>
            <a:pPr algn="ctr">
              <a:defRPr/>
            </a:pPr>
            <a:r>
              <a:rPr lang="en-US" dirty="0"/>
              <a:t>NEW</a:t>
            </a:r>
          </a:p>
        </p:txBody>
      </p:sp>
      <p:sp>
        <p:nvSpPr>
          <p:cNvPr id="22" name="TextBox 687"/>
          <p:cNvSpPr txBox="1">
            <a:spLocks noChangeArrowheads="1"/>
          </p:cNvSpPr>
          <p:nvPr/>
        </p:nvSpPr>
        <p:spPr bwMode="auto">
          <a:xfrm>
            <a:off x="987425" y="1720850"/>
            <a:ext cx="1397000"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IIS “Front End”</a:t>
            </a:r>
          </a:p>
        </p:txBody>
      </p:sp>
      <p:sp>
        <p:nvSpPr>
          <p:cNvPr id="43" name="TextBox 687"/>
          <p:cNvSpPr txBox="1">
            <a:spLocks noChangeArrowheads="1"/>
          </p:cNvSpPr>
          <p:nvPr/>
        </p:nvSpPr>
        <p:spPr bwMode="auto">
          <a:xfrm>
            <a:off x="1803400" y="3625850"/>
            <a:ext cx="1522413" cy="549275"/>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“Farm” </a:t>
            </a:r>
            <a:r>
              <a:rPr lang="en-US" sz="1500" dirty="0" err="1">
                <a:latin typeface="+mn-lt"/>
              </a:rPr>
              <a:t>Config</a:t>
            </a:r>
            <a:r>
              <a:rPr lang="en-US" sz="1500" dirty="0">
                <a:latin typeface="+mn-lt"/>
              </a:rPr>
              <a:t> dB</a:t>
            </a:r>
          </a:p>
          <a:p>
            <a:pPr eaLnBrk="0" hangingPunct="0">
              <a:defRPr/>
            </a:pPr>
            <a:r>
              <a:rPr lang="en-US" sz="1500" dirty="0">
                <a:latin typeface="+mn-lt"/>
              </a:rPr>
              <a:t>(SQL)</a:t>
            </a:r>
          </a:p>
        </p:txBody>
      </p:sp>
      <p:sp>
        <p:nvSpPr>
          <p:cNvPr id="44" name="Right Arrow 43"/>
          <p:cNvSpPr/>
          <p:nvPr/>
        </p:nvSpPr>
        <p:spPr bwMode="auto">
          <a:xfrm>
            <a:off x="4079875" y="3614738"/>
            <a:ext cx="3863975"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SharePoint VSS Writer</a:t>
            </a:r>
          </a:p>
        </p:txBody>
      </p:sp>
      <p:sp>
        <p:nvSpPr>
          <p:cNvPr id="45" name="TextBox 687"/>
          <p:cNvSpPr txBox="1">
            <a:spLocks noChangeArrowheads="1"/>
          </p:cNvSpPr>
          <p:nvPr/>
        </p:nvSpPr>
        <p:spPr bwMode="auto">
          <a:xfrm>
            <a:off x="7921625" y="4246563"/>
            <a:ext cx="1069975" cy="322262"/>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DPM 2007</a:t>
            </a:r>
          </a:p>
        </p:txBody>
      </p:sp>
      <p:sp>
        <p:nvSpPr>
          <p:cNvPr id="38" name="TextBox 687"/>
          <p:cNvSpPr txBox="1">
            <a:spLocks noChangeArrowheads="1"/>
          </p:cNvSpPr>
          <p:nvPr/>
        </p:nvSpPr>
        <p:spPr bwMode="auto">
          <a:xfrm>
            <a:off x="4660900" y="5838825"/>
            <a:ext cx="2136775" cy="323850"/>
          </a:xfrm>
          <a:prstGeom prst="rect">
            <a:avLst/>
          </a:prstGeom>
          <a:noFill/>
          <a:ln w="9525">
            <a:noFill/>
            <a:miter lim="800000"/>
            <a:headEnd/>
            <a:tailEnd/>
          </a:ln>
        </p:spPr>
        <p:txBody>
          <a:bodyPr wrap="none" lIns="91435" tIns="45717" rIns="91435" bIns="45717">
            <a:spAutoFit/>
          </a:bodyPr>
          <a:lstStyle/>
          <a:p>
            <a:pPr eaLnBrk="0" hangingPunct="0">
              <a:defRPr/>
            </a:pPr>
            <a:r>
              <a:rPr lang="en-US" sz="1500" dirty="0">
                <a:latin typeface="+mn-lt"/>
              </a:rPr>
              <a:t>Enterprise Search (index)</a:t>
            </a:r>
          </a:p>
        </p:txBody>
      </p:sp>
      <p:grpSp>
        <p:nvGrpSpPr>
          <p:cNvPr id="2" name="Group 66"/>
          <p:cNvGrpSpPr>
            <a:grpSpLocks/>
          </p:cNvGrpSpPr>
          <p:nvPr/>
        </p:nvGrpSpPr>
        <p:grpSpPr bwMode="auto">
          <a:xfrm>
            <a:off x="8032750" y="3402013"/>
            <a:ext cx="801688"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7390"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7391"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7392"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7393"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7389"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605213" y="3336925"/>
            <a:ext cx="735012" cy="931863"/>
            <a:chOff x="6444227" y="4872144"/>
            <a:chExt cx="735750" cy="932343"/>
          </a:xfrm>
        </p:grpSpPr>
        <p:pic>
          <p:nvPicPr>
            <p:cNvPr id="57386"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7387"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pic>
        <p:nvPicPr>
          <p:cNvPr id="57356" name="Picture 21" descr="Server"/>
          <p:cNvPicPr>
            <a:picLocks noChangeAspect="1" noChangeArrowheads="1"/>
          </p:cNvPicPr>
          <p:nvPr/>
        </p:nvPicPr>
        <p:blipFill>
          <a:blip r:embed="rId5"/>
          <a:srcRect/>
          <a:stretch>
            <a:fillRect/>
          </a:stretch>
        </p:blipFill>
        <p:spPr bwMode="auto">
          <a:xfrm>
            <a:off x="2674938" y="1398588"/>
            <a:ext cx="554037" cy="1082675"/>
          </a:xfrm>
          <a:prstGeom prst="rect">
            <a:avLst/>
          </a:prstGeom>
          <a:noFill/>
          <a:ln w="9525">
            <a:noFill/>
            <a:miter lim="800000"/>
            <a:headEnd/>
            <a:tailEnd/>
          </a:ln>
        </p:spPr>
      </p:pic>
      <p:cxnSp>
        <p:nvCxnSpPr>
          <p:cNvPr id="58" name="Straight Connector 57"/>
          <p:cNvCxnSpPr/>
          <p:nvPr/>
        </p:nvCxnSpPr>
        <p:spPr bwMode="auto">
          <a:xfrm rot="5400000" flipH="1" flipV="1">
            <a:off x="3082925"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7358" name="Picture 21" descr="Server"/>
          <p:cNvPicPr>
            <a:picLocks noChangeAspect="1" noChangeArrowheads="1"/>
          </p:cNvPicPr>
          <p:nvPr/>
        </p:nvPicPr>
        <p:blipFill>
          <a:blip r:embed="rId5"/>
          <a:srcRect/>
          <a:stretch>
            <a:fillRect/>
          </a:stretch>
        </p:blipFill>
        <p:spPr bwMode="auto">
          <a:xfrm>
            <a:off x="3611563" y="1377950"/>
            <a:ext cx="552450" cy="1082675"/>
          </a:xfrm>
          <a:prstGeom prst="rect">
            <a:avLst/>
          </a:prstGeom>
          <a:noFill/>
          <a:ln w="9525">
            <a:noFill/>
            <a:miter lim="800000"/>
            <a:headEnd/>
            <a:tailEnd/>
          </a:ln>
        </p:spPr>
      </p:pic>
      <p:pic>
        <p:nvPicPr>
          <p:cNvPr id="57359" name="Picture 21" descr="Server"/>
          <p:cNvPicPr>
            <a:picLocks noChangeAspect="1" noChangeArrowheads="1"/>
          </p:cNvPicPr>
          <p:nvPr/>
        </p:nvPicPr>
        <p:blipFill>
          <a:blip r:embed="rId5"/>
          <a:srcRect/>
          <a:stretch>
            <a:fillRect/>
          </a:stretch>
        </p:blipFill>
        <p:spPr bwMode="auto">
          <a:xfrm>
            <a:off x="4497388" y="1344613"/>
            <a:ext cx="552450" cy="1082675"/>
          </a:xfrm>
          <a:prstGeom prst="rect">
            <a:avLst/>
          </a:prstGeom>
          <a:noFill/>
          <a:ln w="9525">
            <a:noFill/>
            <a:miter lim="800000"/>
            <a:headEnd/>
            <a:tailEnd/>
          </a:ln>
        </p:spPr>
      </p:pic>
      <p:cxnSp>
        <p:nvCxnSpPr>
          <p:cNvPr id="61" name="Straight Connector 60"/>
          <p:cNvCxnSpPr/>
          <p:nvPr/>
        </p:nvCxnSpPr>
        <p:spPr bwMode="auto">
          <a:xfrm rot="16200000" flipV="1">
            <a:off x="3636962"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bwMode="auto">
          <a:xfrm rot="16200000" flipV="1">
            <a:off x="2992438" y="2439988"/>
            <a:ext cx="855662" cy="93821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bwMode="auto">
          <a:xfrm rot="16200000" flipV="1">
            <a:off x="3450432" y="2897981"/>
            <a:ext cx="876300" cy="158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bwMode="auto">
          <a:xfrm rot="5400000" flipH="1" flipV="1">
            <a:off x="3876675" y="2439988"/>
            <a:ext cx="909637" cy="884238"/>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564063" y="4881563"/>
            <a:ext cx="623887" cy="946150"/>
            <a:chOff x="1785139" y="1127458"/>
            <a:chExt cx="749793" cy="946269"/>
          </a:xfrm>
        </p:grpSpPr>
        <p:pic>
          <p:nvPicPr>
            <p:cNvPr id="57384"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7385"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sp>
        <p:nvSpPr>
          <p:cNvPr id="71" name="Right Arrow 70"/>
          <p:cNvSpPr/>
          <p:nvPr/>
        </p:nvSpPr>
        <p:spPr bwMode="auto">
          <a:xfrm rot="19838825">
            <a:off x="2973388" y="4489450"/>
            <a:ext cx="2336800" cy="41275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cxnSp>
        <p:nvCxnSpPr>
          <p:cNvPr id="75" name="Straight Connector 74"/>
          <p:cNvCxnSpPr/>
          <p:nvPr/>
        </p:nvCxnSpPr>
        <p:spPr bwMode="auto">
          <a:xfrm rot="5400000" flipH="1" flipV="1">
            <a:off x="2706688" y="3757613"/>
            <a:ext cx="671512" cy="1693862"/>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bwMode="auto">
          <a:xfrm rot="5400000" flipH="1" flipV="1">
            <a:off x="2324894" y="3394869"/>
            <a:ext cx="690562" cy="24384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1" name="Right Arrow 80"/>
          <p:cNvSpPr/>
          <p:nvPr/>
        </p:nvSpPr>
        <p:spPr bwMode="auto">
          <a:xfrm rot="19838825">
            <a:off x="2228850" y="4416425"/>
            <a:ext cx="2338388" cy="414338"/>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sp>
        <p:nvSpPr>
          <p:cNvPr id="82" name="Right Arrow 81"/>
          <p:cNvSpPr/>
          <p:nvPr/>
        </p:nvSpPr>
        <p:spPr bwMode="auto">
          <a:xfrm rot="19838825">
            <a:off x="1493838" y="4391025"/>
            <a:ext cx="2338387" cy="41275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sp>
        <p:nvSpPr>
          <p:cNvPr id="13" name="TextBox 687"/>
          <p:cNvSpPr txBox="1">
            <a:spLocks noChangeArrowheads="1"/>
          </p:cNvSpPr>
          <p:nvPr/>
        </p:nvSpPr>
        <p:spPr bwMode="auto">
          <a:xfrm>
            <a:off x="1328738" y="5883275"/>
            <a:ext cx="2312987" cy="322263"/>
          </a:xfrm>
          <a:prstGeom prst="rect">
            <a:avLst/>
          </a:prstGeom>
          <a:noFill/>
          <a:ln w="9525">
            <a:noFill/>
            <a:miter lim="800000"/>
            <a:headEnd/>
            <a:tailEnd/>
          </a:ln>
        </p:spPr>
        <p:txBody>
          <a:bodyPr lIns="91435" tIns="45717" rIns="91435" bIns="45717">
            <a:spAutoFit/>
          </a:bodyPr>
          <a:lstStyle/>
          <a:p>
            <a:pPr eaLnBrk="0" hangingPunct="0">
              <a:defRPr/>
            </a:pPr>
            <a:r>
              <a:rPr lang="en-US" sz="1500" dirty="0">
                <a:latin typeface="+mn-lt"/>
              </a:rPr>
              <a:t>Content Servers  (SQL)</a:t>
            </a:r>
          </a:p>
        </p:txBody>
      </p:sp>
      <p:grpSp>
        <p:nvGrpSpPr>
          <p:cNvPr id="6" name="Group 49"/>
          <p:cNvGrpSpPr>
            <a:grpSpLocks/>
          </p:cNvGrpSpPr>
          <p:nvPr/>
        </p:nvGrpSpPr>
        <p:grpSpPr bwMode="auto">
          <a:xfrm>
            <a:off x="2635250" y="4913313"/>
            <a:ext cx="690563" cy="946150"/>
            <a:chOff x="4506568" y="4752401"/>
            <a:chExt cx="762118" cy="946055"/>
          </a:xfrm>
        </p:grpSpPr>
        <p:pic>
          <p:nvPicPr>
            <p:cNvPr id="57382"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7383"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909763" y="4940300"/>
            <a:ext cx="690562" cy="946150"/>
            <a:chOff x="4506568" y="4752401"/>
            <a:chExt cx="762118" cy="946055"/>
          </a:xfrm>
        </p:grpSpPr>
        <p:pic>
          <p:nvPicPr>
            <p:cNvPr id="57380"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7381"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1165225" y="4959350"/>
            <a:ext cx="690563" cy="946150"/>
            <a:chOff x="4506568" y="4752401"/>
            <a:chExt cx="762118" cy="946055"/>
          </a:xfrm>
        </p:grpSpPr>
        <p:pic>
          <p:nvPicPr>
            <p:cNvPr id="57378"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7379"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49" name="Right Arrow 48"/>
          <p:cNvSpPr/>
          <p:nvPr/>
        </p:nvSpPr>
        <p:spPr bwMode="auto">
          <a:xfrm rot="19838825">
            <a:off x="804863" y="4351338"/>
            <a:ext cx="2338387" cy="41275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22" tIns="54861" rIns="109722" bIns="54861" anchor="ctr"/>
          <a:lstStyle/>
          <a:p>
            <a:pPr algn="ctr" defTabSz="1096909" eaLnBrk="0" hangingPunct="0">
              <a:defRPr/>
            </a:pPr>
            <a:r>
              <a:rPr lang="en-US" dirty="0">
                <a:solidFill>
                  <a:schemeClr val="bg1"/>
                </a:solidFill>
              </a:rPr>
              <a:t>SQL</a:t>
            </a:r>
          </a:p>
        </p:txBody>
      </p:sp>
      <p:grpSp>
        <p:nvGrpSpPr>
          <p:cNvPr id="9" name="Group 49"/>
          <p:cNvGrpSpPr>
            <a:grpSpLocks/>
          </p:cNvGrpSpPr>
          <p:nvPr/>
        </p:nvGrpSpPr>
        <p:grpSpPr bwMode="auto">
          <a:xfrm>
            <a:off x="466725" y="4976813"/>
            <a:ext cx="690563" cy="946150"/>
            <a:chOff x="4506568" y="4752401"/>
            <a:chExt cx="762118" cy="946055"/>
          </a:xfrm>
        </p:grpSpPr>
        <p:pic>
          <p:nvPicPr>
            <p:cNvPr id="57376"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7377"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50" name="Title 49"/>
          <p:cNvSpPr>
            <a:spLocks noGrp="1"/>
          </p:cNvSpPr>
          <p:nvPr>
            <p:ph type="title"/>
          </p:nvPr>
        </p:nvSpPr>
        <p:spPr>
          <a:xfrm>
            <a:off x="127000" y="127000"/>
            <a:ext cx="9017000" cy="1138773"/>
          </a:xfrm>
        </p:spPr>
        <p:txBody>
          <a:bodyPr/>
          <a:lstStyle/>
          <a:p>
            <a:r>
              <a:rPr lang="en-US" sz="4000" dirty="0" smtClean="0"/>
              <a:t>SharePoint Server 2007 and Windows SharePoint Services 3.0</a:t>
            </a:r>
            <a:endParaRPr lang="en-US" sz="4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down)">
                                      <p:cBhvr>
                                        <p:cTn id="7" dur="500"/>
                                        <p:tgtEl>
                                          <p:spTgt spid="8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wipe(down)">
                                      <p:cBhvr>
                                        <p:cTn id="10" dur="500"/>
                                        <p:tgtEl>
                                          <p:spTgt spid="81"/>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Effect transition="in" filter="wipe(down)">
                                      <p:cBhvr>
                                        <p:cTn id="13" dur="500"/>
                                        <p:tgtEl>
                                          <p:spTgt spid="7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down)">
                                      <p:cBhvr>
                                        <p:cTn id="1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81" grpId="0" animBg="1"/>
      <p:bldP spid="82" grpId="0" animBg="1"/>
      <p:bldP spid="49"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r>
              <a:rPr lang="en-GB" dirty="0" smtClean="0"/>
              <a:t>SharePoint 2007 Recovery</a:t>
            </a:r>
          </a:p>
        </p:txBody>
      </p:sp>
      <p:sp>
        <p:nvSpPr>
          <p:cNvPr id="76" name="Content Placeholder 75"/>
          <p:cNvSpPr>
            <a:spLocks noGrp="1"/>
          </p:cNvSpPr>
          <p:nvPr>
            <p:ph idx="1"/>
          </p:nvPr>
        </p:nvSpPr>
        <p:spPr>
          <a:xfrm>
            <a:off x="228600" y="838200"/>
            <a:ext cx="8686800" cy="2138082"/>
          </a:xfrm>
        </p:spPr>
        <p:txBody>
          <a:bodyPr/>
          <a:lstStyle/>
          <a:p>
            <a:r>
              <a:rPr lang="en-US" sz="2400" dirty="0" smtClean="0"/>
              <a:t>The Entire Farm</a:t>
            </a:r>
            <a:endParaRPr lang="en-US" sz="2400" dirty="0"/>
          </a:p>
        </p:txBody>
      </p:sp>
      <p:sp>
        <p:nvSpPr>
          <p:cNvPr id="43" name="TextBox 687"/>
          <p:cNvSpPr txBox="1">
            <a:spLocks noChangeArrowheads="1"/>
          </p:cNvSpPr>
          <p:nvPr/>
        </p:nvSpPr>
        <p:spPr bwMode="auto">
          <a:xfrm>
            <a:off x="1246189" y="3625850"/>
            <a:ext cx="1802527" cy="646321"/>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“Farm” </a:t>
            </a:r>
            <a:r>
              <a:rPr lang="en-US" dirty="0" err="1">
                <a:latin typeface="+mn-lt"/>
              </a:rPr>
              <a:t>Config</a:t>
            </a:r>
            <a:r>
              <a:rPr lang="en-US" dirty="0">
                <a:latin typeface="+mn-lt"/>
              </a:rPr>
              <a:t> dB</a:t>
            </a:r>
          </a:p>
          <a:p>
            <a:pPr eaLnBrk="0" hangingPunct="0">
              <a:defRPr/>
            </a:pPr>
            <a:r>
              <a:rPr lang="en-US" dirty="0">
                <a:latin typeface="+mn-lt"/>
              </a:rPr>
              <a:t>(SQL)</a:t>
            </a:r>
          </a:p>
        </p:txBody>
      </p:sp>
      <p:sp>
        <p:nvSpPr>
          <p:cNvPr id="45" name="TextBox 687"/>
          <p:cNvSpPr txBox="1">
            <a:spLocks noChangeArrowheads="1"/>
          </p:cNvSpPr>
          <p:nvPr/>
        </p:nvSpPr>
        <p:spPr bwMode="auto">
          <a:xfrm>
            <a:off x="7364413" y="4246564"/>
            <a:ext cx="1164083"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DPM 2007</a:t>
            </a:r>
          </a:p>
        </p:txBody>
      </p:sp>
      <p:sp>
        <p:nvSpPr>
          <p:cNvPr id="38" name="TextBox 687"/>
          <p:cNvSpPr txBox="1">
            <a:spLocks noChangeArrowheads="1"/>
          </p:cNvSpPr>
          <p:nvPr/>
        </p:nvSpPr>
        <p:spPr bwMode="auto">
          <a:xfrm>
            <a:off x="4103688" y="5838826"/>
            <a:ext cx="2529585"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smtClean="0">
                <a:latin typeface="+mn-lt"/>
              </a:rPr>
              <a:t>Enterprise Search (index)</a:t>
            </a:r>
            <a:endParaRPr lang="en-US" dirty="0">
              <a:latin typeface="+mn-lt"/>
            </a:endParaRPr>
          </a:p>
        </p:txBody>
      </p:sp>
      <p:grpSp>
        <p:nvGrpSpPr>
          <p:cNvPr id="2" name="Group 66"/>
          <p:cNvGrpSpPr>
            <a:grpSpLocks/>
          </p:cNvGrpSpPr>
          <p:nvPr/>
        </p:nvGrpSpPr>
        <p:grpSpPr bwMode="auto">
          <a:xfrm>
            <a:off x="7475538" y="3402013"/>
            <a:ext cx="801687"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9436"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9437"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9438"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9439"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9435"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048000" y="3336925"/>
            <a:ext cx="735013" cy="931863"/>
            <a:chOff x="6444227" y="4872144"/>
            <a:chExt cx="735750" cy="932343"/>
          </a:xfrm>
        </p:grpSpPr>
        <p:pic>
          <p:nvPicPr>
            <p:cNvPr id="59432"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9433"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cxnSp>
        <p:nvCxnSpPr>
          <p:cNvPr id="58" name="Straight Connector 57"/>
          <p:cNvCxnSpPr>
            <a:endCxn id="55" idx="2"/>
          </p:cNvCxnSpPr>
          <p:nvPr/>
        </p:nvCxnSpPr>
        <p:spPr bwMode="auto">
          <a:xfrm rot="5400000" flipH="1" flipV="1">
            <a:off x="2525713"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55" idx="2"/>
          </p:cNvCxnSpPr>
          <p:nvPr/>
        </p:nvCxnSpPr>
        <p:spPr bwMode="auto">
          <a:xfrm rot="16200000" flipV="1">
            <a:off x="3079751"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006850" y="4881563"/>
            <a:ext cx="623888" cy="946150"/>
            <a:chOff x="1785139" y="1127458"/>
            <a:chExt cx="749793" cy="946269"/>
          </a:xfrm>
        </p:grpSpPr>
        <p:pic>
          <p:nvPicPr>
            <p:cNvPr id="59430"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9431"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a:stCxn id="41" idx="0"/>
            <a:endCxn id="55" idx="2"/>
          </p:cNvCxnSpPr>
          <p:nvPr/>
        </p:nvCxnSpPr>
        <p:spPr bwMode="auto">
          <a:xfrm rot="5400000" flipH="1" flipV="1">
            <a:off x="2149476" y="3757613"/>
            <a:ext cx="671512" cy="1693863"/>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771525" y="5883275"/>
            <a:ext cx="2312988" cy="369322"/>
          </a:xfrm>
          <a:prstGeom prst="rect">
            <a:avLst/>
          </a:prstGeom>
          <a:noFill/>
          <a:ln w="9525">
            <a:noFill/>
            <a:miter lim="800000"/>
            <a:headEnd/>
            <a:tailEnd/>
          </a:ln>
        </p:spPr>
        <p:txBody>
          <a:bodyPr lIns="91431" tIns="45715" rIns="91431" bIns="45715">
            <a:spAutoFit/>
          </a:bodyPr>
          <a:lstStyle/>
          <a:p>
            <a:pPr eaLnBrk="0" hangingPunct="0">
              <a:defRPr/>
            </a:pPr>
            <a:r>
              <a:rPr lang="en-US" dirty="0">
                <a:latin typeface="+mn-lt"/>
              </a:rPr>
              <a:t>Content Servers  (SQL)</a:t>
            </a:r>
          </a:p>
        </p:txBody>
      </p:sp>
      <p:grpSp>
        <p:nvGrpSpPr>
          <p:cNvPr id="6" name="Group 49"/>
          <p:cNvGrpSpPr>
            <a:grpSpLocks/>
          </p:cNvGrpSpPr>
          <p:nvPr/>
        </p:nvGrpSpPr>
        <p:grpSpPr bwMode="auto">
          <a:xfrm>
            <a:off x="2078038" y="4913313"/>
            <a:ext cx="690562" cy="946150"/>
            <a:chOff x="4506568" y="4752401"/>
            <a:chExt cx="762118" cy="946055"/>
          </a:xfrm>
        </p:grpSpPr>
        <p:pic>
          <p:nvPicPr>
            <p:cNvPr id="59428"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9"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352550" y="4940300"/>
            <a:ext cx="690563" cy="946150"/>
            <a:chOff x="4506568" y="4752401"/>
            <a:chExt cx="762118" cy="946055"/>
          </a:xfrm>
        </p:grpSpPr>
        <p:pic>
          <p:nvPicPr>
            <p:cNvPr id="59426"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7"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608013" y="4959350"/>
            <a:ext cx="690562" cy="946150"/>
            <a:chOff x="4506568" y="4752401"/>
            <a:chExt cx="762118" cy="946055"/>
          </a:xfrm>
        </p:grpSpPr>
        <p:pic>
          <p:nvPicPr>
            <p:cNvPr id="59424"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5"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39" name="Right Arrow 38"/>
          <p:cNvSpPr/>
          <p:nvPr/>
        </p:nvSpPr>
        <p:spPr bwMode="auto">
          <a:xfrm rot="9317348">
            <a:off x="1188422" y="4242722"/>
            <a:ext cx="3056561"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40" name="Right Arrow 39"/>
          <p:cNvSpPr/>
          <p:nvPr/>
        </p:nvSpPr>
        <p:spPr bwMode="auto">
          <a:xfrm rot="9248039">
            <a:off x="1940977" y="4302727"/>
            <a:ext cx="3077412"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0" name="Right Arrow 49"/>
          <p:cNvSpPr/>
          <p:nvPr/>
        </p:nvSpPr>
        <p:spPr bwMode="auto">
          <a:xfrm rot="9176463">
            <a:off x="2489255" y="4391482"/>
            <a:ext cx="3336028"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3" name="Right Arrow 52"/>
          <p:cNvSpPr/>
          <p:nvPr/>
        </p:nvSpPr>
        <p:spPr bwMode="auto">
          <a:xfrm rot="10800000">
            <a:off x="3352801" y="3611688"/>
            <a:ext cx="4049077"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4" name="TextBox 687"/>
          <p:cNvSpPr txBox="1">
            <a:spLocks noChangeArrowheads="1"/>
          </p:cNvSpPr>
          <p:nvPr/>
        </p:nvSpPr>
        <p:spPr bwMode="auto">
          <a:xfrm>
            <a:off x="4676712" y="3723513"/>
            <a:ext cx="2208182" cy="338548"/>
          </a:xfrm>
          <a:prstGeom prst="rect">
            <a:avLst/>
          </a:prstGeom>
          <a:noFill/>
          <a:ln w="9525">
            <a:noFill/>
            <a:miter lim="800000"/>
            <a:headEnd/>
            <a:tailEnd/>
          </a:ln>
        </p:spPr>
        <p:txBody>
          <a:bodyPr wrap="square" lIns="91431" tIns="45715" rIns="91431" bIns="45715">
            <a:spAutoFit/>
          </a:bodyPr>
          <a:lstStyle/>
          <a:p>
            <a:pPr algn="ctr" eaLnBrk="0" hangingPunct="0">
              <a:defRPr/>
            </a:pPr>
            <a:r>
              <a:rPr lang="en-US" sz="1600" dirty="0" smtClean="0">
                <a:solidFill>
                  <a:schemeClr val="bg1"/>
                </a:solidFill>
                <a:latin typeface="+mn-lt"/>
              </a:rPr>
              <a:t>Entire Farm</a:t>
            </a:r>
            <a:endParaRPr lang="en-US" sz="1600" dirty="0">
              <a:solidFill>
                <a:schemeClr val="bg1"/>
              </a:solidFill>
              <a:latin typeface="+mn-lt"/>
            </a:endParaRPr>
          </a:p>
        </p:txBody>
      </p:sp>
    </p:spTree>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r>
              <a:rPr lang="en-GB" dirty="0" smtClean="0"/>
              <a:t>SharePoint 2007 Recovery</a:t>
            </a:r>
          </a:p>
        </p:txBody>
      </p:sp>
      <p:sp>
        <p:nvSpPr>
          <p:cNvPr id="76" name="Content Placeholder 75"/>
          <p:cNvSpPr>
            <a:spLocks noGrp="1"/>
          </p:cNvSpPr>
          <p:nvPr>
            <p:ph idx="1"/>
          </p:nvPr>
        </p:nvSpPr>
        <p:spPr>
          <a:xfrm>
            <a:off x="228600" y="838200"/>
            <a:ext cx="8686800" cy="2003612"/>
          </a:xfrm>
        </p:spPr>
        <p:txBody>
          <a:bodyPr/>
          <a:lstStyle/>
          <a:p>
            <a:r>
              <a:rPr lang="en-US" sz="2400" dirty="0" smtClean="0"/>
              <a:t>The Entire Farm</a:t>
            </a:r>
          </a:p>
          <a:p>
            <a:r>
              <a:rPr lang="en-US" sz="2400" dirty="0" smtClean="0"/>
              <a:t>The </a:t>
            </a:r>
            <a:r>
              <a:rPr lang="en-US" sz="2400" dirty="0" err="1" smtClean="0"/>
              <a:t>Config</a:t>
            </a:r>
            <a:r>
              <a:rPr lang="en-US" sz="2400" dirty="0" smtClean="0"/>
              <a:t> DB</a:t>
            </a:r>
            <a:endParaRPr lang="en-US" sz="2400" dirty="0"/>
          </a:p>
        </p:txBody>
      </p:sp>
      <p:sp>
        <p:nvSpPr>
          <p:cNvPr id="43" name="TextBox 687"/>
          <p:cNvSpPr txBox="1">
            <a:spLocks noChangeArrowheads="1"/>
          </p:cNvSpPr>
          <p:nvPr/>
        </p:nvSpPr>
        <p:spPr bwMode="auto">
          <a:xfrm>
            <a:off x="1246189" y="3625850"/>
            <a:ext cx="1802527" cy="646321"/>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“Farm” </a:t>
            </a:r>
            <a:r>
              <a:rPr lang="en-US" dirty="0" err="1">
                <a:latin typeface="+mn-lt"/>
              </a:rPr>
              <a:t>Config</a:t>
            </a:r>
            <a:r>
              <a:rPr lang="en-US" dirty="0">
                <a:latin typeface="+mn-lt"/>
              </a:rPr>
              <a:t> dB</a:t>
            </a:r>
          </a:p>
          <a:p>
            <a:pPr eaLnBrk="0" hangingPunct="0">
              <a:defRPr/>
            </a:pPr>
            <a:r>
              <a:rPr lang="en-US" dirty="0">
                <a:latin typeface="+mn-lt"/>
              </a:rPr>
              <a:t>(SQL)</a:t>
            </a:r>
          </a:p>
        </p:txBody>
      </p:sp>
      <p:sp>
        <p:nvSpPr>
          <p:cNvPr id="45" name="TextBox 687"/>
          <p:cNvSpPr txBox="1">
            <a:spLocks noChangeArrowheads="1"/>
          </p:cNvSpPr>
          <p:nvPr/>
        </p:nvSpPr>
        <p:spPr bwMode="auto">
          <a:xfrm>
            <a:off x="7364413" y="4246564"/>
            <a:ext cx="1164083"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DPM 2007</a:t>
            </a:r>
          </a:p>
        </p:txBody>
      </p:sp>
      <p:sp>
        <p:nvSpPr>
          <p:cNvPr id="38" name="TextBox 687"/>
          <p:cNvSpPr txBox="1">
            <a:spLocks noChangeArrowheads="1"/>
          </p:cNvSpPr>
          <p:nvPr/>
        </p:nvSpPr>
        <p:spPr bwMode="auto">
          <a:xfrm>
            <a:off x="4103688" y="5838826"/>
            <a:ext cx="2529585"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smtClean="0">
                <a:latin typeface="+mn-lt"/>
              </a:rPr>
              <a:t>Enterprise Search (index)</a:t>
            </a:r>
            <a:endParaRPr lang="en-US" dirty="0">
              <a:latin typeface="+mn-lt"/>
            </a:endParaRPr>
          </a:p>
        </p:txBody>
      </p:sp>
      <p:grpSp>
        <p:nvGrpSpPr>
          <p:cNvPr id="2" name="Group 66"/>
          <p:cNvGrpSpPr>
            <a:grpSpLocks/>
          </p:cNvGrpSpPr>
          <p:nvPr/>
        </p:nvGrpSpPr>
        <p:grpSpPr bwMode="auto">
          <a:xfrm>
            <a:off x="7475538" y="3402013"/>
            <a:ext cx="801687"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9436"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9437"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9438"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9439"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9435"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048000" y="3336925"/>
            <a:ext cx="735013" cy="931863"/>
            <a:chOff x="6444227" y="4872144"/>
            <a:chExt cx="735750" cy="932343"/>
          </a:xfrm>
        </p:grpSpPr>
        <p:pic>
          <p:nvPicPr>
            <p:cNvPr id="59432"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9433"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cxnSp>
        <p:nvCxnSpPr>
          <p:cNvPr id="58" name="Straight Connector 57"/>
          <p:cNvCxnSpPr>
            <a:endCxn id="55" idx="2"/>
          </p:cNvCxnSpPr>
          <p:nvPr/>
        </p:nvCxnSpPr>
        <p:spPr bwMode="auto">
          <a:xfrm rot="5400000" flipH="1" flipV="1">
            <a:off x="2525713"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55" idx="2"/>
          </p:cNvCxnSpPr>
          <p:nvPr/>
        </p:nvCxnSpPr>
        <p:spPr bwMode="auto">
          <a:xfrm rot="16200000" flipV="1">
            <a:off x="3079751"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006850" y="4881563"/>
            <a:ext cx="623888" cy="946150"/>
            <a:chOff x="1785139" y="1127458"/>
            <a:chExt cx="749793" cy="946269"/>
          </a:xfrm>
        </p:grpSpPr>
        <p:pic>
          <p:nvPicPr>
            <p:cNvPr id="59430"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9431"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a:stCxn id="41" idx="0"/>
            <a:endCxn id="55" idx="2"/>
          </p:cNvCxnSpPr>
          <p:nvPr/>
        </p:nvCxnSpPr>
        <p:spPr bwMode="auto">
          <a:xfrm rot="5400000" flipH="1" flipV="1">
            <a:off x="2149476" y="3757613"/>
            <a:ext cx="671512" cy="1693863"/>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771525" y="5883275"/>
            <a:ext cx="2312988" cy="369322"/>
          </a:xfrm>
          <a:prstGeom prst="rect">
            <a:avLst/>
          </a:prstGeom>
          <a:noFill/>
          <a:ln w="9525">
            <a:noFill/>
            <a:miter lim="800000"/>
            <a:headEnd/>
            <a:tailEnd/>
          </a:ln>
        </p:spPr>
        <p:txBody>
          <a:bodyPr lIns="91431" tIns="45715" rIns="91431" bIns="45715">
            <a:spAutoFit/>
          </a:bodyPr>
          <a:lstStyle/>
          <a:p>
            <a:pPr eaLnBrk="0" hangingPunct="0">
              <a:defRPr/>
            </a:pPr>
            <a:r>
              <a:rPr lang="en-US" dirty="0">
                <a:latin typeface="+mn-lt"/>
              </a:rPr>
              <a:t>Content Servers  (SQL)</a:t>
            </a:r>
          </a:p>
        </p:txBody>
      </p:sp>
      <p:grpSp>
        <p:nvGrpSpPr>
          <p:cNvPr id="6" name="Group 49"/>
          <p:cNvGrpSpPr>
            <a:grpSpLocks/>
          </p:cNvGrpSpPr>
          <p:nvPr/>
        </p:nvGrpSpPr>
        <p:grpSpPr bwMode="auto">
          <a:xfrm>
            <a:off x="2078038" y="4913313"/>
            <a:ext cx="690562" cy="946150"/>
            <a:chOff x="4506568" y="4752401"/>
            <a:chExt cx="762118" cy="946055"/>
          </a:xfrm>
        </p:grpSpPr>
        <p:pic>
          <p:nvPicPr>
            <p:cNvPr id="59428"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9"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352550" y="4940300"/>
            <a:ext cx="690563" cy="946150"/>
            <a:chOff x="4506568" y="4752401"/>
            <a:chExt cx="762118" cy="946055"/>
          </a:xfrm>
        </p:grpSpPr>
        <p:pic>
          <p:nvPicPr>
            <p:cNvPr id="59426"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7"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608013" y="4959350"/>
            <a:ext cx="690562" cy="946150"/>
            <a:chOff x="4506568" y="4752401"/>
            <a:chExt cx="762118" cy="946055"/>
          </a:xfrm>
        </p:grpSpPr>
        <p:pic>
          <p:nvPicPr>
            <p:cNvPr id="59424"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5"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53" name="Right Arrow 52"/>
          <p:cNvSpPr/>
          <p:nvPr/>
        </p:nvSpPr>
        <p:spPr bwMode="auto">
          <a:xfrm rot="10800000">
            <a:off x="3794759" y="3611690"/>
            <a:ext cx="3607118"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4" name="TextBox 687"/>
          <p:cNvSpPr txBox="1">
            <a:spLocks noChangeArrowheads="1"/>
          </p:cNvSpPr>
          <p:nvPr/>
        </p:nvSpPr>
        <p:spPr bwMode="auto">
          <a:xfrm>
            <a:off x="4676712" y="3723513"/>
            <a:ext cx="2208182" cy="338544"/>
          </a:xfrm>
          <a:prstGeom prst="rect">
            <a:avLst/>
          </a:prstGeom>
          <a:noFill/>
          <a:ln w="9525">
            <a:noFill/>
            <a:miter lim="800000"/>
            <a:headEnd/>
            <a:tailEnd/>
          </a:ln>
        </p:spPr>
        <p:txBody>
          <a:bodyPr wrap="square" lIns="91431" tIns="45715" rIns="91431" bIns="45715">
            <a:spAutoFit/>
          </a:bodyPr>
          <a:lstStyle/>
          <a:p>
            <a:pPr algn="ctr" eaLnBrk="0" hangingPunct="0">
              <a:defRPr/>
            </a:pPr>
            <a:r>
              <a:rPr lang="en-US" sz="1600" dirty="0" err="1" smtClean="0">
                <a:solidFill>
                  <a:schemeClr val="bg1"/>
                </a:solidFill>
                <a:latin typeface="+mn-lt"/>
              </a:rPr>
              <a:t>Config</a:t>
            </a:r>
            <a:r>
              <a:rPr lang="en-US" sz="1600" dirty="0" smtClean="0">
                <a:solidFill>
                  <a:schemeClr val="bg1"/>
                </a:solidFill>
                <a:latin typeface="+mn-lt"/>
              </a:rPr>
              <a:t> DB</a:t>
            </a:r>
            <a:endParaRPr lang="en-US" sz="1600" dirty="0">
              <a:solidFill>
                <a:schemeClr val="bg1"/>
              </a:solidFill>
              <a:latin typeface="+mn-lt"/>
            </a:endParaRPr>
          </a:p>
        </p:txBody>
      </p:sp>
      <p:cxnSp>
        <p:nvCxnSpPr>
          <p:cNvPr id="35" name="Straight Connector 34"/>
          <p:cNvCxnSpPr/>
          <p:nvPr/>
        </p:nvCxnSpPr>
        <p:spPr bwMode="auto">
          <a:xfrm rot="5400000" flipH="1" flipV="1">
            <a:off x="1767666" y="3395236"/>
            <a:ext cx="690562" cy="2437669"/>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pPr eaLnBrk="1" hangingPunct="1"/>
            <a:r>
              <a:rPr lang="en-GB" dirty="0" smtClean="0"/>
              <a:t>SharePoint 2007 Recovery</a:t>
            </a:r>
          </a:p>
        </p:txBody>
      </p:sp>
      <p:sp>
        <p:nvSpPr>
          <p:cNvPr id="76" name="Content Placeholder 75"/>
          <p:cNvSpPr>
            <a:spLocks noGrp="1"/>
          </p:cNvSpPr>
          <p:nvPr>
            <p:ph idx="1"/>
          </p:nvPr>
        </p:nvSpPr>
        <p:spPr>
          <a:xfrm>
            <a:off x="228600" y="838201"/>
            <a:ext cx="8686800" cy="2218765"/>
          </a:xfrm>
        </p:spPr>
        <p:txBody>
          <a:bodyPr/>
          <a:lstStyle/>
          <a:p>
            <a:r>
              <a:rPr lang="en-US" sz="2400" dirty="0" smtClean="0"/>
              <a:t>The Entire Farm</a:t>
            </a:r>
          </a:p>
          <a:p>
            <a:r>
              <a:rPr lang="en-US" sz="2400" dirty="0" smtClean="0"/>
              <a:t>The </a:t>
            </a:r>
            <a:r>
              <a:rPr lang="en-US" sz="2400" dirty="0" err="1" smtClean="0"/>
              <a:t>Config</a:t>
            </a:r>
            <a:r>
              <a:rPr lang="en-US" sz="2400" dirty="0" smtClean="0"/>
              <a:t> DB</a:t>
            </a:r>
          </a:p>
          <a:p>
            <a:r>
              <a:rPr lang="en-US" sz="2400" dirty="0" smtClean="0"/>
              <a:t>A Content DB</a:t>
            </a:r>
          </a:p>
          <a:p>
            <a:endParaRPr lang="en-US" sz="2400" dirty="0"/>
          </a:p>
        </p:txBody>
      </p:sp>
      <p:sp>
        <p:nvSpPr>
          <p:cNvPr id="43" name="TextBox 687"/>
          <p:cNvSpPr txBox="1">
            <a:spLocks noChangeArrowheads="1"/>
          </p:cNvSpPr>
          <p:nvPr/>
        </p:nvSpPr>
        <p:spPr bwMode="auto">
          <a:xfrm>
            <a:off x="1246189" y="3625850"/>
            <a:ext cx="1802527" cy="646321"/>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“Farm” </a:t>
            </a:r>
            <a:r>
              <a:rPr lang="en-US" dirty="0" err="1">
                <a:latin typeface="+mn-lt"/>
              </a:rPr>
              <a:t>Config</a:t>
            </a:r>
            <a:r>
              <a:rPr lang="en-US" dirty="0">
                <a:latin typeface="+mn-lt"/>
              </a:rPr>
              <a:t> dB</a:t>
            </a:r>
          </a:p>
          <a:p>
            <a:pPr eaLnBrk="0" hangingPunct="0">
              <a:defRPr/>
            </a:pPr>
            <a:r>
              <a:rPr lang="en-US" dirty="0">
                <a:latin typeface="+mn-lt"/>
              </a:rPr>
              <a:t>(SQL)</a:t>
            </a:r>
          </a:p>
        </p:txBody>
      </p:sp>
      <p:sp>
        <p:nvSpPr>
          <p:cNvPr id="45" name="TextBox 687"/>
          <p:cNvSpPr txBox="1">
            <a:spLocks noChangeArrowheads="1"/>
          </p:cNvSpPr>
          <p:nvPr/>
        </p:nvSpPr>
        <p:spPr bwMode="auto">
          <a:xfrm>
            <a:off x="7364413" y="4246564"/>
            <a:ext cx="1164083"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DPM 2007</a:t>
            </a:r>
          </a:p>
        </p:txBody>
      </p:sp>
      <p:sp>
        <p:nvSpPr>
          <p:cNvPr id="38" name="TextBox 687"/>
          <p:cNvSpPr txBox="1">
            <a:spLocks noChangeArrowheads="1"/>
          </p:cNvSpPr>
          <p:nvPr/>
        </p:nvSpPr>
        <p:spPr bwMode="auto">
          <a:xfrm>
            <a:off x="4103688" y="5838826"/>
            <a:ext cx="2529585"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smtClean="0">
                <a:latin typeface="+mn-lt"/>
              </a:rPr>
              <a:t>Enterprise Search (index)</a:t>
            </a:r>
            <a:endParaRPr lang="en-US" dirty="0">
              <a:latin typeface="+mn-lt"/>
            </a:endParaRPr>
          </a:p>
        </p:txBody>
      </p:sp>
      <p:grpSp>
        <p:nvGrpSpPr>
          <p:cNvPr id="2" name="Group 66"/>
          <p:cNvGrpSpPr>
            <a:grpSpLocks/>
          </p:cNvGrpSpPr>
          <p:nvPr/>
        </p:nvGrpSpPr>
        <p:grpSpPr bwMode="auto">
          <a:xfrm>
            <a:off x="7475538" y="3402013"/>
            <a:ext cx="801687"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9436"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9437"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9438"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9439"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9435"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048000" y="3336925"/>
            <a:ext cx="735013" cy="931863"/>
            <a:chOff x="6444227" y="4872144"/>
            <a:chExt cx="735750" cy="932343"/>
          </a:xfrm>
        </p:grpSpPr>
        <p:pic>
          <p:nvPicPr>
            <p:cNvPr id="59432"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9433"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cxnSp>
        <p:nvCxnSpPr>
          <p:cNvPr id="58" name="Straight Connector 57"/>
          <p:cNvCxnSpPr>
            <a:endCxn id="55" idx="2"/>
          </p:cNvCxnSpPr>
          <p:nvPr/>
        </p:nvCxnSpPr>
        <p:spPr bwMode="auto">
          <a:xfrm rot="5400000" flipH="1" flipV="1">
            <a:off x="2525713" y="4106863"/>
            <a:ext cx="644525" cy="968375"/>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endCxn id="55" idx="2"/>
          </p:cNvCxnSpPr>
          <p:nvPr/>
        </p:nvCxnSpPr>
        <p:spPr bwMode="auto">
          <a:xfrm rot="16200000" flipV="1">
            <a:off x="3079751"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006850" y="4881563"/>
            <a:ext cx="623888" cy="946150"/>
            <a:chOff x="1785139" y="1127458"/>
            <a:chExt cx="749793" cy="946269"/>
          </a:xfrm>
        </p:grpSpPr>
        <p:pic>
          <p:nvPicPr>
            <p:cNvPr id="59430"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9431"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a:stCxn id="41" idx="0"/>
            <a:endCxn id="55" idx="2"/>
          </p:cNvCxnSpPr>
          <p:nvPr/>
        </p:nvCxnSpPr>
        <p:spPr bwMode="auto">
          <a:xfrm rot="5400000" flipH="1" flipV="1">
            <a:off x="2149476" y="3757613"/>
            <a:ext cx="671512" cy="1693863"/>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771525" y="5883275"/>
            <a:ext cx="2312988" cy="369322"/>
          </a:xfrm>
          <a:prstGeom prst="rect">
            <a:avLst/>
          </a:prstGeom>
          <a:noFill/>
          <a:ln w="9525">
            <a:noFill/>
            <a:miter lim="800000"/>
            <a:headEnd/>
            <a:tailEnd/>
          </a:ln>
        </p:spPr>
        <p:txBody>
          <a:bodyPr lIns="91431" tIns="45715" rIns="91431" bIns="45715">
            <a:spAutoFit/>
          </a:bodyPr>
          <a:lstStyle/>
          <a:p>
            <a:pPr eaLnBrk="0" hangingPunct="0">
              <a:defRPr/>
            </a:pPr>
            <a:r>
              <a:rPr lang="en-US" dirty="0">
                <a:latin typeface="+mn-lt"/>
              </a:rPr>
              <a:t>Content Servers  (SQL)</a:t>
            </a:r>
          </a:p>
        </p:txBody>
      </p:sp>
      <p:grpSp>
        <p:nvGrpSpPr>
          <p:cNvPr id="6" name="Group 49"/>
          <p:cNvGrpSpPr>
            <a:grpSpLocks/>
          </p:cNvGrpSpPr>
          <p:nvPr/>
        </p:nvGrpSpPr>
        <p:grpSpPr bwMode="auto">
          <a:xfrm>
            <a:off x="2078038" y="4913313"/>
            <a:ext cx="690562" cy="946150"/>
            <a:chOff x="4506568" y="4752401"/>
            <a:chExt cx="762118" cy="946055"/>
          </a:xfrm>
        </p:grpSpPr>
        <p:pic>
          <p:nvPicPr>
            <p:cNvPr id="59428"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9"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352550" y="4940300"/>
            <a:ext cx="690563" cy="946150"/>
            <a:chOff x="4506568" y="4752401"/>
            <a:chExt cx="762118" cy="946055"/>
          </a:xfrm>
        </p:grpSpPr>
        <p:pic>
          <p:nvPicPr>
            <p:cNvPr id="59426"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7"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608013" y="4959350"/>
            <a:ext cx="690562" cy="946150"/>
            <a:chOff x="4506568" y="4752401"/>
            <a:chExt cx="762118" cy="946055"/>
          </a:xfrm>
        </p:grpSpPr>
        <p:pic>
          <p:nvPicPr>
            <p:cNvPr id="59424"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5"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77" name="Right Arrow 76"/>
          <p:cNvSpPr/>
          <p:nvPr/>
        </p:nvSpPr>
        <p:spPr bwMode="auto">
          <a:xfrm rot="9908620">
            <a:off x="1885688" y="4357018"/>
            <a:ext cx="5595023"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3" name="Right Arrow 52"/>
          <p:cNvSpPr/>
          <p:nvPr/>
        </p:nvSpPr>
        <p:spPr bwMode="auto">
          <a:xfrm rot="10800000">
            <a:off x="3794759" y="3611690"/>
            <a:ext cx="3607118"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4" name="TextBox 687"/>
          <p:cNvSpPr txBox="1">
            <a:spLocks noChangeArrowheads="1"/>
          </p:cNvSpPr>
          <p:nvPr/>
        </p:nvSpPr>
        <p:spPr bwMode="auto">
          <a:xfrm>
            <a:off x="4007224" y="3723513"/>
            <a:ext cx="3370729" cy="338548"/>
          </a:xfrm>
          <a:prstGeom prst="rect">
            <a:avLst/>
          </a:prstGeom>
          <a:noFill/>
          <a:ln w="9525">
            <a:noFill/>
            <a:miter lim="800000"/>
            <a:headEnd/>
            <a:tailEnd/>
          </a:ln>
        </p:spPr>
        <p:txBody>
          <a:bodyPr wrap="square" lIns="91431" tIns="45715" rIns="91431" bIns="45715">
            <a:spAutoFit/>
          </a:bodyPr>
          <a:lstStyle/>
          <a:p>
            <a:pPr algn="ctr" eaLnBrk="0" hangingPunct="0">
              <a:defRPr/>
            </a:pPr>
            <a:r>
              <a:rPr lang="en-US" sz="1600" dirty="0" smtClean="0">
                <a:solidFill>
                  <a:schemeClr val="bg1"/>
                </a:solidFill>
                <a:latin typeface="+mn-lt"/>
              </a:rPr>
              <a:t>Content DB information</a:t>
            </a:r>
            <a:endParaRPr lang="en-US" sz="1600" dirty="0">
              <a:solidFill>
                <a:schemeClr val="bg1"/>
              </a:solidFill>
              <a:latin typeface="+mn-lt"/>
            </a:endParaRPr>
          </a:p>
        </p:txBody>
      </p:sp>
      <p:sp>
        <p:nvSpPr>
          <p:cNvPr id="79" name="TextBox 687"/>
          <p:cNvSpPr txBox="1">
            <a:spLocks noChangeArrowheads="1"/>
          </p:cNvSpPr>
          <p:nvPr/>
        </p:nvSpPr>
        <p:spPr bwMode="auto">
          <a:xfrm rot="20698840">
            <a:off x="2886636" y="4494478"/>
            <a:ext cx="3370729" cy="338548"/>
          </a:xfrm>
          <a:prstGeom prst="rect">
            <a:avLst/>
          </a:prstGeom>
          <a:noFill/>
          <a:ln w="9525">
            <a:noFill/>
            <a:miter lim="800000"/>
            <a:headEnd/>
            <a:tailEnd/>
          </a:ln>
        </p:spPr>
        <p:txBody>
          <a:bodyPr wrap="square" lIns="91431" tIns="45715" rIns="91431" bIns="45715">
            <a:spAutoFit/>
          </a:bodyPr>
          <a:lstStyle/>
          <a:p>
            <a:pPr algn="ctr" eaLnBrk="0" hangingPunct="0">
              <a:defRPr/>
            </a:pPr>
            <a:r>
              <a:rPr lang="en-US" sz="1600" dirty="0" smtClean="0">
                <a:solidFill>
                  <a:schemeClr val="bg1"/>
                </a:solidFill>
                <a:latin typeface="+mn-lt"/>
              </a:rPr>
              <a:t>Content DB</a:t>
            </a:r>
            <a:endParaRPr lang="en-US" sz="1600" dirty="0">
              <a:solidFill>
                <a:schemeClr val="bg1"/>
              </a:solidFill>
              <a:latin typeface="+mn-lt"/>
            </a:endParaRPr>
          </a:p>
        </p:txBody>
      </p:sp>
      <p:cxnSp>
        <p:nvCxnSpPr>
          <p:cNvPr id="80" name="Straight Connector 79"/>
          <p:cNvCxnSpPr/>
          <p:nvPr/>
        </p:nvCxnSpPr>
        <p:spPr bwMode="auto">
          <a:xfrm rot="5400000" flipH="1" flipV="1">
            <a:off x="1767666" y="3395236"/>
            <a:ext cx="690562" cy="2437669"/>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AU" dirty="0" smtClean="0"/>
              <a:t>DPM Licensing</a:t>
            </a:r>
          </a:p>
        </p:txBody>
      </p:sp>
      <p:sp>
        <p:nvSpPr>
          <p:cNvPr id="4" name="Rounded Rectangle 3"/>
          <p:cNvSpPr/>
          <p:nvPr/>
        </p:nvSpPr>
        <p:spPr>
          <a:xfrm>
            <a:off x="4325938" y="2520950"/>
            <a:ext cx="4471987" cy="233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dirty="0">
                <a:solidFill>
                  <a:schemeClr val="tx1"/>
                </a:solidFill>
              </a:rPr>
              <a:t>DPM Server</a:t>
            </a:r>
          </a:p>
          <a:p>
            <a:pPr algn="r">
              <a:defRPr/>
            </a:pPr>
            <a:endParaRPr lang="en-US" dirty="0">
              <a:solidFill>
                <a:schemeClr val="tx1"/>
              </a:solidFill>
            </a:endParaRPr>
          </a:p>
          <a:p>
            <a:pPr algn="r">
              <a:defRPr/>
            </a:pPr>
            <a:endParaRPr lang="en-US"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r>
              <a:rPr lang="en-US" sz="1600" dirty="0">
                <a:solidFill>
                  <a:schemeClr val="tx1"/>
                </a:solidFill>
              </a:rPr>
              <a:t>Also available as a DPM OEM Appliance</a:t>
            </a:r>
          </a:p>
          <a:p>
            <a:pPr algn="r">
              <a:defRPr/>
            </a:pPr>
            <a:r>
              <a:rPr lang="en-US" sz="1600" dirty="0">
                <a:solidFill>
                  <a:schemeClr val="tx1"/>
                </a:solidFill>
              </a:rPr>
              <a:t>running on Windows Storage Server</a:t>
            </a:r>
          </a:p>
        </p:txBody>
      </p:sp>
      <p:pic>
        <p:nvPicPr>
          <p:cNvPr id="29700" name="Picture 10" descr="Server"/>
          <p:cNvPicPr>
            <a:picLocks noChangeAspect="1" noChangeArrowheads="1"/>
          </p:cNvPicPr>
          <p:nvPr/>
        </p:nvPicPr>
        <p:blipFill>
          <a:blip r:embed="rId3"/>
          <a:srcRect/>
          <a:stretch>
            <a:fillRect/>
          </a:stretch>
        </p:blipFill>
        <p:spPr bwMode="auto">
          <a:xfrm>
            <a:off x="1690688" y="1412875"/>
            <a:ext cx="355600" cy="534988"/>
          </a:xfrm>
          <a:prstGeom prst="rect">
            <a:avLst/>
          </a:prstGeom>
          <a:noFill/>
          <a:ln w="9525">
            <a:noFill/>
            <a:miter lim="800000"/>
            <a:headEnd/>
            <a:tailEnd/>
          </a:ln>
        </p:spPr>
      </p:pic>
      <p:pic>
        <p:nvPicPr>
          <p:cNvPr id="29701" name="Picture 10" descr="envelope email"/>
          <p:cNvPicPr>
            <a:picLocks noChangeAspect="1" noChangeArrowheads="1"/>
          </p:cNvPicPr>
          <p:nvPr/>
        </p:nvPicPr>
        <p:blipFill>
          <a:blip r:embed="rId4"/>
          <a:srcRect/>
          <a:stretch>
            <a:fillRect/>
          </a:stretch>
        </p:blipFill>
        <p:spPr bwMode="auto">
          <a:xfrm>
            <a:off x="1924050" y="1674813"/>
            <a:ext cx="223838" cy="287337"/>
          </a:xfrm>
          <a:prstGeom prst="rect">
            <a:avLst/>
          </a:prstGeom>
          <a:noFill/>
          <a:ln w="9525">
            <a:noFill/>
            <a:miter lim="800000"/>
            <a:headEnd/>
            <a:tailEnd/>
          </a:ln>
        </p:spPr>
      </p:pic>
      <p:grpSp>
        <p:nvGrpSpPr>
          <p:cNvPr id="2" name="Group 49"/>
          <p:cNvGrpSpPr>
            <a:grpSpLocks noChangeAspect="1"/>
          </p:cNvGrpSpPr>
          <p:nvPr/>
        </p:nvGrpSpPr>
        <p:grpSpPr bwMode="auto">
          <a:xfrm>
            <a:off x="1714500" y="2152650"/>
            <a:ext cx="457200" cy="549275"/>
            <a:chOff x="4506568" y="4752401"/>
            <a:chExt cx="762118" cy="946055"/>
          </a:xfrm>
        </p:grpSpPr>
        <p:pic>
          <p:nvPicPr>
            <p:cNvPr id="29762"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29763" name="Picture 6" descr="Database blue"/>
            <p:cNvPicPr>
              <a:picLocks noChangeAspect="1" noChangeArrowheads="1"/>
            </p:cNvPicPr>
            <p:nvPr/>
          </p:nvPicPr>
          <p:blipFill>
            <a:blip r:embed="rId6"/>
            <a:srcRect/>
            <a:stretch>
              <a:fillRect/>
            </a:stretch>
          </p:blipFill>
          <p:spPr bwMode="auto">
            <a:xfrm>
              <a:off x="4948917" y="5312910"/>
              <a:ext cx="319769" cy="385546"/>
            </a:xfrm>
            <a:prstGeom prst="rect">
              <a:avLst/>
            </a:prstGeom>
            <a:noFill/>
            <a:ln w="9525">
              <a:noFill/>
              <a:miter lim="800000"/>
              <a:headEnd/>
              <a:tailEnd/>
            </a:ln>
          </p:spPr>
        </p:pic>
      </p:grpSp>
      <p:pic>
        <p:nvPicPr>
          <p:cNvPr id="29705" name="Picture 21" descr="Server"/>
          <p:cNvPicPr>
            <a:picLocks noChangeAspect="1" noChangeArrowheads="1"/>
          </p:cNvPicPr>
          <p:nvPr/>
        </p:nvPicPr>
        <p:blipFill>
          <a:blip r:embed="rId5"/>
          <a:srcRect/>
          <a:stretch>
            <a:fillRect/>
          </a:stretch>
        </p:blipFill>
        <p:spPr bwMode="auto">
          <a:xfrm>
            <a:off x="1725613" y="3649663"/>
            <a:ext cx="385762" cy="541337"/>
          </a:xfrm>
          <a:prstGeom prst="rect">
            <a:avLst/>
          </a:prstGeom>
          <a:noFill/>
          <a:ln w="9525">
            <a:noFill/>
            <a:miter lim="800000"/>
            <a:headEnd/>
            <a:tailEnd/>
          </a:ln>
        </p:spPr>
      </p:pic>
      <p:grpSp>
        <p:nvGrpSpPr>
          <p:cNvPr id="3" name="Group 100"/>
          <p:cNvGrpSpPr>
            <a:grpSpLocks/>
          </p:cNvGrpSpPr>
          <p:nvPr/>
        </p:nvGrpSpPr>
        <p:grpSpPr bwMode="auto">
          <a:xfrm>
            <a:off x="2430463" y="1711325"/>
            <a:ext cx="1666875" cy="974725"/>
            <a:chOff x="2430463" y="1711870"/>
            <a:chExt cx="1666875" cy="974630"/>
          </a:xfrm>
        </p:grpSpPr>
        <p:pic>
          <p:nvPicPr>
            <p:cNvPr id="29759" name="Picture 9"/>
            <p:cNvPicPr>
              <a:picLocks noChangeAspect="1" noChangeArrowheads="1"/>
            </p:cNvPicPr>
            <p:nvPr/>
          </p:nvPicPr>
          <p:blipFill>
            <a:blip r:embed="rId7"/>
            <a:srcRect/>
            <a:stretch>
              <a:fillRect/>
            </a:stretch>
          </p:blipFill>
          <p:spPr bwMode="auto">
            <a:xfrm>
              <a:off x="2742932" y="1711870"/>
              <a:ext cx="357196" cy="559806"/>
            </a:xfrm>
            <a:prstGeom prst="rect">
              <a:avLst/>
            </a:prstGeom>
            <a:noFill/>
            <a:ln w="9525">
              <a:noFill/>
              <a:miter lim="800000"/>
              <a:headEnd/>
              <a:tailEnd/>
            </a:ln>
          </p:spPr>
        </p:pic>
        <p:pic>
          <p:nvPicPr>
            <p:cNvPr id="29760" name="Picture 10"/>
            <p:cNvPicPr>
              <a:picLocks noChangeAspect="1" noChangeArrowheads="1"/>
            </p:cNvPicPr>
            <p:nvPr/>
          </p:nvPicPr>
          <p:blipFill>
            <a:blip r:embed="rId8"/>
            <a:srcRect/>
            <a:stretch>
              <a:fillRect/>
            </a:stretch>
          </p:blipFill>
          <p:spPr bwMode="auto">
            <a:xfrm>
              <a:off x="2944322" y="2003846"/>
              <a:ext cx="298416" cy="308555"/>
            </a:xfrm>
            <a:prstGeom prst="rect">
              <a:avLst/>
            </a:prstGeom>
            <a:noFill/>
            <a:ln w="9525">
              <a:noFill/>
              <a:miter lim="800000"/>
              <a:headEnd/>
              <a:tailEnd/>
            </a:ln>
          </p:spPr>
        </p:pic>
        <p:sp>
          <p:nvSpPr>
            <p:cNvPr id="17" name="Text Box 61"/>
            <p:cNvSpPr txBox="1">
              <a:spLocks noChangeArrowheads="1"/>
            </p:cNvSpPr>
            <p:nvPr/>
          </p:nvSpPr>
          <p:spPr bwMode="auto">
            <a:xfrm>
              <a:off x="2430463" y="2256330"/>
              <a:ext cx="1666875" cy="430170"/>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latin typeface="+mj-lt"/>
                  <a:cs typeface="+mn-cs"/>
                </a:rPr>
                <a:t>Active Directory®</a:t>
              </a:r>
            </a:p>
            <a:p>
              <a:pPr eaLnBrk="0" hangingPunct="0">
                <a:defRPr/>
              </a:pPr>
              <a:r>
                <a:rPr lang="en-US" sz="1100" dirty="0">
                  <a:latin typeface="+mj-lt"/>
                  <a:cs typeface="+mn-cs"/>
                </a:rPr>
                <a:t>System State</a:t>
              </a:r>
            </a:p>
          </p:txBody>
        </p:sp>
      </p:grpSp>
      <p:pic>
        <p:nvPicPr>
          <p:cNvPr id="29708" name="Picture 10"/>
          <p:cNvPicPr>
            <a:picLocks noChangeAspect="1" noChangeArrowheads="1"/>
          </p:cNvPicPr>
          <p:nvPr/>
        </p:nvPicPr>
        <p:blipFill>
          <a:blip r:embed="rId8"/>
          <a:srcRect/>
          <a:stretch>
            <a:fillRect/>
          </a:stretch>
        </p:blipFill>
        <p:spPr bwMode="auto">
          <a:xfrm>
            <a:off x="1947863" y="3973513"/>
            <a:ext cx="317500" cy="293687"/>
          </a:xfrm>
          <a:prstGeom prst="rect">
            <a:avLst/>
          </a:prstGeom>
          <a:noFill/>
          <a:ln w="9525">
            <a:noFill/>
            <a:miter lim="800000"/>
            <a:headEnd/>
            <a:tailEnd/>
          </a:ln>
        </p:spPr>
      </p:pic>
      <p:grpSp>
        <p:nvGrpSpPr>
          <p:cNvPr id="5" name="Group 130"/>
          <p:cNvGrpSpPr>
            <a:grpSpLocks/>
          </p:cNvGrpSpPr>
          <p:nvPr/>
        </p:nvGrpSpPr>
        <p:grpSpPr bwMode="auto">
          <a:xfrm>
            <a:off x="381000" y="4398963"/>
            <a:ext cx="1847850" cy="538162"/>
            <a:chOff x="460031" y="4320056"/>
            <a:chExt cx="1847741" cy="538397"/>
          </a:xfrm>
        </p:grpSpPr>
        <p:sp>
          <p:nvSpPr>
            <p:cNvPr id="20" name="Text Box 61"/>
            <p:cNvSpPr txBox="1">
              <a:spLocks noChangeArrowheads="1"/>
            </p:cNvSpPr>
            <p:nvPr/>
          </p:nvSpPr>
          <p:spPr bwMode="auto">
            <a:xfrm>
              <a:off x="460031" y="4394701"/>
              <a:ext cx="1238177" cy="430401"/>
            </a:xfrm>
            <a:prstGeom prst="rect">
              <a:avLst/>
            </a:prstGeom>
            <a:noFill/>
            <a:ln w="9525">
              <a:noFill/>
              <a:miter lim="800000"/>
              <a:headEnd/>
              <a:tailEnd/>
            </a:ln>
            <a:effectLst/>
          </p:spPr>
          <p:txBody>
            <a:bodyPr lIns="91435" tIns="45717" rIns="91435" bIns="45717">
              <a:spAutoFit/>
            </a:bodyPr>
            <a:lstStyle/>
            <a:p>
              <a:pPr algn="r" eaLnBrk="0" hangingPunct="0">
                <a:defRPr/>
              </a:pPr>
              <a:r>
                <a:rPr lang="en-US" sz="1100" dirty="0">
                  <a:latin typeface="+mj-lt"/>
                  <a:cs typeface="+mn-cs"/>
                </a:rPr>
                <a:t>Windows XP</a:t>
              </a:r>
            </a:p>
            <a:p>
              <a:pPr algn="r" eaLnBrk="0" hangingPunct="0">
                <a:defRPr/>
              </a:pPr>
              <a:r>
                <a:rPr lang="en-US" sz="1100" dirty="0">
                  <a:latin typeface="+mj-lt"/>
                  <a:cs typeface="+mn-cs"/>
                </a:rPr>
                <a:t>Windows Vista</a:t>
              </a:r>
            </a:p>
          </p:txBody>
        </p:sp>
        <p:grpSp>
          <p:nvGrpSpPr>
            <p:cNvPr id="6" name="Group 129"/>
            <p:cNvGrpSpPr>
              <a:grpSpLocks/>
            </p:cNvGrpSpPr>
            <p:nvPr/>
          </p:nvGrpSpPr>
          <p:grpSpPr bwMode="auto">
            <a:xfrm>
              <a:off x="1690485" y="4320056"/>
              <a:ext cx="617287" cy="538397"/>
              <a:chOff x="1634499" y="4767944"/>
              <a:chExt cx="617287" cy="538397"/>
            </a:xfrm>
          </p:grpSpPr>
          <p:pic>
            <p:nvPicPr>
              <p:cNvPr id="29757" name="Picture 48"/>
              <p:cNvPicPr>
                <a:picLocks noChangeAspect="1" noChangeArrowheads="1"/>
              </p:cNvPicPr>
              <p:nvPr/>
            </p:nvPicPr>
            <p:blipFill>
              <a:blip r:embed="rId9"/>
              <a:srcRect/>
              <a:stretch>
                <a:fillRect/>
              </a:stretch>
            </p:blipFill>
            <p:spPr bwMode="auto">
              <a:xfrm>
                <a:off x="1634499" y="4767944"/>
                <a:ext cx="486651" cy="521675"/>
              </a:xfrm>
              <a:prstGeom prst="rect">
                <a:avLst/>
              </a:prstGeom>
              <a:noFill/>
              <a:ln w="9525">
                <a:noFill/>
                <a:miter lim="800000"/>
                <a:headEnd/>
                <a:tailEnd/>
              </a:ln>
            </p:spPr>
          </p:pic>
          <p:pic>
            <p:nvPicPr>
              <p:cNvPr id="29758" name="Picture 10"/>
              <p:cNvPicPr>
                <a:picLocks noChangeAspect="1" noChangeArrowheads="1"/>
              </p:cNvPicPr>
              <p:nvPr/>
            </p:nvPicPr>
            <p:blipFill>
              <a:blip r:embed="rId8"/>
              <a:srcRect/>
              <a:stretch>
                <a:fillRect/>
              </a:stretch>
            </p:blipFill>
            <p:spPr bwMode="auto">
              <a:xfrm>
                <a:off x="1953377" y="4997749"/>
                <a:ext cx="298409" cy="308592"/>
              </a:xfrm>
              <a:prstGeom prst="rect">
                <a:avLst/>
              </a:prstGeom>
              <a:noFill/>
              <a:ln w="9525">
                <a:noFill/>
                <a:miter lim="800000"/>
                <a:headEnd/>
                <a:tailEnd/>
              </a:ln>
            </p:spPr>
          </p:pic>
        </p:grpSp>
      </p:grpSp>
      <p:pic>
        <p:nvPicPr>
          <p:cNvPr id="29710" name="Picture 21" descr="Server"/>
          <p:cNvPicPr>
            <a:picLocks noChangeAspect="1" noChangeArrowheads="1"/>
          </p:cNvPicPr>
          <p:nvPr/>
        </p:nvPicPr>
        <p:blipFill>
          <a:blip r:embed="rId5"/>
          <a:srcRect/>
          <a:stretch>
            <a:fillRect/>
          </a:stretch>
        </p:blipFill>
        <p:spPr bwMode="auto">
          <a:xfrm>
            <a:off x="1736725" y="2901950"/>
            <a:ext cx="354013" cy="547688"/>
          </a:xfrm>
          <a:prstGeom prst="rect">
            <a:avLst/>
          </a:prstGeom>
          <a:noFill/>
          <a:ln w="9525">
            <a:noFill/>
            <a:miter lim="800000"/>
            <a:headEnd/>
            <a:tailEnd/>
          </a:ln>
        </p:spPr>
      </p:pic>
      <p:pic>
        <p:nvPicPr>
          <p:cNvPr id="29711" name="Picture 8" descr="database purple"/>
          <p:cNvPicPr>
            <a:picLocks noChangeAspect="1" noChangeArrowheads="1"/>
          </p:cNvPicPr>
          <p:nvPr/>
        </p:nvPicPr>
        <p:blipFill>
          <a:blip r:embed="rId10"/>
          <a:srcRect/>
          <a:stretch>
            <a:fillRect/>
          </a:stretch>
        </p:blipFill>
        <p:spPr bwMode="auto">
          <a:xfrm>
            <a:off x="2016125" y="3216275"/>
            <a:ext cx="177800" cy="231775"/>
          </a:xfrm>
          <a:prstGeom prst="rect">
            <a:avLst/>
          </a:prstGeom>
          <a:noFill/>
          <a:ln w="9525">
            <a:noFill/>
            <a:miter lim="800000"/>
            <a:headEnd/>
            <a:tailEnd/>
          </a:ln>
        </p:spPr>
      </p:pic>
      <p:pic>
        <p:nvPicPr>
          <p:cNvPr id="29713" name="Picture 26" descr="HyperV-Svr-1_bL.png"/>
          <p:cNvPicPr>
            <a:picLocks noChangeAspect="1"/>
          </p:cNvPicPr>
          <p:nvPr/>
        </p:nvPicPr>
        <p:blipFill>
          <a:blip r:embed="rId11"/>
          <a:srcRect/>
          <a:stretch>
            <a:fillRect/>
          </a:stretch>
        </p:blipFill>
        <p:spPr bwMode="auto">
          <a:xfrm>
            <a:off x="180975" y="4083050"/>
            <a:ext cx="1517650" cy="144463"/>
          </a:xfrm>
          <a:prstGeom prst="rect">
            <a:avLst/>
          </a:prstGeom>
          <a:noFill/>
          <a:ln w="9525">
            <a:noFill/>
            <a:miter lim="800000"/>
            <a:headEnd/>
            <a:tailEnd/>
          </a:ln>
        </p:spPr>
      </p:pic>
      <p:grpSp>
        <p:nvGrpSpPr>
          <p:cNvPr id="7" name="Group 116"/>
          <p:cNvGrpSpPr>
            <a:grpSpLocks/>
          </p:cNvGrpSpPr>
          <p:nvPr/>
        </p:nvGrpSpPr>
        <p:grpSpPr bwMode="auto">
          <a:xfrm>
            <a:off x="2468563" y="3784600"/>
            <a:ext cx="2024062" cy="1216025"/>
            <a:chOff x="2468563" y="3783839"/>
            <a:chExt cx="2024062" cy="1217236"/>
          </a:xfrm>
        </p:grpSpPr>
        <p:sp>
          <p:nvSpPr>
            <p:cNvPr id="29" name="Text Box 61"/>
            <p:cNvSpPr txBox="1">
              <a:spLocks noChangeArrowheads="1"/>
            </p:cNvSpPr>
            <p:nvPr/>
          </p:nvSpPr>
          <p:spPr bwMode="auto">
            <a:xfrm>
              <a:off x="2468563" y="4400402"/>
              <a:ext cx="2024062" cy="600673"/>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latin typeface="+mj-lt"/>
                  <a:cs typeface="+mn-cs"/>
                </a:rPr>
                <a:t>Windows Server 2003</a:t>
              </a:r>
            </a:p>
            <a:p>
              <a:pPr eaLnBrk="0" hangingPunct="0">
                <a:defRPr/>
              </a:pPr>
              <a:r>
                <a:rPr lang="en-US" sz="1100" dirty="0">
                  <a:latin typeface="+mj-lt"/>
                  <a:cs typeface="+mn-cs"/>
                </a:rPr>
                <a:t>Windows Server 2008</a:t>
              </a:r>
            </a:p>
            <a:p>
              <a:pPr eaLnBrk="0" hangingPunct="0">
                <a:defRPr/>
              </a:pPr>
              <a:r>
                <a:rPr lang="en-US" sz="1100" dirty="0">
                  <a:latin typeface="+mj-lt"/>
                  <a:cs typeface="+mn-cs"/>
                </a:rPr>
                <a:t>     </a:t>
              </a:r>
              <a:r>
                <a:rPr lang="en-US" sz="1000" i="1" dirty="0">
                  <a:latin typeface="+mj-lt"/>
                  <a:cs typeface="+mn-cs"/>
                </a:rPr>
                <a:t>file shares and directories</a:t>
              </a:r>
              <a:endParaRPr lang="en-US" sz="1100" i="1" dirty="0">
                <a:latin typeface="+mj-lt"/>
                <a:cs typeface="+mn-cs"/>
              </a:endParaRPr>
            </a:p>
          </p:txBody>
        </p:sp>
        <p:pic>
          <p:nvPicPr>
            <p:cNvPr id="29753" name="Picture 9"/>
            <p:cNvPicPr>
              <a:picLocks noChangeAspect="1" noChangeArrowheads="1"/>
            </p:cNvPicPr>
            <p:nvPr/>
          </p:nvPicPr>
          <p:blipFill>
            <a:blip r:embed="rId12"/>
            <a:srcRect/>
            <a:stretch>
              <a:fillRect/>
            </a:stretch>
          </p:blipFill>
          <p:spPr bwMode="auto">
            <a:xfrm>
              <a:off x="2588821" y="3783839"/>
              <a:ext cx="403761" cy="622807"/>
            </a:xfrm>
            <a:prstGeom prst="rect">
              <a:avLst/>
            </a:prstGeom>
            <a:noFill/>
            <a:ln w="9525">
              <a:noFill/>
              <a:miter lim="800000"/>
              <a:headEnd/>
              <a:tailEnd/>
            </a:ln>
          </p:spPr>
        </p:pic>
        <p:pic>
          <p:nvPicPr>
            <p:cNvPr id="29754" name="Picture 10" descr="Folder"/>
            <p:cNvPicPr>
              <a:picLocks noChangeAspect="1" noChangeArrowheads="1"/>
            </p:cNvPicPr>
            <p:nvPr/>
          </p:nvPicPr>
          <p:blipFill>
            <a:blip r:embed="rId13"/>
            <a:srcRect/>
            <a:stretch>
              <a:fillRect/>
            </a:stretch>
          </p:blipFill>
          <p:spPr bwMode="auto">
            <a:xfrm>
              <a:off x="2925152" y="4088289"/>
              <a:ext cx="245559" cy="312228"/>
            </a:xfrm>
            <a:prstGeom prst="rect">
              <a:avLst/>
            </a:prstGeom>
            <a:noFill/>
            <a:ln w="9525">
              <a:noFill/>
              <a:miter lim="800000"/>
              <a:headEnd/>
              <a:tailEnd/>
            </a:ln>
          </p:spPr>
        </p:pic>
      </p:grpSp>
      <p:grpSp>
        <p:nvGrpSpPr>
          <p:cNvPr id="8" name="Group 124"/>
          <p:cNvGrpSpPr>
            <a:grpSpLocks/>
          </p:cNvGrpSpPr>
          <p:nvPr/>
        </p:nvGrpSpPr>
        <p:grpSpPr bwMode="auto">
          <a:xfrm>
            <a:off x="4087813" y="2763838"/>
            <a:ext cx="2108200" cy="1419225"/>
            <a:chOff x="4087813" y="2763838"/>
            <a:chExt cx="2108200" cy="1419225"/>
          </a:xfrm>
        </p:grpSpPr>
        <p:sp>
          <p:nvSpPr>
            <p:cNvPr id="33" name="Text Box 50"/>
            <p:cNvSpPr txBox="1">
              <a:spLocks noChangeArrowheads="1"/>
            </p:cNvSpPr>
            <p:nvPr/>
          </p:nvSpPr>
          <p:spPr bwMode="auto">
            <a:xfrm>
              <a:off x="4287838" y="3922713"/>
              <a:ext cx="1908175" cy="260350"/>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Disk &amp; Tape</a:t>
              </a:r>
            </a:p>
          </p:txBody>
        </p:sp>
        <p:pic>
          <p:nvPicPr>
            <p:cNvPr id="29729" name="Picture 57"/>
            <p:cNvPicPr>
              <a:picLocks noChangeAspect="1" noChangeArrowheads="1"/>
            </p:cNvPicPr>
            <p:nvPr/>
          </p:nvPicPr>
          <p:blipFill>
            <a:blip r:embed="rId14"/>
            <a:srcRect/>
            <a:stretch>
              <a:fillRect/>
            </a:stretch>
          </p:blipFill>
          <p:spPr bwMode="auto">
            <a:xfrm>
              <a:off x="4087813" y="3055938"/>
              <a:ext cx="1973262" cy="736600"/>
            </a:xfrm>
            <a:prstGeom prst="rect">
              <a:avLst/>
            </a:prstGeom>
            <a:noFill/>
            <a:ln w="9525">
              <a:noFill/>
              <a:miter lim="800000"/>
              <a:headEnd/>
              <a:tailEnd/>
            </a:ln>
          </p:spPr>
        </p:pic>
        <p:sp>
          <p:nvSpPr>
            <p:cNvPr id="35" name="Text Box 66"/>
            <p:cNvSpPr txBox="1">
              <a:spLocks noChangeArrowheads="1"/>
            </p:cNvSpPr>
            <p:nvPr/>
          </p:nvSpPr>
          <p:spPr bwMode="auto">
            <a:xfrm>
              <a:off x="4273550" y="3740150"/>
              <a:ext cx="1612900" cy="2921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nvGrpSpPr>
            <p:cNvPr id="9" name="Group 73"/>
            <p:cNvGrpSpPr>
              <a:grpSpLocks/>
            </p:cNvGrpSpPr>
            <p:nvPr/>
          </p:nvGrpSpPr>
          <p:grpSpPr bwMode="auto">
            <a:xfrm>
              <a:off x="5410200" y="3173413"/>
              <a:ext cx="173038" cy="261937"/>
              <a:chOff x="-593" y="1751"/>
              <a:chExt cx="122" cy="186"/>
            </a:xfrm>
          </p:grpSpPr>
          <p:sp>
            <p:nvSpPr>
              <p:cNvPr id="51" name="Rectangle 74"/>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52" name="Line 75"/>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3" name="Line 76"/>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4" name="Line 77"/>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5" name="Line 7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6" name="Line 79"/>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0" name="Group 80"/>
            <p:cNvGrpSpPr>
              <a:grpSpLocks/>
            </p:cNvGrpSpPr>
            <p:nvPr/>
          </p:nvGrpSpPr>
          <p:grpSpPr bwMode="auto">
            <a:xfrm>
              <a:off x="5634038" y="3171825"/>
              <a:ext cx="173037" cy="261938"/>
              <a:chOff x="-593" y="1751"/>
              <a:chExt cx="122" cy="186"/>
            </a:xfrm>
          </p:grpSpPr>
          <p:sp>
            <p:nvSpPr>
              <p:cNvPr id="45" name="Rectangle 81"/>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46" name="Line 82"/>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47" name="Line 83"/>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48" name="Line 84"/>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49" name="Line 85"/>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0" name="Line 86"/>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1" name="Group 71"/>
            <p:cNvGrpSpPr>
              <a:grpSpLocks/>
            </p:cNvGrpSpPr>
            <p:nvPr/>
          </p:nvGrpSpPr>
          <p:grpSpPr bwMode="auto">
            <a:xfrm>
              <a:off x="4371976" y="2763835"/>
              <a:ext cx="820739" cy="733424"/>
              <a:chOff x="-1798" y="2282"/>
              <a:chExt cx="708" cy="661"/>
            </a:xfrm>
          </p:grpSpPr>
          <p:grpSp>
            <p:nvGrpSpPr>
              <p:cNvPr id="12" name="Group 72"/>
              <p:cNvGrpSpPr>
                <a:grpSpLocks/>
              </p:cNvGrpSpPr>
              <p:nvPr/>
            </p:nvGrpSpPr>
            <p:grpSpPr bwMode="auto">
              <a:xfrm>
                <a:off x="-1413" y="2473"/>
                <a:ext cx="323" cy="354"/>
                <a:chOff x="-1218" y="2142"/>
                <a:chExt cx="440" cy="481"/>
              </a:xfrm>
            </p:grpSpPr>
            <p:pic>
              <p:nvPicPr>
                <p:cNvPr id="29736" name="Picture 73"/>
                <p:cNvPicPr>
                  <a:picLocks noChangeAspect="1" noChangeArrowheads="1"/>
                </p:cNvPicPr>
                <p:nvPr/>
              </p:nvPicPr>
              <p:blipFill>
                <a:blip r:embed="rId15"/>
                <a:srcRect/>
                <a:stretch>
                  <a:fillRect/>
                </a:stretch>
              </p:blipFill>
              <p:spPr bwMode="auto">
                <a:xfrm>
                  <a:off x="-1148" y="2142"/>
                  <a:ext cx="219" cy="264"/>
                </a:xfrm>
                <a:prstGeom prst="rect">
                  <a:avLst/>
                </a:prstGeom>
                <a:noFill/>
                <a:ln w="9525">
                  <a:noFill/>
                  <a:miter lim="800000"/>
                  <a:headEnd/>
                  <a:tailEnd/>
                </a:ln>
              </p:spPr>
            </p:pic>
            <p:pic>
              <p:nvPicPr>
                <p:cNvPr id="29737" name="Picture 74"/>
                <p:cNvPicPr>
                  <a:picLocks noChangeAspect="1" noChangeArrowheads="1"/>
                </p:cNvPicPr>
                <p:nvPr/>
              </p:nvPicPr>
              <p:blipFill>
                <a:blip r:embed="rId15"/>
                <a:srcRect/>
                <a:stretch>
                  <a:fillRect/>
                </a:stretch>
              </p:blipFill>
              <p:spPr bwMode="auto">
                <a:xfrm>
                  <a:off x="-997" y="2219"/>
                  <a:ext cx="219" cy="264"/>
                </a:xfrm>
                <a:prstGeom prst="rect">
                  <a:avLst/>
                </a:prstGeom>
                <a:noFill/>
                <a:ln w="9525">
                  <a:noFill/>
                  <a:miter lim="800000"/>
                  <a:headEnd/>
                  <a:tailEnd/>
                </a:ln>
              </p:spPr>
            </p:pic>
            <p:pic>
              <p:nvPicPr>
                <p:cNvPr id="29738" name="Picture 75"/>
                <p:cNvPicPr>
                  <a:picLocks noChangeAspect="1" noChangeArrowheads="1"/>
                </p:cNvPicPr>
                <p:nvPr/>
              </p:nvPicPr>
              <p:blipFill>
                <a:blip r:embed="rId15"/>
                <a:srcRect/>
                <a:stretch>
                  <a:fillRect/>
                </a:stretch>
              </p:blipFill>
              <p:spPr bwMode="auto">
                <a:xfrm>
                  <a:off x="-1218" y="2282"/>
                  <a:ext cx="219" cy="264"/>
                </a:xfrm>
                <a:prstGeom prst="rect">
                  <a:avLst/>
                </a:prstGeom>
                <a:noFill/>
                <a:ln w="9525">
                  <a:noFill/>
                  <a:miter lim="800000"/>
                  <a:headEnd/>
                  <a:tailEnd/>
                </a:ln>
              </p:spPr>
            </p:pic>
            <p:pic>
              <p:nvPicPr>
                <p:cNvPr id="29739" name="Picture 76"/>
                <p:cNvPicPr>
                  <a:picLocks noChangeAspect="1" noChangeArrowheads="1"/>
                </p:cNvPicPr>
                <p:nvPr/>
              </p:nvPicPr>
              <p:blipFill>
                <a:blip r:embed="rId15"/>
                <a:srcRect/>
                <a:stretch>
                  <a:fillRect/>
                </a:stretch>
              </p:blipFill>
              <p:spPr bwMode="auto">
                <a:xfrm>
                  <a:off x="-1067" y="2359"/>
                  <a:ext cx="219" cy="264"/>
                </a:xfrm>
                <a:prstGeom prst="rect">
                  <a:avLst/>
                </a:prstGeom>
                <a:noFill/>
                <a:ln w="9525">
                  <a:noFill/>
                  <a:miter lim="800000"/>
                  <a:headEnd/>
                  <a:tailEnd/>
                </a:ln>
              </p:spPr>
            </p:pic>
          </p:grpSp>
          <p:pic>
            <p:nvPicPr>
              <p:cNvPr id="29735" name="Picture 77"/>
              <p:cNvPicPr>
                <a:picLocks noChangeAspect="1" noChangeArrowheads="1"/>
              </p:cNvPicPr>
              <p:nvPr/>
            </p:nvPicPr>
            <p:blipFill>
              <a:blip r:embed="rId16"/>
              <a:srcRect/>
              <a:stretch>
                <a:fillRect/>
              </a:stretch>
            </p:blipFill>
            <p:spPr bwMode="auto">
              <a:xfrm>
                <a:off x="-1798" y="2282"/>
                <a:ext cx="431" cy="661"/>
              </a:xfrm>
              <a:prstGeom prst="rect">
                <a:avLst/>
              </a:prstGeom>
              <a:noFill/>
              <a:ln w="9525">
                <a:noFill/>
                <a:miter lim="800000"/>
                <a:headEnd/>
                <a:tailEnd/>
              </a:ln>
            </p:spPr>
          </p:pic>
        </p:grpSp>
      </p:grpSp>
      <p:sp>
        <p:nvSpPr>
          <p:cNvPr id="57" name="AutoShape 65"/>
          <p:cNvSpPr>
            <a:spLocks noChangeArrowheads="1"/>
          </p:cNvSpPr>
          <p:nvPr/>
        </p:nvSpPr>
        <p:spPr bwMode="auto">
          <a:xfrm>
            <a:off x="2392363" y="2954338"/>
            <a:ext cx="1884362" cy="338137"/>
          </a:xfrm>
          <a:prstGeom prst="rightArrow">
            <a:avLst>
              <a:gd name="adj1" fmla="val 59620"/>
              <a:gd name="adj2" fmla="val 114552"/>
            </a:avLst>
          </a:prstGeom>
          <a:gradFill rotWithShape="1">
            <a:gsLst>
              <a:gs pos="0">
                <a:srgbClr val="EF5739">
                  <a:alpha val="50000"/>
                </a:srgbClr>
              </a:gs>
              <a:gs pos="100000">
                <a:srgbClr val="EF5739"/>
              </a:gs>
            </a:gsLst>
            <a:lin ang="0" scaled="1"/>
          </a:gradFill>
          <a:ln w="9525">
            <a:noFill/>
            <a:miter lim="800000"/>
            <a:headEnd/>
            <a:tailEnd/>
          </a:ln>
        </p:spPr>
        <p:txBody>
          <a:bodyPr wrap="none" lIns="91435" tIns="45717" rIns="91435" bIns="45717" anchor="ctr"/>
          <a:lstStyle/>
          <a:p>
            <a:pPr algn="ctr" eaLnBrk="0" hangingPunct="0">
              <a:defRPr/>
            </a:pPr>
            <a:r>
              <a:rPr lang="en-GB" sz="800" dirty="0">
                <a:latin typeface="+mj-lt"/>
                <a:cs typeface="+mn-cs"/>
              </a:rPr>
              <a:t>Up to </a:t>
            </a:r>
            <a:r>
              <a:rPr lang="en-GB" sz="1100" dirty="0">
                <a:latin typeface="+mj-lt"/>
                <a:cs typeface="+mn-cs"/>
              </a:rPr>
              <a:t>Every 15 minutes</a:t>
            </a:r>
          </a:p>
        </p:txBody>
      </p:sp>
      <p:grpSp>
        <p:nvGrpSpPr>
          <p:cNvPr id="13" name="Group 129"/>
          <p:cNvGrpSpPr>
            <a:grpSpLocks/>
          </p:cNvGrpSpPr>
          <p:nvPr/>
        </p:nvGrpSpPr>
        <p:grpSpPr bwMode="auto">
          <a:xfrm>
            <a:off x="2171700" y="1662113"/>
            <a:ext cx="501650" cy="2925762"/>
            <a:chOff x="2170938" y="1661800"/>
            <a:chExt cx="502919" cy="2925763"/>
          </a:xfrm>
        </p:grpSpPr>
        <p:sp>
          <p:nvSpPr>
            <p:cNvPr id="59" name="Line 51"/>
            <p:cNvSpPr>
              <a:spLocks noChangeShapeType="1"/>
            </p:cNvSpPr>
            <p:nvPr/>
          </p:nvSpPr>
          <p:spPr bwMode="auto">
            <a:xfrm>
              <a:off x="2323724" y="1661800"/>
              <a:ext cx="0" cy="2925763"/>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0" name="Line 57"/>
            <p:cNvSpPr>
              <a:spLocks noChangeShapeType="1"/>
            </p:cNvSpPr>
            <p:nvPr/>
          </p:nvSpPr>
          <p:spPr bwMode="auto">
            <a:xfrm>
              <a:off x="2400116" y="2076137"/>
              <a:ext cx="273741"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1" name="Line 58"/>
            <p:cNvSpPr>
              <a:spLocks noChangeShapeType="1"/>
            </p:cNvSpPr>
            <p:nvPr/>
          </p:nvSpPr>
          <p:spPr bwMode="auto">
            <a:xfrm>
              <a:off x="2409665" y="4147826"/>
              <a:ext cx="136870"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2" name="Line 56"/>
            <p:cNvSpPr>
              <a:spLocks noChangeShapeType="1"/>
            </p:cNvSpPr>
            <p:nvPr/>
          </p:nvSpPr>
          <p:spPr bwMode="auto">
            <a:xfrm>
              <a:off x="2170938" y="1663387"/>
              <a:ext cx="125730"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3" name="Line 55"/>
            <p:cNvSpPr>
              <a:spLocks noChangeShapeType="1"/>
            </p:cNvSpPr>
            <p:nvPr/>
          </p:nvSpPr>
          <p:spPr bwMode="auto">
            <a:xfrm>
              <a:off x="2170938" y="2341250"/>
              <a:ext cx="125730"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4" name="Line 54"/>
            <p:cNvSpPr>
              <a:spLocks noChangeShapeType="1"/>
            </p:cNvSpPr>
            <p:nvPr/>
          </p:nvSpPr>
          <p:spPr bwMode="auto">
            <a:xfrm>
              <a:off x="2170938" y="3119125"/>
              <a:ext cx="125730"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5" name="Line 53"/>
            <p:cNvSpPr>
              <a:spLocks noChangeShapeType="1"/>
            </p:cNvSpPr>
            <p:nvPr/>
          </p:nvSpPr>
          <p:spPr bwMode="auto">
            <a:xfrm>
              <a:off x="2170938" y="3890651"/>
              <a:ext cx="125730"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sp>
          <p:nvSpPr>
            <p:cNvPr id="66" name="Line 52"/>
            <p:cNvSpPr>
              <a:spLocks noChangeShapeType="1"/>
            </p:cNvSpPr>
            <p:nvPr/>
          </p:nvSpPr>
          <p:spPr bwMode="auto">
            <a:xfrm>
              <a:off x="2182079" y="4581213"/>
              <a:ext cx="125729" cy="0"/>
            </a:xfrm>
            <a:prstGeom prst="line">
              <a:avLst/>
            </a:prstGeom>
            <a:noFill/>
            <a:ln w="38100" cap="rnd">
              <a:solidFill>
                <a:schemeClr val="accent4">
                  <a:lumMod val="60000"/>
                  <a:lumOff val="40000"/>
                </a:schemeClr>
              </a:solidFill>
              <a:prstDash val="sysDot"/>
              <a:round/>
              <a:headEnd/>
              <a:tailEnd/>
            </a:ln>
          </p:spPr>
          <p:txBody>
            <a:bodyPr/>
            <a:lstStyle/>
            <a:p>
              <a:pPr eaLnBrk="0" hangingPunct="0">
                <a:defRPr/>
              </a:pPr>
              <a:endParaRPr lang="en-US">
                <a:latin typeface="+mj-lt"/>
                <a:cs typeface="+mn-cs"/>
              </a:endParaRPr>
            </a:p>
          </p:txBody>
        </p:sp>
      </p:grpSp>
      <p:sp>
        <p:nvSpPr>
          <p:cNvPr id="69" name="TextBox 68"/>
          <p:cNvSpPr txBox="1">
            <a:spLocks noChangeArrowheads="1"/>
          </p:cNvSpPr>
          <p:nvPr/>
        </p:nvSpPr>
        <p:spPr bwMode="auto">
          <a:xfrm>
            <a:off x="7572375" y="2071688"/>
            <a:ext cx="1082675" cy="369887"/>
          </a:xfrm>
          <a:prstGeom prst="rect">
            <a:avLst/>
          </a:prstGeom>
          <a:noFill/>
          <a:ln w="9525">
            <a:solidFill>
              <a:schemeClr val="tx1"/>
            </a:solidFill>
            <a:miter lim="800000"/>
            <a:headEnd/>
            <a:tailEnd/>
          </a:ln>
        </p:spPr>
        <p:txBody>
          <a:bodyPr wrap="none">
            <a:spAutoFit/>
          </a:bodyPr>
          <a:lstStyle/>
          <a:p>
            <a:r>
              <a:rPr lang="en-AU"/>
              <a:t>US $577</a:t>
            </a:r>
          </a:p>
        </p:txBody>
      </p:sp>
      <p:pic>
        <p:nvPicPr>
          <p:cNvPr id="68" name="Picture 2" descr="D:\MyPictures\MediaBank\DPM v2 protected workload logos (Exchange, SQL, SharePoint, Virtual Server)\ExchSvr_bL.png"/>
          <p:cNvPicPr>
            <a:picLocks noChangeAspect="1" noChangeArrowheads="1"/>
          </p:cNvPicPr>
          <p:nvPr/>
        </p:nvPicPr>
        <p:blipFill>
          <a:blip r:embed="rId17">
            <a:lum bright="100000" contrast="50000"/>
          </a:blip>
          <a:srcRect/>
          <a:stretch>
            <a:fillRect/>
          </a:stretch>
        </p:blipFill>
        <p:spPr bwMode="auto">
          <a:xfrm>
            <a:off x="455286" y="1631490"/>
            <a:ext cx="1127125" cy="223838"/>
          </a:xfrm>
          <a:prstGeom prst="rect">
            <a:avLst/>
          </a:prstGeom>
          <a:noFill/>
          <a:ln w="9525">
            <a:noFill/>
            <a:miter lim="800000"/>
            <a:headEnd/>
            <a:tailEnd/>
          </a:ln>
        </p:spPr>
      </p:pic>
      <p:pic>
        <p:nvPicPr>
          <p:cNvPr id="70" name="Picture 3" descr="D:\MyPictures\MediaBank\DPM v2 protected workload logos (Exchange, SQL, SharePoint, Virtual Server)\SQL_bL.png"/>
          <p:cNvPicPr>
            <a:picLocks noChangeAspect="1" noChangeArrowheads="1"/>
          </p:cNvPicPr>
          <p:nvPr/>
        </p:nvPicPr>
        <p:blipFill>
          <a:blip r:embed="rId18">
            <a:lum bright="100000"/>
          </a:blip>
          <a:srcRect/>
          <a:stretch>
            <a:fillRect/>
          </a:stretch>
        </p:blipFill>
        <p:spPr bwMode="auto">
          <a:xfrm>
            <a:off x="877561" y="2352215"/>
            <a:ext cx="720725" cy="200025"/>
          </a:xfrm>
          <a:prstGeom prst="rect">
            <a:avLst/>
          </a:prstGeom>
          <a:noFill/>
          <a:ln w="9525">
            <a:noFill/>
            <a:miter lim="800000"/>
            <a:headEnd/>
            <a:tailEnd/>
          </a:ln>
        </p:spPr>
      </p:pic>
      <p:pic>
        <p:nvPicPr>
          <p:cNvPr id="71" name="Picture 7" descr="D:\MyPictures\MediaBank\DPM v2 protected workload logos (Exchange, SQL, SharePoint, Virtual Server)\Virtual_05-R2_bL.png"/>
          <p:cNvPicPr>
            <a:picLocks noChangeAspect="1" noChangeArrowheads="1"/>
          </p:cNvPicPr>
          <p:nvPr/>
        </p:nvPicPr>
        <p:blipFill>
          <a:blip r:embed="rId19">
            <a:lum bright="100000"/>
          </a:blip>
          <a:srcRect/>
          <a:stretch>
            <a:fillRect/>
          </a:stretch>
        </p:blipFill>
        <p:spPr bwMode="auto">
          <a:xfrm>
            <a:off x="350511" y="3898440"/>
            <a:ext cx="1312863" cy="182563"/>
          </a:xfrm>
          <a:prstGeom prst="rect">
            <a:avLst/>
          </a:prstGeom>
          <a:noFill/>
          <a:ln w="9525">
            <a:noFill/>
            <a:miter lim="800000"/>
            <a:headEnd/>
            <a:tailEnd/>
          </a:ln>
        </p:spPr>
      </p:pic>
      <p:pic>
        <p:nvPicPr>
          <p:cNvPr id="72" name="Picture 92" descr="SharePoint_Prod_Tech_bw.png"/>
          <p:cNvPicPr>
            <a:picLocks noChangeAspect="1"/>
          </p:cNvPicPr>
          <p:nvPr/>
        </p:nvPicPr>
        <p:blipFill>
          <a:blip r:embed="rId20">
            <a:lum bright="100000"/>
          </a:blip>
          <a:srcRect/>
          <a:stretch>
            <a:fillRect/>
          </a:stretch>
        </p:blipFill>
        <p:spPr bwMode="auto">
          <a:xfrm>
            <a:off x="579111" y="3077703"/>
            <a:ext cx="1195388" cy="360362"/>
          </a:xfrm>
          <a:prstGeom prst="rect">
            <a:avLst/>
          </a:prstGeom>
          <a:noFill/>
          <a:ln w="9525">
            <a:noFill/>
            <a:miter lim="800000"/>
            <a:headEnd/>
            <a:tailEnd/>
          </a:ln>
        </p:spPr>
      </p:pic>
      <p:pic>
        <p:nvPicPr>
          <p:cNvPr id="73" name="Picture 93" descr="HyperV-Svr-1_bL.png"/>
          <p:cNvPicPr>
            <a:picLocks noChangeAspect="1"/>
          </p:cNvPicPr>
          <p:nvPr/>
        </p:nvPicPr>
        <p:blipFill>
          <a:blip r:embed="rId11">
            <a:lum bright="100000"/>
          </a:blip>
          <a:srcRect/>
          <a:stretch>
            <a:fillRect/>
          </a:stretch>
        </p:blipFill>
        <p:spPr bwMode="auto">
          <a:xfrm>
            <a:off x="150486" y="4104815"/>
            <a:ext cx="1517650" cy="1444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4800600" y="1568825"/>
            <a:ext cx="488576" cy="259976"/>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59395" name="Rectangle 2"/>
          <p:cNvSpPr>
            <a:spLocks noGrp="1" noChangeArrowheads="1"/>
          </p:cNvSpPr>
          <p:nvPr>
            <p:ph type="title"/>
          </p:nvPr>
        </p:nvSpPr>
        <p:spPr/>
        <p:txBody>
          <a:bodyPr/>
          <a:lstStyle/>
          <a:p>
            <a:pPr eaLnBrk="1" hangingPunct="1"/>
            <a:r>
              <a:rPr lang="en-GB" dirty="0" smtClean="0"/>
              <a:t>SharePoint 2007 Recovery</a:t>
            </a:r>
          </a:p>
        </p:txBody>
      </p:sp>
      <p:sp>
        <p:nvSpPr>
          <p:cNvPr id="76" name="Content Placeholder 75"/>
          <p:cNvSpPr>
            <a:spLocks noGrp="1"/>
          </p:cNvSpPr>
          <p:nvPr>
            <p:ph idx="1"/>
          </p:nvPr>
        </p:nvSpPr>
        <p:spPr>
          <a:xfrm>
            <a:off x="228600" y="838201"/>
            <a:ext cx="4011706" cy="2218765"/>
          </a:xfrm>
        </p:spPr>
        <p:txBody>
          <a:bodyPr/>
          <a:lstStyle/>
          <a:p>
            <a:r>
              <a:rPr lang="en-US" sz="2400" dirty="0" smtClean="0"/>
              <a:t>The Entire Farm</a:t>
            </a:r>
          </a:p>
          <a:p>
            <a:r>
              <a:rPr lang="en-US" sz="2400" dirty="0" smtClean="0"/>
              <a:t>The </a:t>
            </a:r>
            <a:r>
              <a:rPr lang="en-US" sz="2400" dirty="0" err="1" smtClean="0"/>
              <a:t>Config</a:t>
            </a:r>
            <a:r>
              <a:rPr lang="en-US" sz="2400" dirty="0" smtClean="0"/>
              <a:t> DB</a:t>
            </a:r>
          </a:p>
          <a:p>
            <a:r>
              <a:rPr lang="en-US" sz="2400" dirty="0" smtClean="0"/>
              <a:t>A Content DB</a:t>
            </a:r>
          </a:p>
          <a:p>
            <a:r>
              <a:rPr lang="en-US" sz="2400" dirty="0" smtClean="0"/>
              <a:t>Site Collection</a:t>
            </a:r>
          </a:p>
          <a:p>
            <a:r>
              <a:rPr lang="en-US" sz="2400" dirty="0" smtClean="0"/>
              <a:t>A Site</a:t>
            </a:r>
          </a:p>
          <a:p>
            <a:r>
              <a:rPr lang="en-US" sz="2400" dirty="0" smtClean="0"/>
              <a:t>Document</a:t>
            </a:r>
          </a:p>
          <a:p>
            <a:pPr>
              <a:buNone/>
            </a:pPr>
            <a:endParaRPr lang="en-US" sz="2400" dirty="0" smtClean="0"/>
          </a:p>
          <a:p>
            <a:endParaRPr lang="en-US" sz="2400" dirty="0"/>
          </a:p>
        </p:txBody>
      </p:sp>
      <p:sp>
        <p:nvSpPr>
          <p:cNvPr id="43" name="TextBox 687"/>
          <p:cNvSpPr txBox="1">
            <a:spLocks noChangeArrowheads="1"/>
          </p:cNvSpPr>
          <p:nvPr/>
        </p:nvSpPr>
        <p:spPr bwMode="auto">
          <a:xfrm>
            <a:off x="1246189" y="3625850"/>
            <a:ext cx="1802527" cy="646321"/>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“Farm” </a:t>
            </a:r>
            <a:r>
              <a:rPr lang="en-US" dirty="0" err="1">
                <a:latin typeface="+mn-lt"/>
              </a:rPr>
              <a:t>Config</a:t>
            </a:r>
            <a:r>
              <a:rPr lang="en-US" dirty="0">
                <a:latin typeface="+mn-lt"/>
              </a:rPr>
              <a:t> dB</a:t>
            </a:r>
          </a:p>
          <a:p>
            <a:pPr eaLnBrk="0" hangingPunct="0">
              <a:defRPr/>
            </a:pPr>
            <a:r>
              <a:rPr lang="en-US" dirty="0">
                <a:latin typeface="+mn-lt"/>
              </a:rPr>
              <a:t>(SQL)</a:t>
            </a:r>
          </a:p>
        </p:txBody>
      </p:sp>
      <p:sp>
        <p:nvSpPr>
          <p:cNvPr id="45" name="TextBox 687"/>
          <p:cNvSpPr txBox="1">
            <a:spLocks noChangeArrowheads="1"/>
          </p:cNvSpPr>
          <p:nvPr/>
        </p:nvSpPr>
        <p:spPr bwMode="auto">
          <a:xfrm>
            <a:off x="7364413" y="4246564"/>
            <a:ext cx="1164083"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DPM 2007</a:t>
            </a:r>
          </a:p>
        </p:txBody>
      </p:sp>
      <p:sp>
        <p:nvSpPr>
          <p:cNvPr id="38" name="TextBox 687"/>
          <p:cNvSpPr txBox="1">
            <a:spLocks noChangeArrowheads="1"/>
          </p:cNvSpPr>
          <p:nvPr/>
        </p:nvSpPr>
        <p:spPr bwMode="auto">
          <a:xfrm>
            <a:off x="4103688" y="5838826"/>
            <a:ext cx="2529585" cy="369322"/>
          </a:xfrm>
          <a:prstGeom prst="rect">
            <a:avLst/>
          </a:prstGeom>
          <a:noFill/>
          <a:ln w="9525">
            <a:noFill/>
            <a:miter lim="800000"/>
            <a:headEnd/>
            <a:tailEnd/>
          </a:ln>
        </p:spPr>
        <p:txBody>
          <a:bodyPr wrap="none" lIns="91431" tIns="45715" rIns="91431" bIns="45715">
            <a:spAutoFit/>
          </a:bodyPr>
          <a:lstStyle/>
          <a:p>
            <a:pPr eaLnBrk="0" hangingPunct="0">
              <a:defRPr/>
            </a:pPr>
            <a:r>
              <a:rPr lang="en-US" dirty="0">
                <a:latin typeface="+mn-lt"/>
              </a:rPr>
              <a:t>Enterprise Search </a:t>
            </a:r>
            <a:r>
              <a:rPr lang="en-US" dirty="0" smtClean="0">
                <a:latin typeface="+mn-lt"/>
              </a:rPr>
              <a:t>(index)</a:t>
            </a:r>
            <a:endParaRPr lang="en-US" dirty="0">
              <a:latin typeface="+mn-lt"/>
            </a:endParaRPr>
          </a:p>
        </p:txBody>
      </p:sp>
      <p:grpSp>
        <p:nvGrpSpPr>
          <p:cNvPr id="2" name="Group 66"/>
          <p:cNvGrpSpPr>
            <a:grpSpLocks/>
          </p:cNvGrpSpPr>
          <p:nvPr/>
        </p:nvGrpSpPr>
        <p:grpSpPr bwMode="auto">
          <a:xfrm>
            <a:off x="7475538" y="3402013"/>
            <a:ext cx="801687" cy="879475"/>
            <a:chOff x="-1798" y="2282"/>
            <a:chExt cx="708" cy="661"/>
          </a:xfrm>
        </p:grpSpPr>
        <p:grpSp>
          <p:nvGrpSpPr>
            <p:cNvPr id="3" name="Group 67"/>
            <p:cNvGrpSpPr>
              <a:grpSpLocks/>
            </p:cNvGrpSpPr>
            <p:nvPr/>
          </p:nvGrpSpPr>
          <p:grpSpPr bwMode="auto">
            <a:xfrm>
              <a:off x="-1413" y="2467"/>
              <a:ext cx="323" cy="354"/>
              <a:chOff x="-1218" y="2142"/>
              <a:chExt cx="440" cy="481"/>
            </a:xfrm>
          </p:grpSpPr>
          <p:pic>
            <p:nvPicPr>
              <p:cNvPr id="59436" name="Picture 68" descr="Database blue"/>
              <p:cNvPicPr>
                <a:picLocks noChangeAspect="1" noChangeArrowheads="1"/>
              </p:cNvPicPr>
              <p:nvPr/>
            </p:nvPicPr>
            <p:blipFill>
              <a:blip r:embed="rId3"/>
              <a:srcRect/>
              <a:stretch>
                <a:fillRect/>
              </a:stretch>
            </p:blipFill>
            <p:spPr bwMode="auto">
              <a:xfrm>
                <a:off x="-1148" y="2142"/>
                <a:ext cx="219" cy="264"/>
              </a:xfrm>
              <a:prstGeom prst="rect">
                <a:avLst/>
              </a:prstGeom>
              <a:noFill/>
              <a:ln w="9525">
                <a:noFill/>
                <a:miter lim="800000"/>
                <a:headEnd/>
                <a:tailEnd/>
              </a:ln>
            </p:spPr>
          </p:pic>
          <p:pic>
            <p:nvPicPr>
              <p:cNvPr id="59437" name="Picture 69" descr="Database blue"/>
              <p:cNvPicPr>
                <a:picLocks noChangeAspect="1" noChangeArrowheads="1"/>
              </p:cNvPicPr>
              <p:nvPr/>
            </p:nvPicPr>
            <p:blipFill>
              <a:blip r:embed="rId3"/>
              <a:srcRect/>
              <a:stretch>
                <a:fillRect/>
              </a:stretch>
            </p:blipFill>
            <p:spPr bwMode="auto">
              <a:xfrm>
                <a:off x="-997" y="2219"/>
                <a:ext cx="219" cy="264"/>
              </a:xfrm>
              <a:prstGeom prst="rect">
                <a:avLst/>
              </a:prstGeom>
              <a:noFill/>
              <a:ln w="9525">
                <a:noFill/>
                <a:miter lim="800000"/>
                <a:headEnd/>
                <a:tailEnd/>
              </a:ln>
            </p:spPr>
          </p:pic>
          <p:pic>
            <p:nvPicPr>
              <p:cNvPr id="59438" name="Picture 70" descr="Database blue"/>
              <p:cNvPicPr>
                <a:picLocks noChangeAspect="1" noChangeArrowheads="1"/>
              </p:cNvPicPr>
              <p:nvPr/>
            </p:nvPicPr>
            <p:blipFill>
              <a:blip r:embed="rId3"/>
              <a:srcRect/>
              <a:stretch>
                <a:fillRect/>
              </a:stretch>
            </p:blipFill>
            <p:spPr bwMode="auto">
              <a:xfrm>
                <a:off x="-1218" y="2282"/>
                <a:ext cx="219" cy="264"/>
              </a:xfrm>
              <a:prstGeom prst="rect">
                <a:avLst/>
              </a:prstGeom>
              <a:noFill/>
              <a:ln w="9525">
                <a:noFill/>
                <a:miter lim="800000"/>
                <a:headEnd/>
                <a:tailEnd/>
              </a:ln>
            </p:spPr>
          </p:pic>
          <p:pic>
            <p:nvPicPr>
              <p:cNvPr id="59439" name="Picture 71" descr="Database blue"/>
              <p:cNvPicPr>
                <a:picLocks noChangeAspect="1" noChangeArrowheads="1"/>
              </p:cNvPicPr>
              <p:nvPr/>
            </p:nvPicPr>
            <p:blipFill>
              <a:blip r:embed="rId3"/>
              <a:srcRect/>
              <a:stretch>
                <a:fillRect/>
              </a:stretch>
            </p:blipFill>
            <p:spPr bwMode="auto">
              <a:xfrm>
                <a:off x="-1067" y="2359"/>
                <a:ext cx="219" cy="264"/>
              </a:xfrm>
              <a:prstGeom prst="rect">
                <a:avLst/>
              </a:prstGeom>
              <a:noFill/>
              <a:ln w="9525">
                <a:noFill/>
                <a:miter lim="800000"/>
                <a:headEnd/>
                <a:tailEnd/>
              </a:ln>
            </p:spPr>
          </p:pic>
        </p:grpSp>
        <p:pic>
          <p:nvPicPr>
            <p:cNvPr id="59435" name="Picture 72" descr="Server BizTalk"/>
            <p:cNvPicPr>
              <a:picLocks noChangeAspect="1" noChangeArrowheads="1"/>
            </p:cNvPicPr>
            <p:nvPr/>
          </p:nvPicPr>
          <p:blipFill>
            <a:blip r:embed="rId4"/>
            <a:srcRect/>
            <a:stretch>
              <a:fillRect/>
            </a:stretch>
          </p:blipFill>
          <p:spPr bwMode="auto">
            <a:xfrm>
              <a:off x="-1798" y="2282"/>
              <a:ext cx="431" cy="661"/>
            </a:xfrm>
            <a:prstGeom prst="rect">
              <a:avLst/>
            </a:prstGeom>
            <a:noFill/>
            <a:ln w="9525">
              <a:noFill/>
              <a:miter lim="800000"/>
              <a:headEnd/>
              <a:tailEnd/>
            </a:ln>
          </p:spPr>
        </p:pic>
      </p:grpSp>
      <p:grpSp>
        <p:nvGrpSpPr>
          <p:cNvPr id="4" name="Group 50"/>
          <p:cNvGrpSpPr>
            <a:grpSpLocks/>
          </p:cNvGrpSpPr>
          <p:nvPr/>
        </p:nvGrpSpPr>
        <p:grpSpPr bwMode="auto">
          <a:xfrm>
            <a:off x="3048000" y="3336925"/>
            <a:ext cx="735013" cy="931863"/>
            <a:chOff x="6444227" y="4872144"/>
            <a:chExt cx="735750" cy="932343"/>
          </a:xfrm>
        </p:grpSpPr>
        <p:pic>
          <p:nvPicPr>
            <p:cNvPr id="59432"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59433" name="Picture 8" descr="database purple"/>
            <p:cNvPicPr>
              <a:picLocks noChangeAspect="1" noChangeArrowheads="1"/>
            </p:cNvPicPr>
            <p:nvPr/>
          </p:nvPicPr>
          <p:blipFill>
            <a:blip r:embed="rId6"/>
            <a:srcRect/>
            <a:stretch>
              <a:fillRect/>
            </a:stretch>
          </p:blipFill>
          <p:spPr bwMode="auto">
            <a:xfrm>
              <a:off x="6891565" y="5407504"/>
              <a:ext cx="288412" cy="394581"/>
            </a:xfrm>
            <a:prstGeom prst="rect">
              <a:avLst/>
            </a:prstGeom>
            <a:noFill/>
            <a:ln w="9525">
              <a:noFill/>
              <a:miter lim="800000"/>
              <a:headEnd/>
              <a:tailEnd/>
            </a:ln>
          </p:spPr>
        </p:pic>
      </p:grpSp>
      <p:cxnSp>
        <p:nvCxnSpPr>
          <p:cNvPr id="61" name="Straight Connector 60"/>
          <p:cNvCxnSpPr>
            <a:stCxn id="59432" idx="2"/>
            <a:endCxn id="59428" idx="0"/>
          </p:cNvCxnSpPr>
          <p:nvPr/>
        </p:nvCxnSpPr>
        <p:spPr bwMode="auto">
          <a:xfrm rot="5400000">
            <a:off x="2525698" y="4107229"/>
            <a:ext cx="644525" cy="967644"/>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5" name="Group 36"/>
          <p:cNvGrpSpPr>
            <a:grpSpLocks/>
          </p:cNvGrpSpPr>
          <p:nvPr/>
        </p:nvGrpSpPr>
        <p:grpSpPr bwMode="auto">
          <a:xfrm>
            <a:off x="4006850" y="4881563"/>
            <a:ext cx="623888" cy="946150"/>
            <a:chOff x="1785139" y="1127458"/>
            <a:chExt cx="749793" cy="946269"/>
          </a:xfrm>
        </p:grpSpPr>
        <p:pic>
          <p:nvPicPr>
            <p:cNvPr id="59430" name="Picture 21" descr="Server"/>
            <p:cNvPicPr>
              <a:picLocks noChangeAspect="1" noChangeArrowheads="1"/>
            </p:cNvPicPr>
            <p:nvPr/>
          </p:nvPicPr>
          <p:blipFill>
            <a:blip r:embed="rId5"/>
            <a:srcRect/>
            <a:stretch>
              <a:fillRect/>
            </a:stretch>
          </p:blipFill>
          <p:spPr bwMode="auto">
            <a:xfrm>
              <a:off x="1785139" y="1127458"/>
              <a:ext cx="631490" cy="932343"/>
            </a:xfrm>
            <a:prstGeom prst="rect">
              <a:avLst/>
            </a:prstGeom>
            <a:noFill/>
            <a:ln w="9525">
              <a:noFill/>
              <a:miter lim="800000"/>
              <a:headEnd/>
              <a:tailEnd/>
            </a:ln>
          </p:spPr>
        </p:pic>
        <p:pic>
          <p:nvPicPr>
            <p:cNvPr id="59431" name="Picture 10" descr="Folder"/>
            <p:cNvPicPr>
              <a:picLocks noChangeAspect="1" noChangeArrowheads="1"/>
            </p:cNvPicPr>
            <p:nvPr/>
          </p:nvPicPr>
          <p:blipFill>
            <a:blip r:embed="rId7"/>
            <a:srcRect/>
            <a:stretch>
              <a:fillRect/>
            </a:stretch>
          </p:blipFill>
          <p:spPr bwMode="auto">
            <a:xfrm>
              <a:off x="2213430" y="1643742"/>
              <a:ext cx="321502" cy="429985"/>
            </a:xfrm>
            <a:prstGeom prst="rect">
              <a:avLst/>
            </a:prstGeom>
            <a:noFill/>
            <a:ln w="9525">
              <a:noFill/>
              <a:miter lim="800000"/>
              <a:headEnd/>
              <a:tailEnd/>
            </a:ln>
          </p:spPr>
        </p:pic>
      </p:grpSp>
      <p:cxnSp>
        <p:nvCxnSpPr>
          <p:cNvPr id="75" name="Straight Connector 74"/>
          <p:cNvCxnSpPr>
            <a:stCxn id="59426" idx="0"/>
          </p:cNvCxnSpPr>
          <p:nvPr/>
        </p:nvCxnSpPr>
        <p:spPr bwMode="auto">
          <a:xfrm rot="5400000" flipH="1" flipV="1">
            <a:off x="2149652" y="3757787"/>
            <a:ext cx="671512" cy="1693517"/>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TextBox 687"/>
          <p:cNvSpPr txBox="1">
            <a:spLocks noChangeArrowheads="1"/>
          </p:cNvSpPr>
          <p:nvPr/>
        </p:nvSpPr>
        <p:spPr bwMode="auto">
          <a:xfrm>
            <a:off x="771525" y="5883275"/>
            <a:ext cx="2312988" cy="369322"/>
          </a:xfrm>
          <a:prstGeom prst="rect">
            <a:avLst/>
          </a:prstGeom>
          <a:noFill/>
          <a:ln w="9525">
            <a:noFill/>
            <a:miter lim="800000"/>
            <a:headEnd/>
            <a:tailEnd/>
          </a:ln>
        </p:spPr>
        <p:txBody>
          <a:bodyPr lIns="91431" tIns="45715" rIns="91431" bIns="45715">
            <a:spAutoFit/>
          </a:bodyPr>
          <a:lstStyle/>
          <a:p>
            <a:pPr eaLnBrk="0" hangingPunct="0">
              <a:defRPr/>
            </a:pPr>
            <a:r>
              <a:rPr lang="en-US" dirty="0">
                <a:latin typeface="+mn-lt"/>
              </a:rPr>
              <a:t>Content Servers  (SQL)</a:t>
            </a:r>
          </a:p>
        </p:txBody>
      </p:sp>
      <p:grpSp>
        <p:nvGrpSpPr>
          <p:cNvPr id="6" name="Group 49"/>
          <p:cNvGrpSpPr>
            <a:grpSpLocks/>
          </p:cNvGrpSpPr>
          <p:nvPr/>
        </p:nvGrpSpPr>
        <p:grpSpPr bwMode="auto">
          <a:xfrm>
            <a:off x="2078038" y="4913313"/>
            <a:ext cx="690562" cy="946150"/>
            <a:chOff x="4506568" y="4752401"/>
            <a:chExt cx="762118" cy="946055"/>
          </a:xfrm>
        </p:grpSpPr>
        <p:pic>
          <p:nvPicPr>
            <p:cNvPr id="59428"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9"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7" name="Group 49"/>
          <p:cNvGrpSpPr>
            <a:grpSpLocks/>
          </p:cNvGrpSpPr>
          <p:nvPr/>
        </p:nvGrpSpPr>
        <p:grpSpPr bwMode="auto">
          <a:xfrm>
            <a:off x="1352550" y="4940300"/>
            <a:ext cx="690563" cy="946150"/>
            <a:chOff x="4506568" y="4752401"/>
            <a:chExt cx="762118" cy="946055"/>
          </a:xfrm>
        </p:grpSpPr>
        <p:pic>
          <p:nvPicPr>
            <p:cNvPr id="59426"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7"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grpSp>
        <p:nvGrpSpPr>
          <p:cNvPr id="8" name="Group 49"/>
          <p:cNvGrpSpPr>
            <a:grpSpLocks/>
          </p:cNvGrpSpPr>
          <p:nvPr/>
        </p:nvGrpSpPr>
        <p:grpSpPr bwMode="auto">
          <a:xfrm>
            <a:off x="608013" y="4959350"/>
            <a:ext cx="690562" cy="946150"/>
            <a:chOff x="4506568" y="4752401"/>
            <a:chExt cx="762118" cy="946055"/>
          </a:xfrm>
        </p:grpSpPr>
        <p:pic>
          <p:nvPicPr>
            <p:cNvPr id="59424"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59425" name="Picture 6" descr="Database blue"/>
            <p:cNvPicPr>
              <a:picLocks noChangeAspect="1" noChangeArrowheads="1"/>
            </p:cNvPicPr>
            <p:nvPr/>
          </p:nvPicPr>
          <p:blipFill>
            <a:blip r:embed="rId8"/>
            <a:srcRect/>
            <a:stretch>
              <a:fillRect/>
            </a:stretch>
          </p:blipFill>
          <p:spPr bwMode="auto">
            <a:xfrm>
              <a:off x="4948917" y="5312910"/>
              <a:ext cx="319769" cy="385546"/>
            </a:xfrm>
            <a:prstGeom prst="rect">
              <a:avLst/>
            </a:prstGeom>
            <a:noFill/>
            <a:ln w="9525">
              <a:noFill/>
              <a:miter lim="800000"/>
              <a:headEnd/>
              <a:tailEnd/>
            </a:ln>
          </p:spPr>
        </p:pic>
      </p:grpSp>
      <p:sp>
        <p:nvSpPr>
          <p:cNvPr id="77" name="Right Arrow 76"/>
          <p:cNvSpPr/>
          <p:nvPr/>
        </p:nvSpPr>
        <p:spPr bwMode="auto">
          <a:xfrm rot="7932856">
            <a:off x="1187246" y="3071305"/>
            <a:ext cx="4435144" cy="522287"/>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sp>
        <p:nvSpPr>
          <p:cNvPr id="79" name="TextBox 687"/>
          <p:cNvSpPr txBox="1">
            <a:spLocks noChangeArrowheads="1"/>
          </p:cNvSpPr>
          <p:nvPr/>
        </p:nvSpPr>
        <p:spPr bwMode="auto">
          <a:xfrm rot="18731849">
            <a:off x="1151861" y="3088723"/>
            <a:ext cx="4579964" cy="338548"/>
          </a:xfrm>
          <a:prstGeom prst="rect">
            <a:avLst/>
          </a:prstGeom>
          <a:noFill/>
          <a:ln w="9525">
            <a:noFill/>
            <a:miter lim="800000"/>
            <a:headEnd/>
            <a:tailEnd/>
          </a:ln>
        </p:spPr>
        <p:txBody>
          <a:bodyPr wrap="square" lIns="91431" tIns="45715" rIns="91431" bIns="45715">
            <a:spAutoFit/>
          </a:bodyPr>
          <a:lstStyle/>
          <a:p>
            <a:pPr algn="ctr" eaLnBrk="0" hangingPunct="0">
              <a:defRPr/>
            </a:pPr>
            <a:r>
              <a:rPr lang="en-US" sz="1600" dirty="0" smtClean="0">
                <a:solidFill>
                  <a:schemeClr val="bg1"/>
                </a:solidFill>
                <a:latin typeface="+mn-lt"/>
              </a:rPr>
              <a:t>Site Collection   /   Site   /   Individual Document</a:t>
            </a:r>
            <a:endParaRPr lang="en-US" sz="1600" dirty="0">
              <a:solidFill>
                <a:schemeClr val="bg1"/>
              </a:solidFill>
              <a:latin typeface="+mn-lt"/>
            </a:endParaRPr>
          </a:p>
        </p:txBody>
      </p:sp>
      <p:grpSp>
        <p:nvGrpSpPr>
          <p:cNvPr id="9" name="Group 50"/>
          <p:cNvGrpSpPr>
            <a:grpSpLocks/>
          </p:cNvGrpSpPr>
          <p:nvPr/>
        </p:nvGrpSpPr>
        <p:grpSpPr bwMode="auto">
          <a:xfrm>
            <a:off x="5405718" y="1281953"/>
            <a:ext cx="690283" cy="835305"/>
            <a:chOff x="6444227" y="4872144"/>
            <a:chExt cx="735750" cy="932343"/>
          </a:xfrm>
        </p:grpSpPr>
        <p:pic>
          <p:nvPicPr>
            <p:cNvPr id="39" name="Picture 21" descr="Server"/>
            <p:cNvPicPr>
              <a:picLocks noChangeAspect="1" noChangeArrowheads="1"/>
            </p:cNvPicPr>
            <p:nvPr/>
          </p:nvPicPr>
          <p:blipFill>
            <a:blip r:embed="rId5"/>
            <a:srcRect/>
            <a:stretch>
              <a:fillRect/>
            </a:stretch>
          </p:blipFill>
          <p:spPr bwMode="auto">
            <a:xfrm>
              <a:off x="6444227" y="4872144"/>
              <a:ext cx="568133" cy="932343"/>
            </a:xfrm>
            <a:prstGeom prst="rect">
              <a:avLst/>
            </a:prstGeom>
            <a:noFill/>
            <a:ln w="9525">
              <a:noFill/>
              <a:miter lim="800000"/>
              <a:headEnd/>
              <a:tailEnd/>
            </a:ln>
          </p:spPr>
        </p:pic>
        <p:pic>
          <p:nvPicPr>
            <p:cNvPr id="40" name="Picture 8" descr="database purple"/>
            <p:cNvPicPr>
              <a:picLocks noChangeAspect="1" noChangeArrowheads="1"/>
            </p:cNvPicPr>
            <p:nvPr/>
          </p:nvPicPr>
          <p:blipFill>
            <a:blip r:embed="rId9" cstate="print"/>
            <a:srcRect/>
            <a:stretch>
              <a:fillRect/>
            </a:stretch>
          </p:blipFill>
          <p:spPr bwMode="auto">
            <a:xfrm>
              <a:off x="6891565" y="5407504"/>
              <a:ext cx="288412" cy="394581"/>
            </a:xfrm>
            <a:prstGeom prst="rect">
              <a:avLst/>
            </a:prstGeom>
            <a:noFill/>
            <a:ln w="9525">
              <a:noFill/>
              <a:miter lim="800000"/>
              <a:headEnd/>
              <a:tailEnd/>
            </a:ln>
          </p:spPr>
        </p:pic>
      </p:grpSp>
      <p:sp>
        <p:nvSpPr>
          <p:cNvPr id="41" name="Bent-Up Arrow 40"/>
          <p:cNvSpPr/>
          <p:nvPr/>
        </p:nvSpPr>
        <p:spPr bwMode="auto">
          <a:xfrm rot="16200000">
            <a:off x="6030400" y="1426836"/>
            <a:ext cx="2032561" cy="1814512"/>
          </a:xfrm>
          <a:prstGeom prst="bentUpArrow">
            <a:avLst>
              <a:gd name="adj1" fmla="val 15183"/>
              <a:gd name="adj2" fmla="val 20680"/>
              <a:gd name="adj3" fmla="val 2163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109717" tIns="54859" rIns="109717" bIns="54859" anchor="ctr"/>
          <a:lstStyle/>
          <a:p>
            <a:pPr algn="ctr" defTabSz="1096865" eaLnBrk="0" hangingPunct="0">
              <a:defRPr/>
            </a:pPr>
            <a:endParaRPr lang="en-US" dirty="0">
              <a:solidFill>
                <a:schemeClr val="bg1"/>
              </a:solidFill>
            </a:endParaRPr>
          </a:p>
        </p:txBody>
      </p:sp>
      <p:cxnSp>
        <p:nvCxnSpPr>
          <p:cNvPr id="47" name="Straight Connector 46"/>
          <p:cNvCxnSpPr>
            <a:stCxn id="59424" idx="0"/>
            <a:endCxn id="59432" idx="2"/>
          </p:cNvCxnSpPr>
          <p:nvPr/>
        </p:nvCxnSpPr>
        <p:spPr bwMode="auto">
          <a:xfrm rot="5400000" flipH="1" flipV="1">
            <a:off x="1767666" y="3395236"/>
            <a:ext cx="690562" cy="2437669"/>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1" name="TextBox 687"/>
          <p:cNvSpPr txBox="1">
            <a:spLocks noChangeArrowheads="1"/>
          </p:cNvSpPr>
          <p:nvPr/>
        </p:nvSpPr>
        <p:spPr bwMode="auto">
          <a:xfrm>
            <a:off x="4527272" y="2146676"/>
            <a:ext cx="2133450" cy="1708150"/>
          </a:xfrm>
          <a:prstGeom prst="rect">
            <a:avLst/>
          </a:prstGeom>
          <a:noFill/>
          <a:ln w="9525">
            <a:noFill/>
            <a:miter lim="800000"/>
            <a:headEnd/>
            <a:tailEnd/>
          </a:ln>
        </p:spPr>
        <p:txBody>
          <a:bodyPr wrap="none" lIns="91431" tIns="45715" rIns="91431" bIns="45715">
            <a:spAutoFit/>
          </a:bodyPr>
          <a:lstStyle/>
          <a:p>
            <a:pPr algn="ctr" eaLnBrk="0" hangingPunct="0">
              <a:defRPr/>
            </a:pPr>
            <a:r>
              <a:rPr lang="en-US" dirty="0" smtClean="0">
                <a:latin typeface="+mn-lt"/>
              </a:rPr>
              <a:t>“Recovery Farm”</a:t>
            </a:r>
            <a:endParaRPr lang="en-US" dirty="0">
              <a:latin typeface="+mn-lt"/>
            </a:endParaRPr>
          </a:p>
          <a:p>
            <a:pPr algn="ctr" eaLnBrk="0" hangingPunct="0">
              <a:defRPr/>
            </a:pPr>
            <a:r>
              <a:rPr lang="en-US" sz="1200" dirty="0" smtClean="0">
                <a:latin typeface="+mn-lt"/>
              </a:rPr>
              <a:t>(single server)</a:t>
            </a:r>
          </a:p>
          <a:p>
            <a:pPr algn="ctr" eaLnBrk="0" hangingPunct="0">
              <a:defRPr/>
            </a:pPr>
            <a:endParaRPr lang="en-US" sz="1200" dirty="0">
              <a:latin typeface="+mn-lt"/>
            </a:endParaRPr>
          </a:p>
          <a:p>
            <a:pPr algn="ctr" eaLnBrk="0" hangingPunct="0">
              <a:defRPr/>
            </a:pPr>
            <a:r>
              <a:rPr lang="en-US" sz="1200" i="1" dirty="0" smtClean="0">
                <a:latin typeface="+mn-lt"/>
              </a:rPr>
              <a:t>Temporary Staging Area</a:t>
            </a:r>
          </a:p>
          <a:p>
            <a:pPr algn="ctr" eaLnBrk="0" hangingPunct="0">
              <a:defRPr/>
            </a:pPr>
            <a:r>
              <a:rPr lang="en-US" sz="1200" i="1" dirty="0" smtClean="0">
                <a:latin typeface="+mn-lt"/>
              </a:rPr>
              <a:t>Complies with MOSS design</a:t>
            </a:r>
          </a:p>
          <a:p>
            <a:pPr algn="ctr" eaLnBrk="0" hangingPunct="0">
              <a:defRPr/>
            </a:pPr>
            <a:r>
              <a:rPr lang="en-US" sz="1200" i="1" dirty="0" smtClean="0">
                <a:latin typeface="+mn-lt"/>
              </a:rPr>
              <a:t>Garbage scrubbed after restore</a:t>
            </a:r>
          </a:p>
          <a:p>
            <a:pPr algn="ctr" eaLnBrk="0" hangingPunct="0">
              <a:defRPr/>
            </a:pPr>
            <a:endParaRPr lang="en-US" sz="1200" dirty="0">
              <a:latin typeface="+mn-lt"/>
            </a:endParaRPr>
          </a:p>
          <a:p>
            <a:pPr algn="ctr" eaLnBrk="0" hangingPunct="0">
              <a:defRPr/>
            </a:pPr>
            <a:r>
              <a:rPr lang="en-US" sz="1100" i="1" dirty="0" smtClean="0">
                <a:latin typeface="+mn-lt"/>
              </a:rPr>
              <a:t>Might be a VM</a:t>
            </a:r>
            <a:endParaRPr lang="en-US" sz="1100" i="1" dirty="0">
              <a:latin typeface="+mn-lt"/>
            </a:endParaRPr>
          </a:p>
        </p:txBody>
      </p:sp>
      <p:cxnSp>
        <p:nvCxnSpPr>
          <p:cNvPr id="62" name="Straight Connector 61"/>
          <p:cNvCxnSpPr/>
          <p:nvPr/>
        </p:nvCxnSpPr>
        <p:spPr bwMode="auto">
          <a:xfrm rot="16200000" flipV="1">
            <a:off x="3079751" y="4521201"/>
            <a:ext cx="1177925" cy="673100"/>
          </a:xfrm>
          <a:prstGeom prst="line">
            <a:avLst/>
          </a:prstGeom>
          <a:ln>
            <a:solidFill>
              <a:schemeClr val="tx2">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3" name="TextBox 687"/>
          <p:cNvSpPr txBox="1">
            <a:spLocks noChangeArrowheads="1"/>
          </p:cNvSpPr>
          <p:nvPr/>
        </p:nvSpPr>
        <p:spPr bwMode="auto">
          <a:xfrm>
            <a:off x="6509873" y="1513914"/>
            <a:ext cx="1459751" cy="338548"/>
          </a:xfrm>
          <a:prstGeom prst="rect">
            <a:avLst/>
          </a:prstGeom>
          <a:noFill/>
          <a:ln w="9525">
            <a:noFill/>
            <a:miter lim="800000"/>
            <a:headEnd/>
            <a:tailEnd/>
          </a:ln>
        </p:spPr>
        <p:txBody>
          <a:bodyPr wrap="square" lIns="91431" tIns="45715" rIns="91431" bIns="45715">
            <a:spAutoFit/>
          </a:bodyPr>
          <a:lstStyle/>
          <a:p>
            <a:pPr algn="ctr" eaLnBrk="0" hangingPunct="0">
              <a:defRPr/>
            </a:pPr>
            <a:r>
              <a:rPr lang="en-US" sz="1600" dirty="0" smtClean="0">
                <a:solidFill>
                  <a:schemeClr val="bg1"/>
                </a:solidFill>
                <a:latin typeface="+mn-lt"/>
              </a:rPr>
              <a:t>Content DB</a:t>
            </a:r>
            <a:endParaRPr lang="en-US" sz="1600" dirty="0">
              <a:solidFill>
                <a:schemeClr val="bg1"/>
              </a:solidFill>
              <a:latin typeface="+mn-lt"/>
            </a:endParaRPr>
          </a:p>
        </p:txBody>
      </p:sp>
      <p:sp>
        <p:nvSpPr>
          <p:cNvPr id="44" name="TextBox 43"/>
          <p:cNvSpPr txBox="1"/>
          <p:nvPr/>
        </p:nvSpPr>
        <p:spPr>
          <a:xfrm>
            <a:off x="6477000" y="4572000"/>
            <a:ext cx="2590800" cy="1015659"/>
          </a:xfrm>
          <a:prstGeom prst="rect">
            <a:avLst/>
          </a:prstGeom>
          <a:noFill/>
        </p:spPr>
        <p:txBody>
          <a:bodyPr wrap="square" lIns="91436" tIns="45718" rIns="91436" bIns="45718" rtlCol="0">
            <a:spAutoFit/>
          </a:bodyPr>
          <a:lstStyle/>
          <a:p>
            <a:pPr algn="ctr"/>
            <a:r>
              <a:rPr lang="en-US" sz="1200" i="1" dirty="0" smtClean="0">
                <a:latin typeface="+mn-lt"/>
              </a:rPr>
              <a:t>DPM handles restore thru Recovery Farm to production Farm.  </a:t>
            </a:r>
          </a:p>
          <a:p>
            <a:pPr algn="ctr"/>
            <a:endParaRPr lang="en-US" sz="1200" i="1" dirty="0" smtClean="0">
              <a:latin typeface="+mn-lt"/>
            </a:endParaRPr>
          </a:p>
          <a:p>
            <a:pPr algn="ctr"/>
            <a:r>
              <a:rPr lang="en-US" sz="1200" i="1" dirty="0" smtClean="0">
                <a:latin typeface="+mn-lt"/>
              </a:rPr>
              <a:t>Farm then redirects data to appropriate content dB and site.</a:t>
            </a:r>
          </a:p>
        </p:txBody>
      </p:sp>
    </p:spTree>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bwMode="auto">
          <a:xfrm>
            <a:off x="4711551" y="2966729"/>
            <a:ext cx="4241032" cy="3742829"/>
          </a:xfrm>
          <a:prstGeom prst="roundRect">
            <a:avLst>
              <a:gd name="adj" fmla="val 677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sp>
        <p:nvSpPr>
          <p:cNvPr id="18" name="Round Same Side Corner Rectangle 17"/>
          <p:cNvSpPr/>
          <p:nvPr/>
        </p:nvSpPr>
        <p:spPr bwMode="auto">
          <a:xfrm>
            <a:off x="4741248" y="2990063"/>
            <a:ext cx="4178808" cy="633047"/>
          </a:xfrm>
          <a:prstGeom prst="round2SameRect">
            <a:avLst>
              <a:gd name="adj1" fmla="val 20389"/>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55299" name="Rectangle 27"/>
          <p:cNvSpPr>
            <a:spLocks noGrp="1" noChangeArrowheads="1"/>
          </p:cNvSpPr>
          <p:nvPr>
            <p:ph type="title"/>
          </p:nvPr>
        </p:nvSpPr>
        <p:spPr/>
        <p:txBody>
          <a:bodyPr/>
          <a:lstStyle/>
          <a:p>
            <a:pPr eaLnBrk="1" hangingPunct="1"/>
            <a:r>
              <a:rPr lang="en-US" dirty="0" smtClean="0"/>
              <a:t>SharePoint with DPM 2007 SP1</a:t>
            </a:r>
          </a:p>
        </p:txBody>
      </p:sp>
      <p:sp>
        <p:nvSpPr>
          <p:cNvPr id="55300" name="Rectangle 28"/>
          <p:cNvSpPr>
            <a:spLocks noGrp="1" noChangeArrowheads="1"/>
          </p:cNvSpPr>
          <p:nvPr>
            <p:ph idx="1"/>
          </p:nvPr>
        </p:nvSpPr>
        <p:spPr>
          <a:xfrm>
            <a:off x="381000" y="1412875"/>
            <a:ext cx="8382000" cy="677108"/>
          </a:xfrm>
        </p:spPr>
        <p:txBody>
          <a:bodyPr/>
          <a:lstStyle/>
          <a:p>
            <a:pPr>
              <a:buFont typeface="Arial" pitchFamily="34" charset="0"/>
              <a:buChar char="•"/>
            </a:pPr>
            <a:r>
              <a:rPr lang="en-US" sz="2200" dirty="0" smtClean="0"/>
              <a:t>Optimization of catalog</a:t>
            </a:r>
          </a:p>
          <a:p>
            <a:pPr>
              <a:buFont typeface="Arial" pitchFamily="34" charset="0"/>
              <a:buChar char="•"/>
            </a:pPr>
            <a:r>
              <a:rPr lang="en-US" sz="2200" dirty="0" smtClean="0"/>
              <a:t>Protection of index</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sp>
        <p:nvSpPr>
          <p:cNvPr id="9" name="Rounded Rectangle 8"/>
          <p:cNvSpPr/>
          <p:nvPr/>
        </p:nvSpPr>
        <p:spPr bwMode="auto">
          <a:xfrm>
            <a:off x="253851" y="2966729"/>
            <a:ext cx="4241032" cy="3730954"/>
          </a:xfrm>
          <a:prstGeom prst="roundRect">
            <a:avLst>
              <a:gd name="adj" fmla="val 677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sp>
        <p:nvSpPr>
          <p:cNvPr id="10" name="Round Same Side Corner Rectangle 9"/>
          <p:cNvSpPr/>
          <p:nvPr/>
        </p:nvSpPr>
        <p:spPr bwMode="auto">
          <a:xfrm>
            <a:off x="283548" y="2990063"/>
            <a:ext cx="4178808" cy="633047"/>
          </a:xfrm>
          <a:prstGeom prst="round2SameRect">
            <a:avLst>
              <a:gd name="adj1" fmla="val 20389"/>
              <a:gd name="adj2" fmla="val 0"/>
            </a:avLst>
          </a:prstGeom>
          <a:gradFill>
            <a:gsLst>
              <a:gs pos="0">
                <a:schemeClr val="tx1">
                  <a:alpha val="69000"/>
                </a:schemeClr>
              </a:gs>
              <a:gs pos="100000">
                <a:schemeClr val="tx1">
                  <a:alpha val="7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25400" h="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12" name="Text Box 181"/>
          <p:cNvSpPr txBox="1">
            <a:spLocks noChangeArrowheads="1"/>
          </p:cNvSpPr>
          <p:nvPr/>
        </p:nvSpPr>
        <p:spPr bwMode="auto">
          <a:xfrm>
            <a:off x="361533" y="3000921"/>
            <a:ext cx="4045214" cy="2585317"/>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b="1" dirty="0" smtClean="0">
                <a:solidFill>
                  <a:schemeClr val="bg1"/>
                </a:solidFill>
                <a:effectLst>
                  <a:outerShdw blurRad="38100" dist="38100" dir="2700000" algn="tl">
                    <a:srgbClr val="000000">
                      <a:alpha val="43137"/>
                    </a:srgbClr>
                  </a:outerShdw>
                </a:effectLst>
              </a:rPr>
              <a:t>DPM 2007</a:t>
            </a:r>
          </a:p>
          <a:p>
            <a:pPr algn="ctr" eaLnBrk="0" hangingPunct="0">
              <a:lnSpc>
                <a:spcPct val="90000"/>
              </a:lnSpc>
              <a:defRPr/>
            </a:pPr>
            <a:endParaRPr lang="en-US" b="1" dirty="0" smtClean="0">
              <a:solidFill>
                <a:schemeClr val="bg2"/>
              </a:solidFill>
              <a:effectLst>
                <a:outerShdw blurRad="38100" dist="38100" dir="2700000" algn="tl">
                  <a:srgbClr val="000000">
                    <a:alpha val="43137"/>
                  </a:srgbClr>
                </a:outerShdw>
              </a:effectLst>
            </a:endParaRPr>
          </a:p>
          <a:p>
            <a:pPr algn="ctr" eaLnBrk="0" hangingPunct="0">
              <a:lnSpc>
                <a:spcPct val="90000"/>
              </a:lnSpc>
              <a:defRPr/>
            </a:pPr>
            <a:r>
              <a:rPr lang="en-US" b="1" dirty="0" smtClean="0">
                <a:solidFill>
                  <a:schemeClr val="bg2"/>
                </a:solidFill>
                <a:effectLst>
                  <a:outerShdw blurRad="38100" dist="38100" dir="2700000" algn="tl">
                    <a:srgbClr val="000000">
                      <a:alpha val="43137"/>
                    </a:srgbClr>
                  </a:outerShdw>
                </a:effectLst>
              </a:rPr>
              <a:t>GOOD Protection for SharePoint content</a:t>
            </a:r>
          </a:p>
          <a:p>
            <a:pPr algn="ctr" eaLnBrk="0" hangingPunct="0">
              <a:lnSpc>
                <a:spcPct val="90000"/>
              </a:lnSpc>
              <a:defRPr/>
            </a:pPr>
            <a:endParaRPr lang="en-US" b="1" dirty="0" smtClean="0">
              <a:solidFill>
                <a:schemeClr val="bg2"/>
              </a:solidFill>
              <a:effectLst>
                <a:outerShdw blurRad="38100" dist="38100" dir="2700000" algn="tl">
                  <a:srgbClr val="000000">
                    <a:alpha val="43137"/>
                  </a:srgbClr>
                </a:outerShdw>
              </a:effectLst>
            </a:endParaRPr>
          </a:p>
          <a:p>
            <a:pPr algn="ctr" eaLnBrk="0" hangingPunct="0">
              <a:lnSpc>
                <a:spcPct val="90000"/>
              </a:lnSpc>
              <a:defRPr/>
            </a:pPr>
            <a:r>
              <a:rPr lang="en-US" b="1" dirty="0" smtClean="0">
                <a:solidFill>
                  <a:schemeClr val="bg2"/>
                </a:solidFill>
                <a:effectLst>
                  <a:outerShdw blurRad="38100" dist="38100" dir="2700000" algn="tl">
                    <a:srgbClr val="000000">
                      <a:alpha val="43137"/>
                    </a:srgbClr>
                  </a:outerShdw>
                </a:effectLst>
              </a:rPr>
              <a:t>Supported Restore for SharePoint, including individual documents</a:t>
            </a:r>
          </a:p>
          <a:p>
            <a:pPr algn="ctr" eaLnBrk="0" hangingPunct="0">
              <a:lnSpc>
                <a:spcPct val="90000"/>
              </a:lnSpc>
              <a:defRPr/>
            </a:pPr>
            <a:endParaRPr lang="en-US" b="1" dirty="0" smtClean="0">
              <a:solidFill>
                <a:schemeClr val="bg2"/>
              </a:solidFill>
              <a:effectLst>
                <a:outerShdw blurRad="38100" dist="38100" dir="2700000" algn="tl">
                  <a:srgbClr val="000000">
                    <a:alpha val="43137"/>
                  </a:srgbClr>
                </a:outerShdw>
              </a:effectLst>
            </a:endParaRPr>
          </a:p>
          <a:p>
            <a:pPr algn="ctr" eaLnBrk="0" hangingPunct="0">
              <a:lnSpc>
                <a:spcPct val="90000"/>
              </a:lnSpc>
              <a:defRPr/>
            </a:pPr>
            <a:r>
              <a:rPr lang="en-US" b="1" dirty="0" smtClean="0">
                <a:solidFill>
                  <a:schemeClr val="bg2"/>
                </a:solidFill>
                <a:effectLst>
                  <a:outerShdw blurRad="38100" dist="38100" dir="2700000" algn="tl">
                    <a:srgbClr val="000000">
                      <a:alpha val="43137"/>
                    </a:srgbClr>
                  </a:outerShdw>
                </a:effectLst>
              </a:rPr>
              <a:t>BUT -- Need to manually protect Index via whitepaper</a:t>
            </a:r>
          </a:p>
        </p:txBody>
      </p:sp>
      <p:sp>
        <p:nvSpPr>
          <p:cNvPr id="16" name="Text Box 181"/>
          <p:cNvSpPr txBox="1">
            <a:spLocks noChangeArrowheads="1"/>
          </p:cNvSpPr>
          <p:nvPr/>
        </p:nvSpPr>
        <p:spPr bwMode="auto">
          <a:xfrm>
            <a:off x="4823365" y="3000921"/>
            <a:ext cx="4045214" cy="2336018"/>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b="1" dirty="0" smtClean="0">
                <a:solidFill>
                  <a:schemeClr val="bg1"/>
                </a:solidFill>
                <a:effectLst>
                  <a:outerShdw blurRad="38100" dist="38100" dir="2700000" algn="tl">
                    <a:srgbClr val="000000">
                      <a:alpha val="43137"/>
                    </a:srgbClr>
                  </a:outerShdw>
                </a:effectLst>
              </a:rPr>
              <a:t>DPM 2007 Service Pack 1</a:t>
            </a:r>
          </a:p>
          <a:p>
            <a:pPr algn="ctr" eaLnBrk="0" hangingPunct="0">
              <a:lnSpc>
                <a:spcPct val="90000"/>
              </a:lnSpc>
              <a:defRPr/>
            </a:pPr>
            <a:endParaRPr lang="en-US" b="1" dirty="0" smtClean="0">
              <a:solidFill>
                <a:schemeClr val="bg2"/>
              </a:solidFill>
              <a:effectLst>
                <a:outerShdw blurRad="38100" dist="38100" dir="2700000" algn="tl">
                  <a:srgbClr val="000000">
                    <a:alpha val="43137"/>
                  </a:srgbClr>
                </a:outerShdw>
              </a:effectLst>
            </a:endParaRPr>
          </a:p>
          <a:p>
            <a:pPr algn="ctr" eaLnBrk="0" hangingPunct="0">
              <a:lnSpc>
                <a:spcPct val="90000"/>
              </a:lnSpc>
              <a:defRPr/>
            </a:pPr>
            <a:r>
              <a:rPr lang="en-US" b="1" dirty="0" smtClean="0">
                <a:solidFill>
                  <a:schemeClr val="bg2"/>
                </a:solidFill>
                <a:effectLst>
                  <a:outerShdw blurRad="38100" dist="38100" dir="2700000" algn="tl">
                    <a:srgbClr val="000000">
                      <a:alpha val="43137"/>
                    </a:srgbClr>
                  </a:outerShdw>
                </a:effectLst>
              </a:rPr>
              <a:t>GREAT Protection for SharePoint content with optimized catalog</a:t>
            </a:r>
          </a:p>
          <a:p>
            <a:pPr algn="ctr" eaLnBrk="0" hangingPunct="0">
              <a:lnSpc>
                <a:spcPct val="90000"/>
              </a:lnSpc>
              <a:defRPr/>
            </a:pPr>
            <a:endParaRPr lang="en-US" b="1" dirty="0" smtClean="0">
              <a:solidFill>
                <a:schemeClr val="bg2"/>
              </a:solidFill>
              <a:effectLst>
                <a:outerShdw blurRad="38100" dist="38100" dir="2700000" algn="tl">
                  <a:srgbClr val="000000">
                    <a:alpha val="43137"/>
                  </a:srgbClr>
                </a:outerShdw>
              </a:effectLst>
            </a:endParaRPr>
          </a:p>
          <a:p>
            <a:pPr algn="ctr" eaLnBrk="0" hangingPunct="0">
              <a:lnSpc>
                <a:spcPct val="90000"/>
              </a:lnSpc>
              <a:defRPr/>
            </a:pPr>
            <a:r>
              <a:rPr lang="en-US" b="1" dirty="0" smtClean="0">
                <a:solidFill>
                  <a:schemeClr val="bg2"/>
                </a:solidFill>
                <a:effectLst>
                  <a:outerShdw blurRad="38100" dist="38100" dir="2700000" algn="tl">
                    <a:srgbClr val="000000">
                      <a:alpha val="43137"/>
                    </a:srgbClr>
                  </a:outerShdw>
                </a:effectLst>
              </a:rPr>
              <a:t>Supported Restore for SharePoint, including individual documents</a:t>
            </a:r>
          </a:p>
          <a:p>
            <a:pPr algn="ctr" eaLnBrk="0" hangingPunct="0">
              <a:lnSpc>
                <a:spcPct val="90000"/>
              </a:lnSpc>
              <a:defRPr/>
            </a:pPr>
            <a:endParaRPr lang="en-US" b="1" dirty="0" smtClean="0">
              <a:solidFill>
                <a:schemeClr val="bg2"/>
              </a:solidFill>
              <a:effectLst>
                <a:outerShdw blurRad="38100" dist="38100" dir="2700000" algn="tl">
                  <a:srgbClr val="000000">
                    <a:alpha val="43137"/>
                  </a:srgbClr>
                </a:outerShdw>
              </a:effectLst>
            </a:endParaRPr>
          </a:p>
          <a:p>
            <a:pPr algn="ctr" eaLnBrk="0" hangingPunct="0">
              <a:lnSpc>
                <a:spcPct val="90000"/>
              </a:lnSpc>
              <a:defRPr/>
            </a:pPr>
            <a:r>
              <a:rPr lang="en-US" b="1" dirty="0" smtClean="0">
                <a:solidFill>
                  <a:schemeClr val="bg2"/>
                </a:solidFill>
                <a:effectLst>
                  <a:outerShdw blurRad="38100" dist="38100" dir="2700000" algn="tl">
                    <a:srgbClr val="000000">
                      <a:alpha val="43137"/>
                    </a:srgbClr>
                  </a:outerShdw>
                </a:effectLst>
              </a:rPr>
              <a:t>Now including Index protection</a:t>
            </a:r>
          </a:p>
        </p:txBody>
      </p:sp>
      <p:pic>
        <p:nvPicPr>
          <p:cNvPr id="1026" name="Picture 2"/>
          <p:cNvPicPr>
            <a:picLocks noChangeAspect="1" noChangeArrowheads="1"/>
          </p:cNvPicPr>
          <p:nvPr/>
        </p:nvPicPr>
        <p:blipFill>
          <a:blip r:embed="rId3"/>
          <a:srcRect/>
          <a:stretch>
            <a:fillRect/>
          </a:stretch>
        </p:blipFill>
        <p:spPr bwMode="auto">
          <a:xfrm>
            <a:off x="5166138" y="5517759"/>
            <a:ext cx="3371850" cy="1000125"/>
          </a:xfrm>
          <a:prstGeom prst="rect">
            <a:avLst/>
          </a:prstGeom>
          <a:noFill/>
          <a:ln w="9525">
            <a:noFill/>
            <a:miter lim="800000"/>
            <a:headEnd/>
            <a:tailEnd/>
          </a:ln>
          <a:effectLst/>
        </p:spPr>
      </p:pic>
      <p:pic>
        <p:nvPicPr>
          <p:cNvPr id="2" name="Picture 3"/>
          <p:cNvPicPr>
            <a:picLocks noChangeAspect="1" noChangeArrowheads="1"/>
          </p:cNvPicPr>
          <p:nvPr/>
        </p:nvPicPr>
        <p:blipFill>
          <a:blip r:embed="rId4"/>
          <a:srcRect/>
          <a:stretch>
            <a:fillRect/>
          </a:stretch>
        </p:blipFill>
        <p:spPr bwMode="auto">
          <a:xfrm>
            <a:off x="693903" y="5720257"/>
            <a:ext cx="3362325" cy="5238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ounded Rectangle 104"/>
          <p:cNvSpPr/>
          <p:nvPr/>
        </p:nvSpPr>
        <p:spPr bwMode="auto">
          <a:xfrm>
            <a:off x="2209800" y="1981200"/>
            <a:ext cx="4495800" cy="2491672"/>
          </a:xfrm>
          <a:prstGeom prst="roundRect">
            <a:avLst>
              <a:gd name="adj" fmla="val 6650"/>
            </a:avLst>
          </a:prstGeom>
          <a:solidFill>
            <a:schemeClr val="tx1">
              <a:lumMod val="85000"/>
            </a:schemeClr>
          </a:soli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sp>
        <p:nvSpPr>
          <p:cNvPr id="55299" name="Rectangle 27"/>
          <p:cNvSpPr>
            <a:spLocks noGrp="1" noChangeArrowheads="1"/>
          </p:cNvSpPr>
          <p:nvPr>
            <p:ph type="title"/>
          </p:nvPr>
        </p:nvSpPr>
        <p:spPr/>
        <p:txBody>
          <a:bodyPr/>
          <a:lstStyle/>
          <a:p>
            <a:pPr eaLnBrk="1" hangingPunct="1"/>
            <a:r>
              <a:rPr lang="en-US" smtClean="0"/>
              <a:t>SharePoint</a:t>
            </a:r>
            <a:endParaRPr lang="en-US" dirty="0" smtClean="0"/>
          </a:p>
        </p:txBody>
      </p:sp>
      <p:sp>
        <p:nvSpPr>
          <p:cNvPr id="55300" name="Rectangle 28"/>
          <p:cNvSpPr>
            <a:spLocks noGrp="1" noChangeArrowheads="1"/>
          </p:cNvSpPr>
          <p:nvPr>
            <p:ph type="body" sz="quarter" idx="10"/>
          </p:nvPr>
        </p:nvSpPr>
        <p:spPr>
          <a:xfrm>
            <a:off x="381000" y="1246297"/>
            <a:ext cx="8382000" cy="304699"/>
          </a:xfrm>
        </p:spPr>
        <p:txBody>
          <a:bodyPr/>
          <a:lstStyle/>
          <a:p>
            <a:r>
              <a:rPr lang="en-US" sz="2200" dirty="0" smtClean="0"/>
              <a:t>Optimization of catalog</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grpSp>
        <p:nvGrpSpPr>
          <p:cNvPr id="2" name="Group 339"/>
          <p:cNvGrpSpPr/>
          <p:nvPr/>
        </p:nvGrpSpPr>
        <p:grpSpPr>
          <a:xfrm>
            <a:off x="2028128" y="4640105"/>
            <a:ext cx="4961744" cy="344773"/>
            <a:chOff x="1843790" y="4422099"/>
            <a:chExt cx="4961744" cy="344773"/>
          </a:xfrm>
        </p:grpSpPr>
        <p:sp>
          <p:nvSpPr>
            <p:cNvPr id="339" name="Rectangle 338"/>
            <p:cNvSpPr/>
            <p:nvPr/>
          </p:nvSpPr>
          <p:spPr bwMode="auto">
            <a:xfrm>
              <a:off x="1843790" y="4452079"/>
              <a:ext cx="4961744" cy="314793"/>
            </a:xfrm>
            <a:prstGeom prst="rect">
              <a:avLst/>
            </a:prstGeom>
            <a:solidFill>
              <a:schemeClr val="bg1">
                <a:alpha val="82000"/>
              </a:schemeClr>
            </a:soli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sp>
          <p:nvSpPr>
            <p:cNvPr id="335" name="TextBox 687"/>
            <p:cNvSpPr txBox="1">
              <a:spLocks noChangeArrowheads="1"/>
            </p:cNvSpPr>
            <p:nvPr/>
          </p:nvSpPr>
          <p:spPr bwMode="auto">
            <a:xfrm>
              <a:off x="1860387" y="4422099"/>
              <a:ext cx="4910710" cy="338548"/>
            </a:xfrm>
            <a:prstGeom prst="rect">
              <a:avLst/>
            </a:prstGeom>
            <a:noFill/>
            <a:ln w="9525">
              <a:noFill/>
              <a:miter lim="800000"/>
              <a:headEnd/>
              <a:tailEnd/>
            </a:ln>
          </p:spPr>
          <p:txBody>
            <a:bodyPr wrap="square" lIns="91435" tIns="45717" rIns="91435" bIns="45717">
              <a:spAutoFit/>
            </a:bodyPr>
            <a:lstStyle/>
            <a:p>
              <a:pPr algn="ctr" eaLnBrk="0" hangingPunct="0">
                <a:defRPr/>
              </a:pPr>
              <a:r>
                <a:rPr lang="en-US" sz="1600" b="1" dirty="0" smtClean="0">
                  <a:solidFill>
                    <a:srgbClr val="FF0000"/>
                  </a:solidFill>
                </a:rPr>
                <a:t>Microsoft IT = 5TB of content in just one farm</a:t>
              </a:r>
              <a:endParaRPr lang="en-US" sz="1600" b="1" dirty="0">
                <a:solidFill>
                  <a:srgbClr val="FF0000"/>
                </a:solidFill>
                <a:latin typeface="+mn-lt"/>
                <a:cs typeface="+mn-cs"/>
              </a:endParaRPr>
            </a:p>
          </p:txBody>
        </p:sp>
      </p:grpSp>
      <p:graphicFrame>
        <p:nvGraphicFramePr>
          <p:cNvPr id="338" name="Table 337"/>
          <p:cNvGraphicFramePr>
            <a:graphicFrameLocks noGrp="1"/>
          </p:cNvGraphicFramePr>
          <p:nvPr/>
        </p:nvGraphicFramePr>
        <p:xfrm>
          <a:off x="1363413" y="5175310"/>
          <a:ext cx="4194116" cy="1316580"/>
        </p:xfrm>
        <a:graphic>
          <a:graphicData uri="http://schemas.openxmlformats.org/drawingml/2006/table">
            <a:tbl>
              <a:tblPr firstRow="1" bandRow="1">
                <a:tableStyleId>{21E4AEA4-8DFA-4A89-87EB-49C32662AFE0}</a:tableStyleId>
              </a:tblPr>
              <a:tblGrid>
                <a:gridCol w="2097058"/>
                <a:gridCol w="2097058"/>
              </a:tblGrid>
              <a:tr h="327100">
                <a:tc>
                  <a:txBody>
                    <a:bodyPr/>
                    <a:lstStyle/>
                    <a:p>
                      <a:pPr algn="ctr"/>
                      <a:r>
                        <a:rPr lang="en-US" sz="1600" dirty="0" smtClean="0"/>
                        <a:t>Time</a:t>
                      </a:r>
                      <a:endParaRPr lang="en-US" sz="1600" dirty="0">
                        <a:solidFill>
                          <a:schemeClr val="bg1"/>
                        </a:solidFill>
                      </a:endParaRPr>
                    </a:p>
                  </a:txBody>
                  <a:tcPr/>
                </a:tc>
                <a:tc>
                  <a:txBody>
                    <a:bodyPr/>
                    <a:lstStyle/>
                    <a:p>
                      <a:pPr algn="ctr"/>
                      <a:r>
                        <a:rPr lang="en-US" sz="1600" dirty="0" smtClean="0"/>
                        <a:t>DPM 2007</a:t>
                      </a:r>
                      <a:endParaRPr lang="en-US" sz="1600" dirty="0">
                        <a:solidFill>
                          <a:schemeClr val="bg1"/>
                        </a:solidFill>
                      </a:endParaRPr>
                    </a:p>
                  </a:txBody>
                  <a:tcPr/>
                </a:tc>
              </a:tr>
              <a:tr h="327100">
                <a:tc>
                  <a:txBody>
                    <a:bodyPr/>
                    <a:lstStyle/>
                    <a:p>
                      <a:pPr algn="l"/>
                      <a:r>
                        <a:rPr lang="en-US" sz="1400" dirty="0" smtClean="0"/>
                        <a:t>Backup</a:t>
                      </a:r>
                      <a:endParaRPr lang="en-US" sz="1400" dirty="0">
                        <a:solidFill>
                          <a:schemeClr val="bg1"/>
                        </a:solidFill>
                      </a:endParaRPr>
                    </a:p>
                  </a:txBody>
                  <a:tcPr marL="365760" anchor="ctr"/>
                </a:tc>
                <a:tc>
                  <a:txBody>
                    <a:bodyPr/>
                    <a:lstStyle/>
                    <a:p>
                      <a:pPr algn="l"/>
                      <a:r>
                        <a:rPr lang="en-US" sz="1400" dirty="0" smtClean="0"/>
                        <a:t>2 hours</a:t>
                      </a:r>
                      <a:endParaRPr lang="en-US" sz="1400" dirty="0">
                        <a:solidFill>
                          <a:schemeClr val="bg1"/>
                        </a:solidFill>
                      </a:endParaRPr>
                    </a:p>
                  </a:txBody>
                  <a:tcPr marL="365760" anchor="ctr"/>
                </a:tc>
              </a:tr>
              <a:tr h="327100">
                <a:tc>
                  <a:txBody>
                    <a:bodyPr/>
                    <a:lstStyle/>
                    <a:p>
                      <a:pPr algn="l"/>
                      <a:r>
                        <a:rPr lang="en-US" sz="1400" dirty="0" smtClean="0"/>
                        <a:t>Re-Catalog</a:t>
                      </a:r>
                      <a:endParaRPr lang="en-US" sz="1400" dirty="0">
                        <a:solidFill>
                          <a:schemeClr val="bg1"/>
                        </a:solidFill>
                      </a:endParaRPr>
                    </a:p>
                  </a:txBody>
                  <a:tcPr marL="365760" anchor="ctr"/>
                </a:tc>
                <a:tc>
                  <a:txBody>
                    <a:bodyPr/>
                    <a:lstStyle/>
                    <a:p>
                      <a:pPr algn="l"/>
                      <a:r>
                        <a:rPr lang="en-US" sz="1400" dirty="0" smtClean="0"/>
                        <a:t>8 hours</a:t>
                      </a:r>
                      <a:endParaRPr lang="en-US" sz="1400" dirty="0">
                        <a:solidFill>
                          <a:schemeClr val="bg1"/>
                        </a:solidFill>
                      </a:endParaRPr>
                    </a:p>
                  </a:txBody>
                  <a:tcPr marL="365760" anchor="ctr"/>
                </a:tc>
              </a:tr>
              <a:tr h="327100">
                <a:tc>
                  <a:txBody>
                    <a:bodyPr/>
                    <a:lstStyle/>
                    <a:p>
                      <a:pPr algn="l"/>
                      <a:r>
                        <a:rPr lang="en-US" sz="1400" dirty="0" smtClean="0"/>
                        <a:t>Total</a:t>
                      </a:r>
                      <a:endParaRPr lang="en-US" sz="1400" dirty="0">
                        <a:solidFill>
                          <a:schemeClr val="bg1"/>
                        </a:solidFill>
                      </a:endParaRPr>
                    </a:p>
                  </a:txBody>
                  <a:tcPr marL="365760" anchor="ctr"/>
                </a:tc>
                <a:tc>
                  <a:txBody>
                    <a:bodyPr/>
                    <a:lstStyle/>
                    <a:p>
                      <a:pPr algn="l"/>
                      <a:r>
                        <a:rPr lang="en-US" sz="1400" dirty="0" smtClean="0"/>
                        <a:t>10 hours</a:t>
                      </a:r>
                      <a:endParaRPr lang="en-US" sz="1400" dirty="0">
                        <a:solidFill>
                          <a:schemeClr val="bg1"/>
                        </a:solidFill>
                      </a:endParaRPr>
                    </a:p>
                  </a:txBody>
                  <a:tcPr marL="365760" anchor="ctr"/>
                </a:tc>
              </a:tr>
            </a:tbl>
          </a:graphicData>
        </a:graphic>
      </p:graphicFrame>
      <p:grpSp>
        <p:nvGrpSpPr>
          <p:cNvPr id="3" name="Group 104"/>
          <p:cNvGrpSpPr/>
          <p:nvPr/>
        </p:nvGrpSpPr>
        <p:grpSpPr>
          <a:xfrm>
            <a:off x="2373706" y="2041235"/>
            <a:ext cx="4240851" cy="2433991"/>
            <a:chOff x="685800" y="1277318"/>
            <a:chExt cx="7886308" cy="4899621"/>
          </a:xfrm>
        </p:grpSpPr>
        <p:sp>
          <p:nvSpPr>
            <p:cNvPr id="107" name="Text Box 183"/>
            <p:cNvSpPr txBox="1">
              <a:spLocks noChangeArrowheads="1"/>
            </p:cNvSpPr>
            <p:nvPr/>
          </p:nvSpPr>
          <p:spPr bwMode="auto">
            <a:xfrm>
              <a:off x="2117323" y="2361085"/>
              <a:ext cx="121397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WFE.1</a:t>
              </a:r>
              <a:endParaRPr lang="en-US" sz="700" dirty="0">
                <a:solidFill>
                  <a:schemeClr val="bg1"/>
                </a:solidFill>
                <a:latin typeface="+mn-lt"/>
                <a:cs typeface="+mn-cs"/>
              </a:endParaRPr>
            </a:p>
          </p:txBody>
        </p:sp>
        <p:sp>
          <p:nvSpPr>
            <p:cNvPr id="108" name="Text Box 183"/>
            <p:cNvSpPr txBox="1">
              <a:spLocks noChangeArrowheads="1"/>
            </p:cNvSpPr>
            <p:nvPr/>
          </p:nvSpPr>
          <p:spPr bwMode="auto">
            <a:xfrm>
              <a:off x="3946118" y="2361085"/>
              <a:ext cx="121397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WFE.2</a:t>
              </a:r>
              <a:endParaRPr lang="en-US" sz="700" dirty="0">
                <a:solidFill>
                  <a:schemeClr val="bg1"/>
                </a:solidFill>
                <a:latin typeface="+mn-lt"/>
                <a:cs typeface="+mn-cs"/>
              </a:endParaRPr>
            </a:p>
          </p:txBody>
        </p:sp>
        <p:sp>
          <p:nvSpPr>
            <p:cNvPr id="109" name="Text Box 183"/>
            <p:cNvSpPr txBox="1">
              <a:spLocks noChangeArrowheads="1"/>
            </p:cNvSpPr>
            <p:nvPr/>
          </p:nvSpPr>
          <p:spPr bwMode="auto">
            <a:xfrm>
              <a:off x="5758292" y="2361085"/>
              <a:ext cx="121397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WFE.3</a:t>
              </a:r>
              <a:endParaRPr lang="en-US" sz="700" dirty="0">
                <a:solidFill>
                  <a:schemeClr val="bg1"/>
                </a:solidFill>
                <a:latin typeface="+mn-lt"/>
                <a:cs typeface="+mn-cs"/>
              </a:endParaRPr>
            </a:p>
          </p:txBody>
        </p:sp>
        <p:sp>
          <p:nvSpPr>
            <p:cNvPr id="111" name="Rounded Rectangle 110"/>
            <p:cNvSpPr/>
            <p:nvPr/>
          </p:nvSpPr>
          <p:spPr bwMode="auto">
            <a:xfrm>
              <a:off x="2110570" y="1293628"/>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14" name="Picture 2" descr="D:\Projects\Microsoft\DPM_Deck\images\Vista (344).png"/>
            <p:cNvPicPr>
              <a:picLocks noChangeAspect="1" noChangeArrowheads="1"/>
            </p:cNvPicPr>
            <p:nvPr/>
          </p:nvPicPr>
          <p:blipFill>
            <a:blip r:embed="rId3" cstate="print"/>
            <a:srcRect/>
            <a:stretch>
              <a:fillRect/>
            </a:stretch>
          </p:blipFill>
          <p:spPr bwMode="auto">
            <a:xfrm>
              <a:off x="2320401" y="1599948"/>
              <a:ext cx="671313" cy="671313"/>
            </a:xfrm>
            <a:prstGeom prst="rect">
              <a:avLst/>
            </a:prstGeom>
            <a:noFill/>
          </p:spPr>
        </p:pic>
        <p:sp>
          <p:nvSpPr>
            <p:cNvPr id="115" name="Text Box 183"/>
            <p:cNvSpPr txBox="1">
              <a:spLocks noChangeArrowheads="1"/>
            </p:cNvSpPr>
            <p:nvPr/>
          </p:nvSpPr>
          <p:spPr bwMode="auto">
            <a:xfrm>
              <a:off x="2423587" y="1277318"/>
              <a:ext cx="64975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IIS</a:t>
              </a:r>
              <a:endParaRPr lang="en-US" sz="700" b="1" dirty="0">
                <a:solidFill>
                  <a:schemeClr val="bg1"/>
                </a:solidFill>
                <a:effectLst>
                  <a:outerShdw blurRad="38100" dist="38100" dir="2700000" algn="tl">
                    <a:srgbClr val="000000">
                      <a:alpha val="43137"/>
                    </a:srgbClr>
                  </a:outerShdw>
                </a:effectLst>
                <a:latin typeface="+mn-lt"/>
                <a:cs typeface="+mn-cs"/>
              </a:endParaRPr>
            </a:p>
          </p:txBody>
        </p:sp>
        <p:sp>
          <p:nvSpPr>
            <p:cNvPr id="116" name="Rounded Rectangle 115"/>
            <p:cNvSpPr/>
            <p:nvPr/>
          </p:nvSpPr>
          <p:spPr bwMode="auto">
            <a:xfrm>
              <a:off x="4044301" y="1293628"/>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17" name="Picture 2" descr="D:\Projects\Microsoft\DPM_Deck\images\Vista (344).png"/>
            <p:cNvPicPr>
              <a:picLocks noChangeAspect="1" noChangeArrowheads="1"/>
            </p:cNvPicPr>
            <p:nvPr/>
          </p:nvPicPr>
          <p:blipFill>
            <a:blip r:embed="rId3" cstate="print"/>
            <a:srcRect/>
            <a:stretch>
              <a:fillRect/>
            </a:stretch>
          </p:blipFill>
          <p:spPr bwMode="auto">
            <a:xfrm>
              <a:off x="4254132" y="1599948"/>
              <a:ext cx="671313" cy="671313"/>
            </a:xfrm>
            <a:prstGeom prst="rect">
              <a:avLst/>
            </a:prstGeom>
            <a:noFill/>
          </p:spPr>
        </p:pic>
        <p:sp>
          <p:nvSpPr>
            <p:cNvPr id="118" name="Text Box 183"/>
            <p:cNvSpPr txBox="1">
              <a:spLocks noChangeArrowheads="1"/>
            </p:cNvSpPr>
            <p:nvPr/>
          </p:nvSpPr>
          <p:spPr bwMode="auto">
            <a:xfrm>
              <a:off x="4357318" y="1277318"/>
              <a:ext cx="699846"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IIS</a:t>
              </a:r>
              <a:endParaRPr lang="en-US" sz="700" b="1" dirty="0">
                <a:solidFill>
                  <a:schemeClr val="bg1"/>
                </a:solidFill>
                <a:effectLst>
                  <a:outerShdw blurRad="38100" dist="38100" dir="2700000" algn="tl">
                    <a:srgbClr val="000000">
                      <a:alpha val="43137"/>
                    </a:srgbClr>
                  </a:outerShdw>
                </a:effectLst>
                <a:latin typeface="+mn-lt"/>
                <a:cs typeface="+mn-cs"/>
              </a:endParaRPr>
            </a:p>
          </p:txBody>
        </p:sp>
        <p:sp>
          <p:nvSpPr>
            <p:cNvPr id="119" name="Rounded Rectangle 118"/>
            <p:cNvSpPr/>
            <p:nvPr/>
          </p:nvSpPr>
          <p:spPr bwMode="auto">
            <a:xfrm>
              <a:off x="5903081" y="1293628"/>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21" name="Picture 2" descr="D:\Projects\Microsoft\DPM_Deck\images\Vista (344).png"/>
            <p:cNvPicPr>
              <a:picLocks noChangeAspect="1" noChangeArrowheads="1"/>
            </p:cNvPicPr>
            <p:nvPr/>
          </p:nvPicPr>
          <p:blipFill>
            <a:blip r:embed="rId3" cstate="print"/>
            <a:srcRect/>
            <a:stretch>
              <a:fillRect/>
            </a:stretch>
          </p:blipFill>
          <p:spPr bwMode="auto">
            <a:xfrm>
              <a:off x="6112912" y="1599948"/>
              <a:ext cx="671313" cy="671313"/>
            </a:xfrm>
            <a:prstGeom prst="rect">
              <a:avLst/>
            </a:prstGeom>
            <a:noFill/>
          </p:spPr>
        </p:pic>
        <p:sp>
          <p:nvSpPr>
            <p:cNvPr id="124" name="Text Box 183"/>
            <p:cNvSpPr txBox="1">
              <a:spLocks noChangeArrowheads="1"/>
            </p:cNvSpPr>
            <p:nvPr/>
          </p:nvSpPr>
          <p:spPr bwMode="auto">
            <a:xfrm>
              <a:off x="6216097" y="1277318"/>
              <a:ext cx="68319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IIS</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4" name="Group 265"/>
            <p:cNvGrpSpPr/>
            <p:nvPr/>
          </p:nvGrpSpPr>
          <p:grpSpPr>
            <a:xfrm>
              <a:off x="3029407" y="3012501"/>
              <a:ext cx="1213970" cy="1411836"/>
              <a:chOff x="3029407" y="2936301"/>
              <a:chExt cx="1213970" cy="1411836"/>
            </a:xfrm>
          </p:grpSpPr>
          <p:sp>
            <p:nvSpPr>
              <p:cNvPr id="205" name="Text Box 183"/>
              <p:cNvSpPr txBox="1">
                <a:spLocks noChangeArrowheads="1"/>
              </p:cNvSpPr>
              <p:nvPr/>
            </p:nvSpPr>
            <p:spPr bwMode="auto">
              <a:xfrm>
                <a:off x="3029407" y="3967123"/>
                <a:ext cx="121397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Config DB</a:t>
                </a:r>
                <a:endParaRPr lang="en-US" sz="700" dirty="0">
                  <a:solidFill>
                    <a:schemeClr val="bg1"/>
                  </a:solidFill>
                  <a:latin typeface="+mn-lt"/>
                  <a:cs typeface="+mn-cs"/>
                </a:endParaRPr>
              </a:p>
            </p:txBody>
          </p:sp>
          <p:sp>
            <p:nvSpPr>
              <p:cNvPr id="206" name="Rounded Rectangle 205"/>
              <p:cNvSpPr/>
              <p:nvPr/>
            </p:nvSpPr>
            <p:spPr bwMode="auto">
              <a:xfrm>
                <a:off x="3096114" y="2952612"/>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07" name="Picture 2" descr="D:\Projects\Microsoft\DPM_Deck\images\Vista (344).png"/>
              <p:cNvPicPr>
                <a:picLocks noChangeAspect="1" noChangeArrowheads="1"/>
              </p:cNvPicPr>
              <p:nvPr/>
            </p:nvPicPr>
            <p:blipFill>
              <a:blip r:embed="rId3" cstate="print"/>
              <a:srcRect/>
              <a:stretch>
                <a:fillRect/>
              </a:stretch>
            </p:blipFill>
            <p:spPr bwMode="auto">
              <a:xfrm>
                <a:off x="3305945" y="3258932"/>
                <a:ext cx="671313" cy="671313"/>
              </a:xfrm>
              <a:prstGeom prst="rect">
                <a:avLst/>
              </a:prstGeom>
              <a:noFill/>
            </p:spPr>
          </p:pic>
          <p:sp>
            <p:nvSpPr>
              <p:cNvPr id="208" name="Text Box 183"/>
              <p:cNvSpPr txBox="1">
                <a:spLocks noChangeArrowheads="1"/>
              </p:cNvSpPr>
              <p:nvPr/>
            </p:nvSpPr>
            <p:spPr bwMode="auto">
              <a:xfrm>
                <a:off x="3276600" y="2936301"/>
                <a:ext cx="761999"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5" name="Group 16"/>
              <p:cNvGrpSpPr/>
              <p:nvPr/>
            </p:nvGrpSpPr>
            <p:grpSpPr>
              <a:xfrm>
                <a:off x="3793266" y="3602159"/>
                <a:ext cx="324356" cy="317429"/>
                <a:chOff x="6691381" y="3538566"/>
                <a:chExt cx="1282751" cy="1346654"/>
              </a:xfrm>
            </p:grpSpPr>
            <p:sp>
              <p:nvSpPr>
                <p:cNvPr id="217" name="Oval 216"/>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225" name="Flowchart: Magnetic Disk 224"/>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26" name="Oval 225"/>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7" name="Group 264"/>
            <p:cNvGrpSpPr/>
            <p:nvPr/>
          </p:nvGrpSpPr>
          <p:grpSpPr>
            <a:xfrm>
              <a:off x="5008996" y="3012501"/>
              <a:ext cx="1090975" cy="1407112"/>
              <a:chOff x="5008996" y="2936301"/>
              <a:chExt cx="1090975" cy="1407112"/>
            </a:xfrm>
          </p:grpSpPr>
          <p:sp>
            <p:nvSpPr>
              <p:cNvPr id="189" name="Text Box 183"/>
              <p:cNvSpPr txBox="1">
                <a:spLocks noChangeArrowheads="1"/>
              </p:cNvSpPr>
              <p:nvPr/>
            </p:nvSpPr>
            <p:spPr bwMode="auto">
              <a:xfrm>
                <a:off x="5201051" y="3962399"/>
                <a:ext cx="848027"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Index</a:t>
                </a:r>
                <a:endParaRPr lang="en-US" sz="700" dirty="0">
                  <a:solidFill>
                    <a:schemeClr val="bg1"/>
                  </a:solidFill>
                  <a:latin typeface="+mn-lt"/>
                  <a:cs typeface="+mn-cs"/>
                </a:endParaRPr>
              </a:p>
            </p:txBody>
          </p:sp>
          <p:sp>
            <p:nvSpPr>
              <p:cNvPr id="190" name="Rounded Rectangle 189"/>
              <p:cNvSpPr/>
              <p:nvPr/>
            </p:nvSpPr>
            <p:spPr bwMode="auto">
              <a:xfrm>
                <a:off x="5008996" y="2952612"/>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91" name="Picture 2" descr="D:\Projects\Microsoft\DPM_Deck\images\Vista (344).png"/>
              <p:cNvPicPr>
                <a:picLocks noChangeAspect="1" noChangeArrowheads="1"/>
              </p:cNvPicPr>
              <p:nvPr/>
            </p:nvPicPr>
            <p:blipFill>
              <a:blip r:embed="rId3" cstate="print"/>
              <a:srcRect/>
              <a:stretch>
                <a:fillRect/>
              </a:stretch>
            </p:blipFill>
            <p:spPr bwMode="auto">
              <a:xfrm>
                <a:off x="5218827" y="3258932"/>
                <a:ext cx="671313" cy="671313"/>
              </a:xfrm>
              <a:prstGeom prst="rect">
                <a:avLst/>
              </a:prstGeom>
              <a:noFill/>
            </p:spPr>
          </p:pic>
          <p:sp>
            <p:nvSpPr>
              <p:cNvPr id="192" name="Text Box 183"/>
              <p:cNvSpPr txBox="1">
                <a:spLocks noChangeArrowheads="1"/>
              </p:cNvSpPr>
              <p:nvPr/>
            </p:nvSpPr>
            <p:spPr bwMode="auto">
              <a:xfrm>
                <a:off x="5038763" y="2936301"/>
                <a:ext cx="981039"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Search</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8" name="Group 16"/>
              <p:cNvGrpSpPr/>
              <p:nvPr/>
            </p:nvGrpSpPr>
            <p:grpSpPr>
              <a:xfrm>
                <a:off x="5695638" y="3602159"/>
                <a:ext cx="324356" cy="317429"/>
                <a:chOff x="6691381" y="3538566"/>
                <a:chExt cx="1282751" cy="1346654"/>
              </a:xfrm>
            </p:grpSpPr>
            <p:sp>
              <p:nvSpPr>
                <p:cNvPr id="194" name="Oval 19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9" name="Group 17"/>
                <p:cNvGrpSpPr/>
                <p:nvPr/>
              </p:nvGrpSpPr>
              <p:grpSpPr>
                <a:xfrm flipH="1">
                  <a:off x="6802955" y="3538566"/>
                  <a:ext cx="915230" cy="1242090"/>
                  <a:chOff x="8100716" y="3773214"/>
                  <a:chExt cx="441437" cy="599089"/>
                </a:xfrm>
              </p:grpSpPr>
              <p:sp>
                <p:nvSpPr>
                  <p:cNvPr id="196" name="Flowchart: Magnetic Disk 195"/>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97" name="Oval 196"/>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sp>
          <p:nvSpPr>
            <p:cNvPr id="127" name="Text Box 183"/>
            <p:cNvSpPr txBox="1">
              <a:spLocks noChangeArrowheads="1"/>
            </p:cNvSpPr>
            <p:nvPr/>
          </p:nvSpPr>
          <p:spPr bwMode="auto">
            <a:xfrm>
              <a:off x="685800" y="5779613"/>
              <a:ext cx="106680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Content.1</a:t>
              </a:r>
              <a:endParaRPr lang="en-US" sz="700" dirty="0">
                <a:solidFill>
                  <a:schemeClr val="bg1"/>
                </a:solidFill>
                <a:latin typeface="+mn-lt"/>
                <a:cs typeface="+mn-cs"/>
              </a:endParaRPr>
            </a:p>
          </p:txBody>
        </p:sp>
        <p:sp>
          <p:nvSpPr>
            <p:cNvPr id="128" name="Rounded Rectangle 127"/>
            <p:cNvSpPr/>
            <p:nvPr/>
          </p:nvSpPr>
          <p:spPr bwMode="auto">
            <a:xfrm>
              <a:off x="685800" y="4693625"/>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29" name="Picture 2" descr="D:\Projects\Microsoft\DPM_Deck\images\Vista (344).png"/>
            <p:cNvPicPr>
              <a:picLocks noChangeAspect="1" noChangeArrowheads="1"/>
            </p:cNvPicPr>
            <p:nvPr/>
          </p:nvPicPr>
          <p:blipFill>
            <a:blip r:embed="rId3" cstate="print"/>
            <a:srcRect/>
            <a:stretch>
              <a:fillRect/>
            </a:stretch>
          </p:blipFill>
          <p:spPr bwMode="auto">
            <a:xfrm>
              <a:off x="895631" y="4999945"/>
              <a:ext cx="671313" cy="671313"/>
            </a:xfrm>
            <a:prstGeom prst="rect">
              <a:avLst/>
            </a:prstGeom>
            <a:noFill/>
          </p:spPr>
        </p:pic>
        <p:sp>
          <p:nvSpPr>
            <p:cNvPr id="130" name="Text Box 183"/>
            <p:cNvSpPr txBox="1">
              <a:spLocks noChangeArrowheads="1"/>
            </p:cNvSpPr>
            <p:nvPr/>
          </p:nvSpPr>
          <p:spPr bwMode="auto">
            <a:xfrm>
              <a:off x="858403" y="4677313"/>
              <a:ext cx="83820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0" name="Group 16"/>
            <p:cNvGrpSpPr/>
            <p:nvPr/>
          </p:nvGrpSpPr>
          <p:grpSpPr>
            <a:xfrm>
              <a:off x="1372442" y="5343172"/>
              <a:ext cx="324356" cy="317429"/>
              <a:chOff x="6691381" y="3538566"/>
              <a:chExt cx="1282751" cy="1346654"/>
            </a:xfrm>
          </p:grpSpPr>
          <p:sp>
            <p:nvSpPr>
              <p:cNvPr id="185" name="Oval 18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11" name="Group 17"/>
              <p:cNvGrpSpPr/>
              <p:nvPr/>
            </p:nvGrpSpPr>
            <p:grpSpPr>
              <a:xfrm flipH="1">
                <a:off x="6802955" y="3538566"/>
                <a:ext cx="915230" cy="1242090"/>
                <a:chOff x="8100716" y="3773214"/>
                <a:chExt cx="441437" cy="599089"/>
              </a:xfrm>
            </p:grpSpPr>
            <p:sp>
              <p:nvSpPr>
                <p:cNvPr id="187" name="Flowchart: Magnetic Disk 18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88" name="Oval 18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nvGrpSpPr>
            <p:cNvPr id="12" name="Group 194"/>
            <p:cNvGrpSpPr/>
            <p:nvPr/>
          </p:nvGrpSpPr>
          <p:grpSpPr>
            <a:xfrm>
              <a:off x="1905000" y="4693625"/>
              <a:ext cx="1090975" cy="1483312"/>
              <a:chOff x="838200" y="4555689"/>
              <a:chExt cx="1090975" cy="1483312"/>
            </a:xfrm>
          </p:grpSpPr>
          <p:sp>
            <p:nvSpPr>
              <p:cNvPr id="176" name="Text Box 183"/>
              <p:cNvSpPr txBox="1">
                <a:spLocks noChangeArrowheads="1"/>
              </p:cNvSpPr>
              <p:nvPr/>
            </p:nvSpPr>
            <p:spPr bwMode="auto">
              <a:xfrm>
                <a:off x="838200" y="5657987"/>
                <a:ext cx="1066798"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Content.2</a:t>
                </a:r>
                <a:endParaRPr lang="en-US" sz="700" dirty="0">
                  <a:solidFill>
                    <a:schemeClr val="bg1"/>
                  </a:solidFill>
                  <a:latin typeface="+mn-lt"/>
                  <a:cs typeface="+mn-cs"/>
                </a:endParaRPr>
              </a:p>
            </p:txBody>
          </p:sp>
          <p:sp>
            <p:nvSpPr>
              <p:cNvPr id="177" name="Rounded Rectangle 176"/>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78"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179"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3" name="Group 16"/>
              <p:cNvGrpSpPr/>
              <p:nvPr/>
            </p:nvGrpSpPr>
            <p:grpSpPr>
              <a:xfrm>
                <a:off x="1524842" y="5221547"/>
                <a:ext cx="324356" cy="317429"/>
                <a:chOff x="6691381" y="3538566"/>
                <a:chExt cx="1282751" cy="1346654"/>
              </a:xfrm>
            </p:grpSpPr>
            <p:sp>
              <p:nvSpPr>
                <p:cNvPr id="181" name="Oval 18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183" name="Flowchart: Magnetic Disk 182"/>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84" name="Oval 183"/>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15" name="Group 204"/>
            <p:cNvGrpSpPr/>
            <p:nvPr/>
          </p:nvGrpSpPr>
          <p:grpSpPr>
            <a:xfrm>
              <a:off x="3124200" y="4693625"/>
              <a:ext cx="1090975" cy="1483312"/>
              <a:chOff x="838200" y="4555689"/>
              <a:chExt cx="1090975" cy="1483312"/>
            </a:xfrm>
          </p:grpSpPr>
          <p:sp>
            <p:nvSpPr>
              <p:cNvPr id="167" name="Text Box 183"/>
              <p:cNvSpPr txBox="1">
                <a:spLocks noChangeArrowheads="1"/>
              </p:cNvSpPr>
              <p:nvPr/>
            </p:nvSpPr>
            <p:spPr bwMode="auto">
              <a:xfrm>
                <a:off x="838200" y="5657987"/>
                <a:ext cx="1066798"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Content.3</a:t>
                </a:r>
                <a:endParaRPr lang="en-US" sz="700" dirty="0">
                  <a:solidFill>
                    <a:schemeClr val="bg1"/>
                  </a:solidFill>
                  <a:latin typeface="+mn-lt"/>
                  <a:cs typeface="+mn-cs"/>
                </a:endParaRPr>
              </a:p>
            </p:txBody>
          </p:sp>
          <p:sp>
            <p:nvSpPr>
              <p:cNvPr id="168" name="Rounded Rectangle 167"/>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69"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170"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6" name="Group 16"/>
              <p:cNvGrpSpPr/>
              <p:nvPr/>
            </p:nvGrpSpPr>
            <p:grpSpPr>
              <a:xfrm>
                <a:off x="1524842" y="5221547"/>
                <a:ext cx="324356" cy="317429"/>
                <a:chOff x="6691381" y="3538566"/>
                <a:chExt cx="1282751" cy="1346654"/>
              </a:xfrm>
            </p:grpSpPr>
            <p:sp>
              <p:nvSpPr>
                <p:cNvPr id="172" name="Oval 17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17" name="Group 17"/>
                <p:cNvGrpSpPr/>
                <p:nvPr/>
              </p:nvGrpSpPr>
              <p:grpSpPr>
                <a:xfrm flipH="1">
                  <a:off x="6802955" y="3538566"/>
                  <a:ext cx="915230" cy="1242090"/>
                  <a:chOff x="8100716" y="3773214"/>
                  <a:chExt cx="441437" cy="599089"/>
                </a:xfrm>
              </p:grpSpPr>
              <p:sp>
                <p:nvSpPr>
                  <p:cNvPr id="174" name="Flowchart: Magnetic Disk 173"/>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75" name="Oval 174"/>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18" name="Group 228"/>
            <p:cNvGrpSpPr/>
            <p:nvPr/>
          </p:nvGrpSpPr>
          <p:grpSpPr>
            <a:xfrm>
              <a:off x="7367225" y="4693625"/>
              <a:ext cx="1204883" cy="1483314"/>
              <a:chOff x="838200" y="4555689"/>
              <a:chExt cx="1204883" cy="1483314"/>
            </a:xfrm>
          </p:grpSpPr>
          <p:sp>
            <p:nvSpPr>
              <p:cNvPr id="158" name="Text Box 183"/>
              <p:cNvSpPr txBox="1">
                <a:spLocks noChangeArrowheads="1"/>
              </p:cNvSpPr>
              <p:nvPr/>
            </p:nvSpPr>
            <p:spPr bwMode="auto">
              <a:xfrm>
                <a:off x="838200" y="5657989"/>
                <a:ext cx="1204883"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err="1" smtClean="0">
                    <a:solidFill>
                      <a:schemeClr val="bg1"/>
                    </a:solidFill>
                  </a:rPr>
                  <a:t>Content.Z</a:t>
                </a:r>
                <a:endParaRPr lang="en-US" sz="700" dirty="0">
                  <a:solidFill>
                    <a:schemeClr val="bg1"/>
                  </a:solidFill>
                  <a:latin typeface="+mn-lt"/>
                  <a:cs typeface="+mn-cs"/>
                </a:endParaRPr>
              </a:p>
            </p:txBody>
          </p:sp>
          <p:sp>
            <p:nvSpPr>
              <p:cNvPr id="159" name="Rounded Rectangle 158"/>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60"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161"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9" name="Group 16"/>
              <p:cNvGrpSpPr/>
              <p:nvPr/>
            </p:nvGrpSpPr>
            <p:grpSpPr>
              <a:xfrm>
                <a:off x="1524842" y="5221547"/>
                <a:ext cx="324356" cy="317429"/>
                <a:chOff x="6691381" y="3538566"/>
                <a:chExt cx="1282751" cy="1346654"/>
              </a:xfrm>
            </p:grpSpPr>
            <p:sp>
              <p:nvSpPr>
                <p:cNvPr id="163" name="Oval 16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20" name="Group 17"/>
                <p:cNvGrpSpPr/>
                <p:nvPr/>
              </p:nvGrpSpPr>
              <p:grpSpPr>
                <a:xfrm flipH="1">
                  <a:off x="6802955" y="3538566"/>
                  <a:ext cx="915230" cy="1242090"/>
                  <a:chOff x="8100716" y="3773214"/>
                  <a:chExt cx="441437" cy="599089"/>
                </a:xfrm>
              </p:grpSpPr>
              <p:sp>
                <p:nvSpPr>
                  <p:cNvPr id="165" name="Flowchart: Magnetic Disk 164"/>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66" name="Oval 165"/>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21" name="Group 241"/>
            <p:cNvGrpSpPr/>
            <p:nvPr/>
          </p:nvGrpSpPr>
          <p:grpSpPr>
            <a:xfrm>
              <a:off x="6148025" y="4693625"/>
              <a:ext cx="1253663" cy="1483310"/>
              <a:chOff x="838200" y="4555689"/>
              <a:chExt cx="1253663" cy="1483310"/>
            </a:xfrm>
          </p:grpSpPr>
          <p:sp>
            <p:nvSpPr>
              <p:cNvPr id="149" name="Text Box 183"/>
              <p:cNvSpPr txBox="1">
                <a:spLocks noChangeArrowheads="1"/>
              </p:cNvSpPr>
              <p:nvPr/>
            </p:nvSpPr>
            <p:spPr bwMode="auto">
              <a:xfrm>
                <a:off x="838200" y="5657985"/>
                <a:ext cx="1253663"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err="1" smtClean="0">
                    <a:solidFill>
                      <a:schemeClr val="bg1"/>
                    </a:solidFill>
                  </a:rPr>
                  <a:t>Content.Y</a:t>
                </a:r>
                <a:endParaRPr lang="en-US" sz="700" dirty="0">
                  <a:solidFill>
                    <a:schemeClr val="bg1"/>
                  </a:solidFill>
                  <a:latin typeface="+mn-lt"/>
                  <a:cs typeface="+mn-cs"/>
                </a:endParaRPr>
              </a:p>
            </p:txBody>
          </p:sp>
          <p:sp>
            <p:nvSpPr>
              <p:cNvPr id="150" name="Rounded Rectangle 149"/>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51"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152"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22" name="Group 16"/>
              <p:cNvGrpSpPr/>
              <p:nvPr/>
            </p:nvGrpSpPr>
            <p:grpSpPr>
              <a:xfrm>
                <a:off x="1524842" y="5221547"/>
                <a:ext cx="324356" cy="317429"/>
                <a:chOff x="6691381" y="3538566"/>
                <a:chExt cx="1282751" cy="1346654"/>
              </a:xfrm>
            </p:grpSpPr>
            <p:sp>
              <p:nvSpPr>
                <p:cNvPr id="154" name="Oval 15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23" name="Group 17"/>
                <p:cNvGrpSpPr/>
                <p:nvPr/>
              </p:nvGrpSpPr>
              <p:grpSpPr>
                <a:xfrm flipH="1">
                  <a:off x="6802955" y="3538566"/>
                  <a:ext cx="915230" cy="1242090"/>
                  <a:chOff x="8100716" y="3773214"/>
                  <a:chExt cx="441437" cy="599089"/>
                </a:xfrm>
              </p:grpSpPr>
              <p:sp>
                <p:nvSpPr>
                  <p:cNvPr id="156" name="Flowchart: Magnetic Disk 155"/>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57" name="Oval 156"/>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24" name="Group 251"/>
            <p:cNvGrpSpPr/>
            <p:nvPr/>
          </p:nvGrpSpPr>
          <p:grpSpPr>
            <a:xfrm>
              <a:off x="4876800" y="4693625"/>
              <a:ext cx="1266131" cy="1483310"/>
              <a:chOff x="838200" y="4555689"/>
              <a:chExt cx="1266131" cy="1483310"/>
            </a:xfrm>
          </p:grpSpPr>
          <p:sp>
            <p:nvSpPr>
              <p:cNvPr id="140" name="Text Box 183"/>
              <p:cNvSpPr txBox="1">
                <a:spLocks noChangeArrowheads="1"/>
              </p:cNvSpPr>
              <p:nvPr/>
            </p:nvSpPr>
            <p:spPr bwMode="auto">
              <a:xfrm>
                <a:off x="838200" y="5657985"/>
                <a:ext cx="126613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err="1" smtClean="0">
                    <a:solidFill>
                      <a:schemeClr val="bg1"/>
                    </a:solidFill>
                  </a:rPr>
                  <a:t>Content.X</a:t>
                </a:r>
                <a:endParaRPr lang="en-US" sz="700" dirty="0">
                  <a:solidFill>
                    <a:schemeClr val="bg1"/>
                  </a:solidFill>
                  <a:latin typeface="+mn-lt"/>
                  <a:cs typeface="+mn-cs"/>
                </a:endParaRPr>
              </a:p>
            </p:txBody>
          </p:sp>
          <p:sp>
            <p:nvSpPr>
              <p:cNvPr id="141" name="Rounded Rectangle 140"/>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42"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143"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25" name="Group 16"/>
              <p:cNvGrpSpPr/>
              <p:nvPr/>
            </p:nvGrpSpPr>
            <p:grpSpPr>
              <a:xfrm>
                <a:off x="1524842" y="5221547"/>
                <a:ext cx="324356" cy="317429"/>
                <a:chOff x="6691381" y="3538566"/>
                <a:chExt cx="1282751" cy="1346654"/>
              </a:xfrm>
            </p:grpSpPr>
            <p:sp>
              <p:nvSpPr>
                <p:cNvPr id="145" name="Oval 14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26" name="Group 17"/>
                <p:cNvGrpSpPr/>
                <p:nvPr/>
              </p:nvGrpSpPr>
              <p:grpSpPr>
                <a:xfrm flipH="1">
                  <a:off x="6802955" y="3538566"/>
                  <a:ext cx="915230" cy="1242090"/>
                  <a:chOff x="8100716" y="3773214"/>
                  <a:chExt cx="441437" cy="599089"/>
                </a:xfrm>
              </p:grpSpPr>
              <p:sp>
                <p:nvSpPr>
                  <p:cNvPr id="147" name="Flowchart: Magnetic Disk 14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148" name="Oval 14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sp>
          <p:nvSpPr>
            <p:cNvPr id="137" name="Oval 136"/>
            <p:cNvSpPr/>
            <p:nvPr/>
          </p:nvSpPr>
          <p:spPr bwMode="auto">
            <a:xfrm>
              <a:off x="4343400" y="5257800"/>
              <a:ext cx="76200" cy="76200"/>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8" name="Oval 137"/>
            <p:cNvSpPr/>
            <p:nvPr/>
          </p:nvSpPr>
          <p:spPr bwMode="auto">
            <a:xfrm>
              <a:off x="4495800" y="5257800"/>
              <a:ext cx="76200" cy="76200"/>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139" name="Oval 138"/>
            <p:cNvSpPr/>
            <p:nvPr/>
          </p:nvSpPr>
          <p:spPr bwMode="auto">
            <a:xfrm>
              <a:off x="4648200" y="5257800"/>
              <a:ext cx="76200" cy="76200"/>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effectLst>
                  <a:outerShdw blurRad="38100" dist="38100" dir="2700000" algn="tl">
                    <a:srgbClr val="000000">
                      <a:alpha val="43137"/>
                    </a:srgbClr>
                  </a:outerShdw>
                </a:effectLst>
                <a:latin typeface="Calibri" pitchFamily="34" charset="0"/>
              </a:endParaRPr>
            </a:p>
          </p:txBody>
        </p:sp>
      </p:grpSp>
    </p:spTree>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ounded Rectangle 105"/>
          <p:cNvSpPr/>
          <p:nvPr/>
        </p:nvSpPr>
        <p:spPr bwMode="auto">
          <a:xfrm>
            <a:off x="2209800" y="1981200"/>
            <a:ext cx="4495800" cy="2491672"/>
          </a:xfrm>
          <a:prstGeom prst="roundRect">
            <a:avLst>
              <a:gd name="adj" fmla="val 6650"/>
            </a:avLst>
          </a:prstGeom>
          <a:solidFill>
            <a:schemeClr val="tx1">
              <a:lumMod val="85000"/>
            </a:schemeClr>
          </a:soli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sp>
        <p:nvSpPr>
          <p:cNvPr id="55299" name="Rectangle 27"/>
          <p:cNvSpPr>
            <a:spLocks noGrp="1" noChangeArrowheads="1"/>
          </p:cNvSpPr>
          <p:nvPr>
            <p:ph type="title"/>
          </p:nvPr>
        </p:nvSpPr>
        <p:spPr/>
        <p:txBody>
          <a:bodyPr/>
          <a:lstStyle/>
          <a:p>
            <a:pPr eaLnBrk="1" hangingPunct="1"/>
            <a:r>
              <a:rPr lang="en-US" smtClean="0"/>
              <a:t>SharePoint</a:t>
            </a:r>
            <a:endParaRPr lang="en-US" dirty="0" smtClean="0"/>
          </a:p>
        </p:txBody>
      </p:sp>
      <p:sp>
        <p:nvSpPr>
          <p:cNvPr id="55300" name="Rectangle 28"/>
          <p:cNvSpPr>
            <a:spLocks noGrp="1" noChangeArrowheads="1"/>
          </p:cNvSpPr>
          <p:nvPr>
            <p:ph type="body" sz="quarter" idx="10"/>
          </p:nvPr>
        </p:nvSpPr>
        <p:spPr>
          <a:xfrm>
            <a:off x="381000" y="1246297"/>
            <a:ext cx="8382000" cy="304699"/>
          </a:xfrm>
        </p:spPr>
        <p:txBody>
          <a:bodyPr/>
          <a:lstStyle/>
          <a:p>
            <a:r>
              <a:rPr lang="en-US" sz="2200" dirty="0" smtClean="0"/>
              <a:t>Optimization of catalog</a:t>
            </a:r>
          </a:p>
        </p:txBody>
      </p:sp>
      <p:sp>
        <p:nvSpPr>
          <p:cNvPr id="63" name="TextBox 62"/>
          <p:cNvSpPr txBox="1"/>
          <p:nvPr/>
        </p:nvSpPr>
        <p:spPr>
          <a:xfrm>
            <a:off x="4987636" y="798022"/>
            <a:ext cx="3674226" cy="461665"/>
          </a:xfrm>
          <a:prstGeom prst="rect">
            <a:avLst/>
          </a:prstGeom>
          <a:noFill/>
        </p:spPr>
        <p:txBody>
          <a:bodyPr wrap="square" rtlCol="0">
            <a:spAutoFit/>
          </a:bodyPr>
          <a:lstStyle/>
          <a:p>
            <a:endParaRPr lang="en-US" sz="2400" dirty="0" smtClean="0"/>
          </a:p>
        </p:txBody>
      </p:sp>
      <p:grpSp>
        <p:nvGrpSpPr>
          <p:cNvPr id="2" name="Group 339"/>
          <p:cNvGrpSpPr/>
          <p:nvPr/>
        </p:nvGrpSpPr>
        <p:grpSpPr>
          <a:xfrm>
            <a:off x="2028128" y="4640105"/>
            <a:ext cx="4961744" cy="344773"/>
            <a:chOff x="1843790" y="4422099"/>
            <a:chExt cx="4961744" cy="344773"/>
          </a:xfrm>
        </p:grpSpPr>
        <p:sp>
          <p:nvSpPr>
            <p:cNvPr id="339" name="Rectangle 338"/>
            <p:cNvSpPr/>
            <p:nvPr/>
          </p:nvSpPr>
          <p:spPr bwMode="auto">
            <a:xfrm>
              <a:off x="1843790" y="4452079"/>
              <a:ext cx="4961744" cy="314793"/>
            </a:xfrm>
            <a:prstGeom prst="rect">
              <a:avLst/>
            </a:prstGeom>
            <a:solidFill>
              <a:schemeClr val="bg1">
                <a:alpha val="82000"/>
              </a:schemeClr>
            </a:solidFill>
            <a:ln>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effectLst/>
                <a:latin typeface="Segoe" pitchFamily="34" charset="0"/>
              </a:endParaRPr>
            </a:p>
          </p:txBody>
        </p:sp>
        <p:sp>
          <p:nvSpPr>
            <p:cNvPr id="335" name="TextBox 687"/>
            <p:cNvSpPr txBox="1">
              <a:spLocks noChangeArrowheads="1"/>
            </p:cNvSpPr>
            <p:nvPr/>
          </p:nvSpPr>
          <p:spPr bwMode="auto">
            <a:xfrm>
              <a:off x="1860387" y="4422099"/>
              <a:ext cx="4910710" cy="338548"/>
            </a:xfrm>
            <a:prstGeom prst="rect">
              <a:avLst/>
            </a:prstGeom>
            <a:noFill/>
            <a:ln w="9525">
              <a:noFill/>
              <a:miter lim="800000"/>
              <a:headEnd/>
              <a:tailEnd/>
            </a:ln>
          </p:spPr>
          <p:txBody>
            <a:bodyPr wrap="square" lIns="91435" tIns="45717" rIns="91435" bIns="45717">
              <a:spAutoFit/>
            </a:bodyPr>
            <a:lstStyle/>
            <a:p>
              <a:pPr algn="ctr" eaLnBrk="0" hangingPunct="0">
                <a:defRPr/>
              </a:pPr>
              <a:r>
                <a:rPr lang="en-US" sz="1600" b="1" dirty="0" smtClean="0">
                  <a:solidFill>
                    <a:srgbClr val="FF0000"/>
                  </a:solidFill>
                </a:rPr>
                <a:t>Microsoft IT = 5TB of content in just one farm</a:t>
              </a:r>
              <a:endParaRPr lang="en-US" sz="1600" b="1" dirty="0">
                <a:solidFill>
                  <a:srgbClr val="FF0000"/>
                </a:solidFill>
                <a:latin typeface="+mn-lt"/>
                <a:cs typeface="+mn-cs"/>
              </a:endParaRPr>
            </a:p>
          </p:txBody>
        </p:sp>
      </p:grpSp>
      <p:graphicFrame>
        <p:nvGraphicFramePr>
          <p:cNvPr id="338" name="Table 337"/>
          <p:cNvGraphicFramePr>
            <a:graphicFrameLocks noGrp="1"/>
          </p:cNvGraphicFramePr>
          <p:nvPr/>
        </p:nvGraphicFramePr>
        <p:xfrm>
          <a:off x="1363413" y="5175310"/>
          <a:ext cx="6291174" cy="1316580"/>
        </p:xfrm>
        <a:graphic>
          <a:graphicData uri="http://schemas.openxmlformats.org/drawingml/2006/table">
            <a:tbl>
              <a:tblPr firstRow="1" bandRow="1">
                <a:tableStyleId>{21E4AEA4-8DFA-4A89-87EB-49C32662AFE0}</a:tableStyleId>
              </a:tblPr>
              <a:tblGrid>
                <a:gridCol w="2097058"/>
                <a:gridCol w="2097058"/>
                <a:gridCol w="2097058"/>
              </a:tblGrid>
              <a:tr h="327100">
                <a:tc>
                  <a:txBody>
                    <a:bodyPr/>
                    <a:lstStyle/>
                    <a:p>
                      <a:pPr algn="ctr"/>
                      <a:r>
                        <a:rPr lang="en-US" sz="1600" dirty="0" smtClean="0"/>
                        <a:t>Time</a:t>
                      </a:r>
                      <a:endParaRPr lang="en-US" sz="1600" dirty="0">
                        <a:solidFill>
                          <a:schemeClr val="bg1"/>
                        </a:solidFill>
                      </a:endParaRPr>
                    </a:p>
                  </a:txBody>
                  <a:tcPr/>
                </a:tc>
                <a:tc>
                  <a:txBody>
                    <a:bodyPr/>
                    <a:lstStyle/>
                    <a:p>
                      <a:pPr algn="ctr"/>
                      <a:r>
                        <a:rPr lang="en-US" sz="1600" dirty="0" smtClean="0"/>
                        <a:t>DPM 2007</a:t>
                      </a:r>
                      <a:endParaRPr lang="en-US" sz="1600" dirty="0">
                        <a:solidFill>
                          <a:schemeClr val="bg1"/>
                        </a:solidFill>
                      </a:endParaRPr>
                    </a:p>
                  </a:txBody>
                  <a:tcPr/>
                </a:tc>
                <a:tc>
                  <a:txBody>
                    <a:bodyPr/>
                    <a:lstStyle/>
                    <a:p>
                      <a:pPr algn="ctr"/>
                      <a:r>
                        <a:rPr lang="en-US" sz="1600" dirty="0" smtClean="0"/>
                        <a:t>DPM 2007 SP1</a:t>
                      </a:r>
                      <a:endParaRPr lang="en-US" sz="1600" dirty="0">
                        <a:solidFill>
                          <a:schemeClr val="bg1"/>
                        </a:solidFill>
                      </a:endParaRPr>
                    </a:p>
                  </a:txBody>
                  <a:tcPr/>
                </a:tc>
              </a:tr>
              <a:tr h="327100">
                <a:tc>
                  <a:txBody>
                    <a:bodyPr/>
                    <a:lstStyle/>
                    <a:p>
                      <a:pPr algn="l"/>
                      <a:r>
                        <a:rPr lang="en-US" sz="1400" dirty="0" smtClean="0"/>
                        <a:t>Backup</a:t>
                      </a:r>
                      <a:endParaRPr lang="en-US" sz="1400" dirty="0">
                        <a:solidFill>
                          <a:schemeClr val="bg1"/>
                        </a:solidFill>
                      </a:endParaRPr>
                    </a:p>
                  </a:txBody>
                  <a:tcPr marL="365760" anchor="ctr"/>
                </a:tc>
                <a:tc>
                  <a:txBody>
                    <a:bodyPr/>
                    <a:lstStyle/>
                    <a:p>
                      <a:pPr algn="l"/>
                      <a:r>
                        <a:rPr lang="en-US" sz="1400" dirty="0" smtClean="0"/>
                        <a:t>2 hours</a:t>
                      </a:r>
                      <a:endParaRPr lang="en-US" sz="1400" dirty="0">
                        <a:solidFill>
                          <a:schemeClr val="bg1"/>
                        </a:solidFill>
                      </a:endParaRPr>
                    </a:p>
                  </a:txBody>
                  <a:tcPr marL="365760" anchor="ctr"/>
                </a:tc>
                <a:tc>
                  <a:txBody>
                    <a:bodyPr/>
                    <a:lstStyle/>
                    <a:p>
                      <a:pPr algn="l"/>
                      <a:r>
                        <a:rPr lang="en-US" sz="1400" dirty="0" smtClean="0"/>
                        <a:t>2 hours</a:t>
                      </a:r>
                      <a:endParaRPr lang="en-US" sz="1400" dirty="0">
                        <a:solidFill>
                          <a:schemeClr val="bg1"/>
                        </a:solidFill>
                      </a:endParaRPr>
                    </a:p>
                  </a:txBody>
                  <a:tcPr marL="365760" anchor="ctr"/>
                </a:tc>
              </a:tr>
              <a:tr h="327100">
                <a:tc>
                  <a:txBody>
                    <a:bodyPr/>
                    <a:lstStyle/>
                    <a:p>
                      <a:pPr algn="l"/>
                      <a:r>
                        <a:rPr lang="en-US" sz="1400" dirty="0" smtClean="0"/>
                        <a:t>Re-Catalog</a:t>
                      </a:r>
                      <a:endParaRPr lang="en-US" sz="1400" dirty="0">
                        <a:solidFill>
                          <a:schemeClr val="bg1"/>
                        </a:solidFill>
                      </a:endParaRPr>
                    </a:p>
                  </a:txBody>
                  <a:tcPr marL="365760" anchor="ctr"/>
                </a:tc>
                <a:tc>
                  <a:txBody>
                    <a:bodyPr/>
                    <a:lstStyle/>
                    <a:p>
                      <a:pPr algn="l"/>
                      <a:r>
                        <a:rPr lang="en-US" sz="1400" dirty="0" smtClean="0"/>
                        <a:t>8 hours</a:t>
                      </a:r>
                      <a:endParaRPr lang="en-US" sz="1400" dirty="0">
                        <a:solidFill>
                          <a:schemeClr val="bg1"/>
                        </a:solidFill>
                      </a:endParaRPr>
                    </a:p>
                  </a:txBody>
                  <a:tcPr marL="365760" anchor="ctr"/>
                </a:tc>
                <a:tc>
                  <a:txBody>
                    <a:bodyPr/>
                    <a:lstStyle/>
                    <a:p>
                      <a:pPr algn="l"/>
                      <a:r>
                        <a:rPr lang="en-US" sz="1400" dirty="0" smtClean="0"/>
                        <a:t>15 minutes!</a:t>
                      </a:r>
                      <a:endParaRPr lang="en-US" sz="1400" b="1" dirty="0">
                        <a:solidFill>
                          <a:srgbClr val="FF0000"/>
                        </a:solidFill>
                      </a:endParaRPr>
                    </a:p>
                  </a:txBody>
                  <a:tcPr marL="365760" anchor="ctr"/>
                </a:tc>
              </a:tr>
              <a:tr h="327100">
                <a:tc>
                  <a:txBody>
                    <a:bodyPr/>
                    <a:lstStyle/>
                    <a:p>
                      <a:pPr algn="l"/>
                      <a:r>
                        <a:rPr lang="en-US" sz="1400" dirty="0" smtClean="0"/>
                        <a:t>Total</a:t>
                      </a:r>
                      <a:endParaRPr lang="en-US" sz="1400" dirty="0">
                        <a:solidFill>
                          <a:schemeClr val="bg1"/>
                        </a:solidFill>
                      </a:endParaRPr>
                    </a:p>
                  </a:txBody>
                  <a:tcPr marL="365760" anchor="ctr"/>
                </a:tc>
                <a:tc>
                  <a:txBody>
                    <a:bodyPr/>
                    <a:lstStyle/>
                    <a:p>
                      <a:pPr algn="l"/>
                      <a:r>
                        <a:rPr lang="en-US" sz="1400" dirty="0" smtClean="0"/>
                        <a:t>10 hours</a:t>
                      </a:r>
                      <a:endParaRPr lang="en-US" sz="1400" dirty="0">
                        <a:solidFill>
                          <a:schemeClr val="bg1"/>
                        </a:solidFill>
                      </a:endParaRPr>
                    </a:p>
                  </a:txBody>
                  <a:tcPr marL="365760" anchor="ctr"/>
                </a:tc>
                <a:tc>
                  <a:txBody>
                    <a:bodyPr/>
                    <a:lstStyle/>
                    <a:p>
                      <a:pPr algn="l"/>
                      <a:r>
                        <a:rPr lang="en-US" sz="1400" dirty="0" smtClean="0"/>
                        <a:t>2:15</a:t>
                      </a:r>
                      <a:endParaRPr lang="en-US" sz="1400" dirty="0">
                        <a:solidFill>
                          <a:schemeClr val="bg1"/>
                        </a:solidFill>
                      </a:endParaRPr>
                    </a:p>
                  </a:txBody>
                  <a:tcPr marL="365760" anchor="ctr"/>
                </a:tc>
              </a:tr>
            </a:tbl>
          </a:graphicData>
        </a:graphic>
      </p:graphicFrame>
      <p:grpSp>
        <p:nvGrpSpPr>
          <p:cNvPr id="3" name="Group 104"/>
          <p:cNvGrpSpPr/>
          <p:nvPr/>
        </p:nvGrpSpPr>
        <p:grpSpPr>
          <a:xfrm>
            <a:off x="2373706" y="2041235"/>
            <a:ext cx="4240851" cy="2433991"/>
            <a:chOff x="685800" y="1277318"/>
            <a:chExt cx="7886308" cy="4899621"/>
          </a:xfrm>
        </p:grpSpPr>
        <p:sp>
          <p:nvSpPr>
            <p:cNvPr id="113" name="Text Box 183"/>
            <p:cNvSpPr txBox="1">
              <a:spLocks noChangeArrowheads="1"/>
            </p:cNvSpPr>
            <p:nvPr/>
          </p:nvSpPr>
          <p:spPr bwMode="auto">
            <a:xfrm>
              <a:off x="2117323" y="2361085"/>
              <a:ext cx="121397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WFE.1</a:t>
              </a:r>
              <a:endParaRPr lang="en-US" sz="700" dirty="0">
                <a:solidFill>
                  <a:schemeClr val="bg1"/>
                </a:solidFill>
                <a:latin typeface="+mn-lt"/>
                <a:cs typeface="+mn-cs"/>
              </a:endParaRPr>
            </a:p>
          </p:txBody>
        </p:sp>
        <p:sp>
          <p:nvSpPr>
            <p:cNvPr id="120" name="Text Box 183"/>
            <p:cNvSpPr txBox="1">
              <a:spLocks noChangeArrowheads="1"/>
            </p:cNvSpPr>
            <p:nvPr/>
          </p:nvSpPr>
          <p:spPr bwMode="auto">
            <a:xfrm>
              <a:off x="3946118" y="2361085"/>
              <a:ext cx="121397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WFE.2</a:t>
              </a:r>
              <a:endParaRPr lang="en-US" sz="700" dirty="0">
                <a:solidFill>
                  <a:schemeClr val="bg1"/>
                </a:solidFill>
                <a:latin typeface="+mn-lt"/>
                <a:cs typeface="+mn-cs"/>
              </a:endParaRPr>
            </a:p>
          </p:txBody>
        </p:sp>
        <p:sp>
          <p:nvSpPr>
            <p:cNvPr id="122" name="Text Box 183"/>
            <p:cNvSpPr txBox="1">
              <a:spLocks noChangeArrowheads="1"/>
            </p:cNvSpPr>
            <p:nvPr/>
          </p:nvSpPr>
          <p:spPr bwMode="auto">
            <a:xfrm>
              <a:off x="5758292" y="2361085"/>
              <a:ext cx="121397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WFE.3</a:t>
              </a:r>
              <a:endParaRPr lang="en-US" sz="700" dirty="0">
                <a:solidFill>
                  <a:schemeClr val="bg1"/>
                </a:solidFill>
                <a:latin typeface="+mn-lt"/>
                <a:cs typeface="+mn-cs"/>
              </a:endParaRPr>
            </a:p>
          </p:txBody>
        </p:sp>
        <p:sp>
          <p:nvSpPr>
            <p:cNvPr id="123" name="Rounded Rectangle 122"/>
            <p:cNvSpPr/>
            <p:nvPr/>
          </p:nvSpPr>
          <p:spPr bwMode="auto">
            <a:xfrm>
              <a:off x="2110570" y="1293628"/>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198" name="Picture 2" descr="D:\Projects\Microsoft\DPM_Deck\images\Vista (344).png"/>
            <p:cNvPicPr>
              <a:picLocks noChangeAspect="1" noChangeArrowheads="1"/>
            </p:cNvPicPr>
            <p:nvPr/>
          </p:nvPicPr>
          <p:blipFill>
            <a:blip r:embed="rId3" cstate="print"/>
            <a:srcRect/>
            <a:stretch>
              <a:fillRect/>
            </a:stretch>
          </p:blipFill>
          <p:spPr bwMode="auto">
            <a:xfrm>
              <a:off x="2320401" y="1599948"/>
              <a:ext cx="671313" cy="671313"/>
            </a:xfrm>
            <a:prstGeom prst="rect">
              <a:avLst/>
            </a:prstGeom>
            <a:noFill/>
          </p:spPr>
        </p:pic>
        <p:sp>
          <p:nvSpPr>
            <p:cNvPr id="199" name="Text Box 183"/>
            <p:cNvSpPr txBox="1">
              <a:spLocks noChangeArrowheads="1"/>
            </p:cNvSpPr>
            <p:nvPr/>
          </p:nvSpPr>
          <p:spPr bwMode="auto">
            <a:xfrm>
              <a:off x="2423587" y="1277318"/>
              <a:ext cx="64975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IIS</a:t>
              </a:r>
              <a:endParaRPr lang="en-US" sz="700" b="1" dirty="0">
                <a:solidFill>
                  <a:schemeClr val="bg1"/>
                </a:solidFill>
                <a:effectLst>
                  <a:outerShdw blurRad="38100" dist="38100" dir="2700000" algn="tl">
                    <a:srgbClr val="000000">
                      <a:alpha val="43137"/>
                    </a:srgbClr>
                  </a:outerShdw>
                </a:effectLst>
                <a:latin typeface="+mn-lt"/>
                <a:cs typeface="+mn-cs"/>
              </a:endParaRPr>
            </a:p>
          </p:txBody>
        </p:sp>
        <p:sp>
          <p:nvSpPr>
            <p:cNvPr id="200" name="Rounded Rectangle 199"/>
            <p:cNvSpPr/>
            <p:nvPr/>
          </p:nvSpPr>
          <p:spPr bwMode="auto">
            <a:xfrm>
              <a:off x="4044301" y="1293628"/>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01" name="Picture 2" descr="D:\Projects\Microsoft\DPM_Deck\images\Vista (344).png"/>
            <p:cNvPicPr>
              <a:picLocks noChangeAspect="1" noChangeArrowheads="1"/>
            </p:cNvPicPr>
            <p:nvPr/>
          </p:nvPicPr>
          <p:blipFill>
            <a:blip r:embed="rId3" cstate="print"/>
            <a:srcRect/>
            <a:stretch>
              <a:fillRect/>
            </a:stretch>
          </p:blipFill>
          <p:spPr bwMode="auto">
            <a:xfrm>
              <a:off x="4254132" y="1599948"/>
              <a:ext cx="671313" cy="671313"/>
            </a:xfrm>
            <a:prstGeom prst="rect">
              <a:avLst/>
            </a:prstGeom>
            <a:noFill/>
          </p:spPr>
        </p:pic>
        <p:sp>
          <p:nvSpPr>
            <p:cNvPr id="202" name="Text Box 183"/>
            <p:cNvSpPr txBox="1">
              <a:spLocks noChangeArrowheads="1"/>
            </p:cNvSpPr>
            <p:nvPr/>
          </p:nvSpPr>
          <p:spPr bwMode="auto">
            <a:xfrm>
              <a:off x="4357318" y="1277318"/>
              <a:ext cx="699846"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IIS</a:t>
              </a:r>
              <a:endParaRPr lang="en-US" sz="700" b="1" dirty="0">
                <a:solidFill>
                  <a:schemeClr val="bg1"/>
                </a:solidFill>
                <a:effectLst>
                  <a:outerShdw blurRad="38100" dist="38100" dir="2700000" algn="tl">
                    <a:srgbClr val="000000">
                      <a:alpha val="43137"/>
                    </a:srgbClr>
                  </a:outerShdw>
                </a:effectLst>
                <a:latin typeface="+mn-lt"/>
                <a:cs typeface="+mn-cs"/>
              </a:endParaRPr>
            </a:p>
          </p:txBody>
        </p:sp>
        <p:sp>
          <p:nvSpPr>
            <p:cNvPr id="203" name="Rounded Rectangle 202"/>
            <p:cNvSpPr/>
            <p:nvPr/>
          </p:nvSpPr>
          <p:spPr bwMode="auto">
            <a:xfrm>
              <a:off x="5903081" y="1293628"/>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04" name="Picture 2" descr="D:\Projects\Microsoft\DPM_Deck\images\Vista (344).png"/>
            <p:cNvPicPr>
              <a:picLocks noChangeAspect="1" noChangeArrowheads="1"/>
            </p:cNvPicPr>
            <p:nvPr/>
          </p:nvPicPr>
          <p:blipFill>
            <a:blip r:embed="rId3" cstate="print"/>
            <a:srcRect/>
            <a:stretch>
              <a:fillRect/>
            </a:stretch>
          </p:blipFill>
          <p:spPr bwMode="auto">
            <a:xfrm>
              <a:off x="6112912" y="1599948"/>
              <a:ext cx="671313" cy="671313"/>
            </a:xfrm>
            <a:prstGeom prst="rect">
              <a:avLst/>
            </a:prstGeom>
            <a:noFill/>
          </p:spPr>
        </p:pic>
        <p:sp>
          <p:nvSpPr>
            <p:cNvPr id="210" name="Text Box 183"/>
            <p:cNvSpPr txBox="1">
              <a:spLocks noChangeArrowheads="1"/>
            </p:cNvSpPr>
            <p:nvPr/>
          </p:nvSpPr>
          <p:spPr bwMode="auto">
            <a:xfrm>
              <a:off x="6216097" y="1277318"/>
              <a:ext cx="68319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IIS</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4" name="Group 265"/>
            <p:cNvGrpSpPr/>
            <p:nvPr/>
          </p:nvGrpSpPr>
          <p:grpSpPr>
            <a:xfrm>
              <a:off x="3029407" y="3012501"/>
              <a:ext cx="1213970" cy="1411836"/>
              <a:chOff x="3029407" y="2936301"/>
              <a:chExt cx="1213970" cy="1411836"/>
            </a:xfrm>
          </p:grpSpPr>
          <p:sp>
            <p:nvSpPr>
              <p:cNvPr id="288" name="Text Box 183"/>
              <p:cNvSpPr txBox="1">
                <a:spLocks noChangeArrowheads="1"/>
              </p:cNvSpPr>
              <p:nvPr/>
            </p:nvSpPr>
            <p:spPr bwMode="auto">
              <a:xfrm>
                <a:off x="3029407" y="3967123"/>
                <a:ext cx="121397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Config DB</a:t>
                </a:r>
                <a:endParaRPr lang="en-US" sz="700" dirty="0">
                  <a:solidFill>
                    <a:schemeClr val="bg1"/>
                  </a:solidFill>
                  <a:latin typeface="+mn-lt"/>
                  <a:cs typeface="+mn-cs"/>
                </a:endParaRPr>
              </a:p>
            </p:txBody>
          </p:sp>
          <p:sp>
            <p:nvSpPr>
              <p:cNvPr id="289" name="Rounded Rectangle 288"/>
              <p:cNvSpPr/>
              <p:nvPr/>
            </p:nvSpPr>
            <p:spPr bwMode="auto">
              <a:xfrm>
                <a:off x="3096114" y="2952612"/>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90" name="Picture 2" descr="D:\Projects\Microsoft\DPM_Deck\images\Vista (344).png"/>
              <p:cNvPicPr>
                <a:picLocks noChangeAspect="1" noChangeArrowheads="1"/>
              </p:cNvPicPr>
              <p:nvPr/>
            </p:nvPicPr>
            <p:blipFill>
              <a:blip r:embed="rId3" cstate="print"/>
              <a:srcRect/>
              <a:stretch>
                <a:fillRect/>
              </a:stretch>
            </p:blipFill>
            <p:spPr bwMode="auto">
              <a:xfrm>
                <a:off x="3305945" y="3258932"/>
                <a:ext cx="671313" cy="671313"/>
              </a:xfrm>
              <a:prstGeom prst="rect">
                <a:avLst/>
              </a:prstGeom>
              <a:noFill/>
            </p:spPr>
          </p:pic>
          <p:sp>
            <p:nvSpPr>
              <p:cNvPr id="291" name="Text Box 183"/>
              <p:cNvSpPr txBox="1">
                <a:spLocks noChangeArrowheads="1"/>
              </p:cNvSpPr>
              <p:nvPr/>
            </p:nvSpPr>
            <p:spPr bwMode="auto">
              <a:xfrm>
                <a:off x="3276600" y="2936301"/>
                <a:ext cx="761999"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5" name="Group 16"/>
              <p:cNvGrpSpPr/>
              <p:nvPr/>
            </p:nvGrpSpPr>
            <p:grpSpPr>
              <a:xfrm>
                <a:off x="3793266" y="3602159"/>
                <a:ext cx="324356" cy="317429"/>
                <a:chOff x="6691381" y="3538566"/>
                <a:chExt cx="1282751" cy="1346654"/>
              </a:xfrm>
            </p:grpSpPr>
            <p:sp>
              <p:nvSpPr>
                <p:cNvPr id="293" name="Oval 29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6" name="Group 17"/>
                <p:cNvGrpSpPr/>
                <p:nvPr/>
              </p:nvGrpSpPr>
              <p:grpSpPr>
                <a:xfrm flipH="1">
                  <a:off x="6802955" y="3538566"/>
                  <a:ext cx="915230" cy="1242090"/>
                  <a:chOff x="8100716" y="3773214"/>
                  <a:chExt cx="441437" cy="599089"/>
                </a:xfrm>
              </p:grpSpPr>
              <p:sp>
                <p:nvSpPr>
                  <p:cNvPr id="295" name="Flowchart: Magnetic Disk 294"/>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96" name="Oval 295"/>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7" name="Group 264"/>
            <p:cNvGrpSpPr/>
            <p:nvPr/>
          </p:nvGrpSpPr>
          <p:grpSpPr>
            <a:xfrm>
              <a:off x="5008996" y="3012501"/>
              <a:ext cx="1090975" cy="1407112"/>
              <a:chOff x="5008996" y="2936301"/>
              <a:chExt cx="1090975" cy="1407112"/>
            </a:xfrm>
          </p:grpSpPr>
          <p:sp>
            <p:nvSpPr>
              <p:cNvPr id="279" name="Text Box 183"/>
              <p:cNvSpPr txBox="1">
                <a:spLocks noChangeArrowheads="1"/>
              </p:cNvSpPr>
              <p:nvPr/>
            </p:nvSpPr>
            <p:spPr bwMode="auto">
              <a:xfrm>
                <a:off x="5201051" y="3962399"/>
                <a:ext cx="848027"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Index</a:t>
                </a:r>
                <a:endParaRPr lang="en-US" sz="700" dirty="0">
                  <a:solidFill>
                    <a:schemeClr val="bg1"/>
                  </a:solidFill>
                  <a:latin typeface="+mn-lt"/>
                  <a:cs typeface="+mn-cs"/>
                </a:endParaRPr>
              </a:p>
            </p:txBody>
          </p:sp>
          <p:sp>
            <p:nvSpPr>
              <p:cNvPr id="280" name="Rounded Rectangle 279"/>
              <p:cNvSpPr/>
              <p:nvPr/>
            </p:nvSpPr>
            <p:spPr bwMode="auto">
              <a:xfrm>
                <a:off x="5008996" y="2952612"/>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81" name="Picture 2" descr="D:\Projects\Microsoft\DPM_Deck\images\Vista (344).png"/>
              <p:cNvPicPr>
                <a:picLocks noChangeAspect="1" noChangeArrowheads="1"/>
              </p:cNvPicPr>
              <p:nvPr/>
            </p:nvPicPr>
            <p:blipFill>
              <a:blip r:embed="rId3" cstate="print"/>
              <a:srcRect/>
              <a:stretch>
                <a:fillRect/>
              </a:stretch>
            </p:blipFill>
            <p:spPr bwMode="auto">
              <a:xfrm>
                <a:off x="5218827" y="3258932"/>
                <a:ext cx="671313" cy="671313"/>
              </a:xfrm>
              <a:prstGeom prst="rect">
                <a:avLst/>
              </a:prstGeom>
              <a:noFill/>
            </p:spPr>
          </p:pic>
          <p:sp>
            <p:nvSpPr>
              <p:cNvPr id="282" name="Text Box 183"/>
              <p:cNvSpPr txBox="1">
                <a:spLocks noChangeArrowheads="1"/>
              </p:cNvSpPr>
              <p:nvPr/>
            </p:nvSpPr>
            <p:spPr bwMode="auto">
              <a:xfrm>
                <a:off x="5038763" y="2936301"/>
                <a:ext cx="981039"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Search</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8" name="Group 16"/>
              <p:cNvGrpSpPr/>
              <p:nvPr/>
            </p:nvGrpSpPr>
            <p:grpSpPr>
              <a:xfrm>
                <a:off x="5695638" y="3602159"/>
                <a:ext cx="324356" cy="317429"/>
                <a:chOff x="6691381" y="3538566"/>
                <a:chExt cx="1282751" cy="1346654"/>
              </a:xfrm>
            </p:grpSpPr>
            <p:sp>
              <p:nvSpPr>
                <p:cNvPr id="284" name="Oval 28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9" name="Group 17"/>
                <p:cNvGrpSpPr/>
                <p:nvPr/>
              </p:nvGrpSpPr>
              <p:grpSpPr>
                <a:xfrm flipH="1">
                  <a:off x="6802955" y="3538566"/>
                  <a:ext cx="915230" cy="1242090"/>
                  <a:chOff x="8100716" y="3773214"/>
                  <a:chExt cx="441437" cy="599089"/>
                </a:xfrm>
              </p:grpSpPr>
              <p:sp>
                <p:nvSpPr>
                  <p:cNvPr id="286" name="Flowchart: Magnetic Disk 285"/>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87" name="Oval 286"/>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sp>
          <p:nvSpPr>
            <p:cNvPr id="213" name="Text Box 183"/>
            <p:cNvSpPr txBox="1">
              <a:spLocks noChangeArrowheads="1"/>
            </p:cNvSpPr>
            <p:nvPr/>
          </p:nvSpPr>
          <p:spPr bwMode="auto">
            <a:xfrm>
              <a:off x="685800" y="5779613"/>
              <a:ext cx="106680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Content.1</a:t>
              </a:r>
              <a:endParaRPr lang="en-US" sz="700" dirty="0">
                <a:solidFill>
                  <a:schemeClr val="bg1"/>
                </a:solidFill>
                <a:latin typeface="+mn-lt"/>
                <a:cs typeface="+mn-cs"/>
              </a:endParaRPr>
            </a:p>
          </p:txBody>
        </p:sp>
        <p:sp>
          <p:nvSpPr>
            <p:cNvPr id="214" name="Rounded Rectangle 213"/>
            <p:cNvSpPr/>
            <p:nvPr/>
          </p:nvSpPr>
          <p:spPr bwMode="auto">
            <a:xfrm>
              <a:off x="685800" y="4693625"/>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15" name="Picture 2" descr="D:\Projects\Microsoft\DPM_Deck\images\Vista (344).png"/>
            <p:cNvPicPr>
              <a:picLocks noChangeAspect="1" noChangeArrowheads="1"/>
            </p:cNvPicPr>
            <p:nvPr/>
          </p:nvPicPr>
          <p:blipFill>
            <a:blip r:embed="rId3" cstate="print"/>
            <a:srcRect/>
            <a:stretch>
              <a:fillRect/>
            </a:stretch>
          </p:blipFill>
          <p:spPr bwMode="auto">
            <a:xfrm>
              <a:off x="895631" y="4999945"/>
              <a:ext cx="671313" cy="671313"/>
            </a:xfrm>
            <a:prstGeom prst="rect">
              <a:avLst/>
            </a:prstGeom>
            <a:noFill/>
          </p:spPr>
        </p:pic>
        <p:sp>
          <p:nvSpPr>
            <p:cNvPr id="216" name="Text Box 183"/>
            <p:cNvSpPr txBox="1">
              <a:spLocks noChangeArrowheads="1"/>
            </p:cNvSpPr>
            <p:nvPr/>
          </p:nvSpPr>
          <p:spPr bwMode="auto">
            <a:xfrm>
              <a:off x="858403" y="4677313"/>
              <a:ext cx="838200"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0" name="Group 16"/>
            <p:cNvGrpSpPr/>
            <p:nvPr/>
          </p:nvGrpSpPr>
          <p:grpSpPr>
            <a:xfrm>
              <a:off x="1372442" y="5343172"/>
              <a:ext cx="324356" cy="317429"/>
              <a:chOff x="6691381" y="3538566"/>
              <a:chExt cx="1282751" cy="1346654"/>
            </a:xfrm>
          </p:grpSpPr>
          <p:sp>
            <p:nvSpPr>
              <p:cNvPr id="275" name="Oval 27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11" name="Group 17"/>
              <p:cNvGrpSpPr/>
              <p:nvPr/>
            </p:nvGrpSpPr>
            <p:grpSpPr>
              <a:xfrm flipH="1">
                <a:off x="6802955" y="3538566"/>
                <a:ext cx="915230" cy="1242090"/>
                <a:chOff x="8100716" y="3773214"/>
                <a:chExt cx="441437" cy="599089"/>
              </a:xfrm>
            </p:grpSpPr>
            <p:sp>
              <p:nvSpPr>
                <p:cNvPr id="277" name="Flowchart: Magnetic Disk 27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78" name="Oval 27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nvGrpSpPr>
            <p:cNvPr id="12" name="Group 194"/>
            <p:cNvGrpSpPr/>
            <p:nvPr/>
          </p:nvGrpSpPr>
          <p:grpSpPr>
            <a:xfrm>
              <a:off x="1905000" y="4693625"/>
              <a:ext cx="1090975" cy="1483312"/>
              <a:chOff x="838200" y="4555689"/>
              <a:chExt cx="1090975" cy="1483312"/>
            </a:xfrm>
          </p:grpSpPr>
          <p:sp>
            <p:nvSpPr>
              <p:cNvPr id="266" name="Text Box 183"/>
              <p:cNvSpPr txBox="1">
                <a:spLocks noChangeArrowheads="1"/>
              </p:cNvSpPr>
              <p:nvPr/>
            </p:nvSpPr>
            <p:spPr bwMode="auto">
              <a:xfrm>
                <a:off x="838200" y="5657987"/>
                <a:ext cx="1066798"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Content.2</a:t>
                </a:r>
                <a:endParaRPr lang="en-US" sz="700" dirty="0">
                  <a:solidFill>
                    <a:schemeClr val="bg1"/>
                  </a:solidFill>
                  <a:latin typeface="+mn-lt"/>
                  <a:cs typeface="+mn-cs"/>
                </a:endParaRPr>
              </a:p>
            </p:txBody>
          </p:sp>
          <p:sp>
            <p:nvSpPr>
              <p:cNvPr id="267" name="Rounded Rectangle 266"/>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68"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269"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3" name="Group 16"/>
              <p:cNvGrpSpPr/>
              <p:nvPr/>
            </p:nvGrpSpPr>
            <p:grpSpPr>
              <a:xfrm>
                <a:off x="1524842" y="5221547"/>
                <a:ext cx="324356" cy="317429"/>
                <a:chOff x="6691381" y="3538566"/>
                <a:chExt cx="1282751" cy="1346654"/>
              </a:xfrm>
            </p:grpSpPr>
            <p:sp>
              <p:nvSpPr>
                <p:cNvPr id="271" name="Oval 270"/>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14" name="Group 17"/>
                <p:cNvGrpSpPr/>
                <p:nvPr/>
              </p:nvGrpSpPr>
              <p:grpSpPr>
                <a:xfrm flipH="1">
                  <a:off x="6802955" y="3538566"/>
                  <a:ext cx="915230" cy="1242090"/>
                  <a:chOff x="8100716" y="3773214"/>
                  <a:chExt cx="441437" cy="599089"/>
                </a:xfrm>
              </p:grpSpPr>
              <p:sp>
                <p:nvSpPr>
                  <p:cNvPr id="273" name="Flowchart: Magnetic Disk 272"/>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74" name="Oval 273"/>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15" name="Group 204"/>
            <p:cNvGrpSpPr/>
            <p:nvPr/>
          </p:nvGrpSpPr>
          <p:grpSpPr>
            <a:xfrm>
              <a:off x="3124200" y="4693625"/>
              <a:ext cx="1090975" cy="1483312"/>
              <a:chOff x="838200" y="4555689"/>
              <a:chExt cx="1090975" cy="1483312"/>
            </a:xfrm>
          </p:grpSpPr>
          <p:sp>
            <p:nvSpPr>
              <p:cNvPr id="257" name="Text Box 183"/>
              <p:cNvSpPr txBox="1">
                <a:spLocks noChangeArrowheads="1"/>
              </p:cNvSpPr>
              <p:nvPr/>
            </p:nvSpPr>
            <p:spPr bwMode="auto">
              <a:xfrm>
                <a:off x="838200" y="5657987"/>
                <a:ext cx="1066798"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smtClean="0">
                    <a:solidFill>
                      <a:schemeClr val="bg1"/>
                    </a:solidFill>
                  </a:rPr>
                  <a:t>Content.3</a:t>
                </a:r>
                <a:endParaRPr lang="en-US" sz="700" dirty="0">
                  <a:solidFill>
                    <a:schemeClr val="bg1"/>
                  </a:solidFill>
                  <a:latin typeface="+mn-lt"/>
                  <a:cs typeface="+mn-cs"/>
                </a:endParaRPr>
              </a:p>
            </p:txBody>
          </p:sp>
          <p:sp>
            <p:nvSpPr>
              <p:cNvPr id="258" name="Rounded Rectangle 257"/>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59"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260"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6" name="Group 16"/>
              <p:cNvGrpSpPr/>
              <p:nvPr/>
            </p:nvGrpSpPr>
            <p:grpSpPr>
              <a:xfrm>
                <a:off x="1524842" y="5221547"/>
                <a:ext cx="324356" cy="317429"/>
                <a:chOff x="6691381" y="3538566"/>
                <a:chExt cx="1282751" cy="1346654"/>
              </a:xfrm>
            </p:grpSpPr>
            <p:sp>
              <p:nvSpPr>
                <p:cNvPr id="262" name="Oval 261"/>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17" name="Group 17"/>
                <p:cNvGrpSpPr/>
                <p:nvPr/>
              </p:nvGrpSpPr>
              <p:grpSpPr>
                <a:xfrm flipH="1">
                  <a:off x="6802955" y="3538566"/>
                  <a:ext cx="915230" cy="1242090"/>
                  <a:chOff x="8100716" y="3773214"/>
                  <a:chExt cx="441437" cy="599089"/>
                </a:xfrm>
              </p:grpSpPr>
              <p:sp>
                <p:nvSpPr>
                  <p:cNvPr id="264" name="Flowchart: Magnetic Disk 263"/>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65" name="Oval 264"/>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18" name="Group 228"/>
            <p:cNvGrpSpPr/>
            <p:nvPr/>
          </p:nvGrpSpPr>
          <p:grpSpPr>
            <a:xfrm>
              <a:off x="7367225" y="4693625"/>
              <a:ext cx="1204883" cy="1483314"/>
              <a:chOff x="838200" y="4555689"/>
              <a:chExt cx="1204883" cy="1483314"/>
            </a:xfrm>
          </p:grpSpPr>
          <p:sp>
            <p:nvSpPr>
              <p:cNvPr id="248" name="Text Box 183"/>
              <p:cNvSpPr txBox="1">
                <a:spLocks noChangeArrowheads="1"/>
              </p:cNvSpPr>
              <p:nvPr/>
            </p:nvSpPr>
            <p:spPr bwMode="auto">
              <a:xfrm>
                <a:off x="838200" y="5657989"/>
                <a:ext cx="1204883"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err="1" smtClean="0">
                    <a:solidFill>
                      <a:schemeClr val="bg1"/>
                    </a:solidFill>
                  </a:rPr>
                  <a:t>Content.Z</a:t>
                </a:r>
                <a:endParaRPr lang="en-US" sz="700" dirty="0">
                  <a:solidFill>
                    <a:schemeClr val="bg1"/>
                  </a:solidFill>
                  <a:latin typeface="+mn-lt"/>
                  <a:cs typeface="+mn-cs"/>
                </a:endParaRPr>
              </a:p>
            </p:txBody>
          </p:sp>
          <p:sp>
            <p:nvSpPr>
              <p:cNvPr id="249" name="Rounded Rectangle 248"/>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50"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251"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19" name="Group 16"/>
              <p:cNvGrpSpPr/>
              <p:nvPr/>
            </p:nvGrpSpPr>
            <p:grpSpPr>
              <a:xfrm>
                <a:off x="1524842" y="5221547"/>
                <a:ext cx="324356" cy="317429"/>
                <a:chOff x="6691381" y="3538566"/>
                <a:chExt cx="1282751" cy="1346654"/>
              </a:xfrm>
            </p:grpSpPr>
            <p:sp>
              <p:nvSpPr>
                <p:cNvPr id="253" name="Oval 252"/>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20" name="Group 17"/>
                <p:cNvGrpSpPr/>
                <p:nvPr/>
              </p:nvGrpSpPr>
              <p:grpSpPr>
                <a:xfrm flipH="1">
                  <a:off x="6802955" y="3538566"/>
                  <a:ext cx="915230" cy="1242090"/>
                  <a:chOff x="8100716" y="3773214"/>
                  <a:chExt cx="441437" cy="599089"/>
                </a:xfrm>
              </p:grpSpPr>
              <p:sp>
                <p:nvSpPr>
                  <p:cNvPr id="255" name="Flowchart: Magnetic Disk 254"/>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56" name="Oval 255"/>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21" name="Group 241"/>
            <p:cNvGrpSpPr/>
            <p:nvPr/>
          </p:nvGrpSpPr>
          <p:grpSpPr>
            <a:xfrm>
              <a:off x="6148025" y="4693625"/>
              <a:ext cx="1253663" cy="1483310"/>
              <a:chOff x="838200" y="4555689"/>
              <a:chExt cx="1253663" cy="1483310"/>
            </a:xfrm>
          </p:grpSpPr>
          <p:sp>
            <p:nvSpPr>
              <p:cNvPr id="239" name="Text Box 183"/>
              <p:cNvSpPr txBox="1">
                <a:spLocks noChangeArrowheads="1"/>
              </p:cNvSpPr>
              <p:nvPr/>
            </p:nvSpPr>
            <p:spPr bwMode="auto">
              <a:xfrm>
                <a:off x="838200" y="5657985"/>
                <a:ext cx="1253663"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err="1" smtClean="0">
                    <a:solidFill>
                      <a:schemeClr val="bg1"/>
                    </a:solidFill>
                  </a:rPr>
                  <a:t>Content.Y</a:t>
                </a:r>
                <a:endParaRPr lang="en-US" sz="700" dirty="0">
                  <a:solidFill>
                    <a:schemeClr val="bg1"/>
                  </a:solidFill>
                  <a:latin typeface="+mn-lt"/>
                  <a:cs typeface="+mn-cs"/>
                </a:endParaRPr>
              </a:p>
            </p:txBody>
          </p:sp>
          <p:sp>
            <p:nvSpPr>
              <p:cNvPr id="240" name="Rounded Rectangle 239"/>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41"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242"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22" name="Group 16"/>
              <p:cNvGrpSpPr/>
              <p:nvPr/>
            </p:nvGrpSpPr>
            <p:grpSpPr>
              <a:xfrm>
                <a:off x="1524842" y="5221547"/>
                <a:ext cx="324356" cy="317429"/>
                <a:chOff x="6691381" y="3538566"/>
                <a:chExt cx="1282751" cy="1346654"/>
              </a:xfrm>
            </p:grpSpPr>
            <p:sp>
              <p:nvSpPr>
                <p:cNvPr id="244" name="Oval 243"/>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23" name="Group 17"/>
                <p:cNvGrpSpPr/>
                <p:nvPr/>
              </p:nvGrpSpPr>
              <p:grpSpPr>
                <a:xfrm flipH="1">
                  <a:off x="6802955" y="3538566"/>
                  <a:ext cx="915230" cy="1242090"/>
                  <a:chOff x="8100716" y="3773214"/>
                  <a:chExt cx="441437" cy="599089"/>
                </a:xfrm>
              </p:grpSpPr>
              <p:sp>
                <p:nvSpPr>
                  <p:cNvPr id="246" name="Flowchart: Magnetic Disk 245"/>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47" name="Oval 246"/>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grpSp>
          <p:nvGrpSpPr>
            <p:cNvPr id="24" name="Group 251"/>
            <p:cNvGrpSpPr/>
            <p:nvPr/>
          </p:nvGrpSpPr>
          <p:grpSpPr>
            <a:xfrm>
              <a:off x="4876800" y="4693625"/>
              <a:ext cx="1266131" cy="1483310"/>
              <a:chOff x="838200" y="4555689"/>
              <a:chExt cx="1266131" cy="1483310"/>
            </a:xfrm>
          </p:grpSpPr>
          <p:sp>
            <p:nvSpPr>
              <p:cNvPr id="230" name="Text Box 183"/>
              <p:cNvSpPr txBox="1">
                <a:spLocks noChangeArrowheads="1"/>
              </p:cNvSpPr>
              <p:nvPr/>
            </p:nvSpPr>
            <p:spPr bwMode="auto">
              <a:xfrm>
                <a:off x="838200" y="5657985"/>
                <a:ext cx="126613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dirty="0" err="1" smtClean="0">
                    <a:solidFill>
                      <a:schemeClr val="bg1"/>
                    </a:solidFill>
                  </a:rPr>
                  <a:t>Content.X</a:t>
                </a:r>
                <a:endParaRPr lang="en-US" sz="700" dirty="0">
                  <a:solidFill>
                    <a:schemeClr val="bg1"/>
                  </a:solidFill>
                  <a:latin typeface="+mn-lt"/>
                  <a:cs typeface="+mn-cs"/>
                </a:endParaRPr>
              </a:p>
            </p:txBody>
          </p:sp>
          <p:sp>
            <p:nvSpPr>
              <p:cNvPr id="231" name="Rounded Rectangle 230"/>
              <p:cNvSpPr/>
              <p:nvPr/>
            </p:nvSpPr>
            <p:spPr bwMode="auto">
              <a:xfrm>
                <a:off x="838200" y="4572000"/>
                <a:ext cx="1090975" cy="1057223"/>
              </a:xfrm>
              <a:prstGeom prst="roundRect">
                <a:avLst>
                  <a:gd name="adj" fmla="val 10513"/>
                </a:avLst>
              </a:prstGeom>
              <a:gradFill>
                <a:gsLst>
                  <a:gs pos="0">
                    <a:srgbClr val="046AB0">
                      <a:alpha val="92941"/>
                    </a:srgbClr>
                  </a:gs>
                  <a:gs pos="100000">
                    <a:srgbClr val="0070C0">
                      <a:alpha val="52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latin typeface="Segoe" pitchFamily="34" charset="0"/>
                </a:endParaRPr>
              </a:p>
            </p:txBody>
          </p:sp>
          <p:pic>
            <p:nvPicPr>
              <p:cNvPr id="232" name="Picture 2" descr="D:\Projects\Microsoft\DPM_Deck\images\Vista (344).png"/>
              <p:cNvPicPr>
                <a:picLocks noChangeAspect="1" noChangeArrowheads="1"/>
              </p:cNvPicPr>
              <p:nvPr/>
            </p:nvPicPr>
            <p:blipFill>
              <a:blip r:embed="rId3" cstate="print"/>
              <a:srcRect/>
              <a:stretch>
                <a:fillRect/>
              </a:stretch>
            </p:blipFill>
            <p:spPr bwMode="auto">
              <a:xfrm>
                <a:off x="1048031" y="4878320"/>
                <a:ext cx="671313" cy="671313"/>
              </a:xfrm>
              <a:prstGeom prst="rect">
                <a:avLst/>
              </a:prstGeom>
              <a:noFill/>
            </p:spPr>
          </p:pic>
          <p:sp>
            <p:nvSpPr>
              <p:cNvPr id="233" name="Text Box 183"/>
              <p:cNvSpPr txBox="1">
                <a:spLocks noChangeArrowheads="1"/>
              </p:cNvSpPr>
              <p:nvPr/>
            </p:nvSpPr>
            <p:spPr bwMode="auto">
              <a:xfrm>
                <a:off x="1010803" y="4555689"/>
                <a:ext cx="838201" cy="381014"/>
              </a:xfrm>
              <a:prstGeom prst="rect">
                <a:avLst/>
              </a:prstGeom>
              <a:noFill/>
              <a:ln w="9525" algn="ctr">
                <a:noFill/>
                <a:miter lim="800000"/>
                <a:headEnd/>
                <a:tailEnd/>
              </a:ln>
            </p:spPr>
            <p:txBody>
              <a:bodyPr wrap="square" lIns="91435" tIns="45717" rIns="91435" bIns="45717">
                <a:spAutoFit/>
              </a:bodyPr>
              <a:lstStyle/>
              <a:p>
                <a:pPr algn="ctr" eaLnBrk="0" hangingPunct="0">
                  <a:lnSpc>
                    <a:spcPct val="90000"/>
                  </a:lnSpc>
                  <a:defRPr/>
                </a:pPr>
                <a:r>
                  <a:rPr lang="en-US" sz="700" b="1" dirty="0" smtClean="0">
                    <a:solidFill>
                      <a:schemeClr val="bg1"/>
                    </a:solidFill>
                    <a:effectLst>
                      <a:outerShdw blurRad="38100" dist="38100" dir="2700000" algn="tl">
                        <a:srgbClr val="000000">
                          <a:alpha val="43137"/>
                        </a:srgbClr>
                      </a:outerShdw>
                    </a:effectLst>
                  </a:rPr>
                  <a:t>SQL</a:t>
                </a:r>
                <a:endParaRPr lang="en-US" sz="700" b="1" dirty="0">
                  <a:solidFill>
                    <a:schemeClr val="bg1"/>
                  </a:solidFill>
                  <a:effectLst>
                    <a:outerShdw blurRad="38100" dist="38100" dir="2700000" algn="tl">
                      <a:srgbClr val="000000">
                        <a:alpha val="43137"/>
                      </a:srgbClr>
                    </a:outerShdw>
                  </a:effectLst>
                  <a:latin typeface="+mn-lt"/>
                  <a:cs typeface="+mn-cs"/>
                </a:endParaRPr>
              </a:p>
            </p:txBody>
          </p:sp>
          <p:grpSp>
            <p:nvGrpSpPr>
              <p:cNvPr id="25" name="Group 16"/>
              <p:cNvGrpSpPr/>
              <p:nvPr/>
            </p:nvGrpSpPr>
            <p:grpSpPr>
              <a:xfrm>
                <a:off x="1524842" y="5221547"/>
                <a:ext cx="324356" cy="317429"/>
                <a:chOff x="6691381" y="3538566"/>
                <a:chExt cx="1282751" cy="1346654"/>
              </a:xfrm>
            </p:grpSpPr>
            <p:sp>
              <p:nvSpPr>
                <p:cNvPr id="235" name="Oval 23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26" name="Group 17"/>
                <p:cNvGrpSpPr/>
                <p:nvPr/>
              </p:nvGrpSpPr>
              <p:grpSpPr>
                <a:xfrm flipH="1">
                  <a:off x="6802955" y="3538566"/>
                  <a:ext cx="915230" cy="1242090"/>
                  <a:chOff x="8100716" y="3773214"/>
                  <a:chExt cx="441437" cy="599089"/>
                </a:xfrm>
              </p:grpSpPr>
              <p:sp>
                <p:nvSpPr>
                  <p:cNvPr id="237" name="Flowchart: Magnetic Disk 236"/>
                  <p:cNvSpPr/>
                  <p:nvPr/>
                </p:nvSpPr>
                <p:spPr>
                  <a:xfrm>
                    <a:off x="8100719" y="3773214"/>
                    <a:ext cx="441434" cy="599089"/>
                  </a:xfrm>
                  <a:prstGeom prst="flowChartMagneticDisk">
                    <a:avLst/>
                  </a:prstGeom>
                  <a:gradFill>
                    <a:gsLst>
                      <a:gs pos="0">
                        <a:schemeClr val="accent6">
                          <a:lumMod val="60000"/>
                          <a:lumOff val="40000"/>
                        </a:schemeClr>
                      </a:gs>
                      <a:gs pos="38000">
                        <a:sysClr val="window" lastClr="FFFFFF"/>
                      </a:gs>
                      <a:gs pos="82000">
                        <a:srgbClr val="7030A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sp>
                <p:nvSpPr>
                  <p:cNvPr id="238" name="Oval 237"/>
                  <p:cNvSpPr/>
                  <p:nvPr/>
                </p:nvSpPr>
                <p:spPr>
                  <a:xfrm>
                    <a:off x="8100716" y="3773214"/>
                    <a:ext cx="438912" cy="194854"/>
                  </a:xfrm>
                  <a:prstGeom prst="ellipse">
                    <a:avLst/>
                  </a:prstGeom>
                  <a:gradFill>
                    <a:gsLst>
                      <a:gs pos="31000">
                        <a:sysClr val="window" lastClr="FFFFFF"/>
                      </a:gs>
                      <a:gs pos="82000">
                        <a:schemeClr val="accent6">
                          <a:lumMod val="40000"/>
                          <a:lumOff val="60000"/>
                        </a:schemeClr>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700" b="0" i="0" u="none" strike="noStrike" kern="0" cap="none" spc="0" normalizeH="0" baseline="0" noProof="0" dirty="0">
                      <a:ln>
                        <a:noFill/>
                      </a:ln>
                      <a:solidFill>
                        <a:schemeClr val="bg1"/>
                      </a:solidFill>
                      <a:effectLst/>
                      <a:uLnTx/>
                      <a:uFillTx/>
                      <a:latin typeface="Calibri"/>
                      <a:ea typeface="+mn-ea"/>
                      <a:cs typeface="+mn-cs"/>
                    </a:endParaRPr>
                  </a:p>
                </p:txBody>
              </p:sp>
            </p:grpSp>
          </p:grpSp>
        </p:grpSp>
        <p:sp>
          <p:nvSpPr>
            <p:cNvPr id="227" name="Oval 226"/>
            <p:cNvSpPr/>
            <p:nvPr/>
          </p:nvSpPr>
          <p:spPr bwMode="auto">
            <a:xfrm>
              <a:off x="4343400" y="5257800"/>
              <a:ext cx="76200" cy="76200"/>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8" name="Oval 227"/>
            <p:cNvSpPr/>
            <p:nvPr/>
          </p:nvSpPr>
          <p:spPr bwMode="auto">
            <a:xfrm>
              <a:off x="4495800" y="5257800"/>
              <a:ext cx="76200" cy="76200"/>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effectLst>
                  <a:outerShdw blurRad="38100" dist="38100" dir="2700000" algn="tl">
                    <a:srgbClr val="000000">
                      <a:alpha val="43137"/>
                    </a:srgbClr>
                  </a:outerShdw>
                </a:effectLst>
                <a:latin typeface="Calibri" pitchFamily="34" charset="0"/>
              </a:endParaRPr>
            </a:p>
          </p:txBody>
        </p:sp>
        <p:sp>
          <p:nvSpPr>
            <p:cNvPr id="229" name="Oval 228"/>
            <p:cNvSpPr/>
            <p:nvPr/>
          </p:nvSpPr>
          <p:spPr bwMode="auto">
            <a:xfrm>
              <a:off x="4648200" y="5257800"/>
              <a:ext cx="76200" cy="76200"/>
            </a:xfrm>
            <a:prstGeom prst="ellipse">
              <a:avLst/>
            </a:prstGeom>
            <a:solidFill>
              <a:schemeClr val="bg1"/>
            </a:solidFill>
            <a:ln>
              <a:solidFill>
                <a:schemeClr val="bg1"/>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700" dirty="0" smtClean="0">
                <a:solidFill>
                  <a:schemeClr val="bg1"/>
                </a:solidFill>
                <a:effectLst>
                  <a:outerShdw blurRad="38100" dist="38100" dir="2700000" algn="tl">
                    <a:srgbClr val="000000">
                      <a:alpha val="43137"/>
                    </a:srgbClr>
                  </a:outerShdw>
                </a:effectLst>
                <a:latin typeface="Calibri" pitchFamily="34" charset="0"/>
              </a:endParaRPr>
            </a:p>
          </p:txBody>
        </p:sp>
      </p:grpSp>
    </p:spTree>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rot="10800000">
            <a:off x="1545748" y="1270806"/>
            <a:ext cx="6923337" cy="2996395"/>
          </a:xfrm>
          <a:prstGeom prst="roundRect">
            <a:avLst>
              <a:gd name="adj" fmla="val 6650"/>
            </a:avLst>
          </a:prstGeom>
          <a:gradFill rotWithShape="1">
            <a:gsLst>
              <a:gs pos="0">
                <a:schemeClr val="accent3">
                  <a:lumMod val="75000"/>
                  <a:alpha val="71000"/>
                </a:scheme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sp>
        <p:nvSpPr>
          <p:cNvPr id="61442" name="Title 1"/>
          <p:cNvSpPr>
            <a:spLocks noGrp="1"/>
          </p:cNvSpPr>
          <p:nvPr>
            <p:ph type="title"/>
          </p:nvPr>
        </p:nvSpPr>
        <p:spPr>
          <a:xfrm>
            <a:off x="381000" y="230188"/>
            <a:ext cx="8382000" cy="498598"/>
          </a:xfrm>
        </p:spPr>
        <p:txBody>
          <a:bodyPr/>
          <a:lstStyle/>
          <a:p>
            <a:pPr eaLnBrk="1" hangingPunct="1"/>
            <a:r>
              <a:rPr lang="en-US" sz="3600" dirty="0" smtClean="0"/>
              <a:t>Virtualization</a:t>
            </a:r>
          </a:p>
        </p:txBody>
      </p:sp>
      <p:cxnSp>
        <p:nvCxnSpPr>
          <p:cNvPr id="9" name="Straight Connector 8"/>
          <p:cNvCxnSpPr/>
          <p:nvPr/>
        </p:nvCxnSpPr>
        <p:spPr bwMode="auto">
          <a:xfrm rot="5400000" flipH="1" flipV="1">
            <a:off x="3881486" y="324281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1" name="Straight Connector 10"/>
          <p:cNvCxnSpPr/>
          <p:nvPr/>
        </p:nvCxnSpPr>
        <p:spPr bwMode="auto">
          <a:xfrm rot="5400000" flipH="1" flipV="1">
            <a:off x="4671267" y="323770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1" name="Straight Connector 20"/>
          <p:cNvCxnSpPr/>
          <p:nvPr/>
        </p:nvCxnSpPr>
        <p:spPr bwMode="auto">
          <a:xfrm rot="5400000" flipH="1" flipV="1">
            <a:off x="5419802" y="3230031"/>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4" name="Straight Connector 23"/>
          <p:cNvCxnSpPr/>
          <p:nvPr/>
        </p:nvCxnSpPr>
        <p:spPr bwMode="auto">
          <a:xfrm rot="5400000" flipH="1" flipV="1">
            <a:off x="6178578" y="3238443"/>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39" name="Straight Connector 38"/>
          <p:cNvCxnSpPr/>
          <p:nvPr/>
        </p:nvCxnSpPr>
        <p:spPr bwMode="auto">
          <a:xfrm rot="5400000" flipH="1" flipV="1">
            <a:off x="6993094" y="3239204"/>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40" name="Straight Connector 39"/>
          <p:cNvCxnSpPr/>
          <p:nvPr/>
        </p:nvCxnSpPr>
        <p:spPr bwMode="auto">
          <a:xfrm rot="5400000" flipH="1" flipV="1">
            <a:off x="7740984" y="3225844"/>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75"/>
          <p:cNvGrpSpPr/>
          <p:nvPr/>
        </p:nvGrpSpPr>
        <p:grpSpPr>
          <a:xfrm>
            <a:off x="6758777" y="1696400"/>
            <a:ext cx="1383744" cy="1471344"/>
            <a:chOff x="6530171" y="1663742"/>
            <a:chExt cx="1383744" cy="1471344"/>
          </a:xfrm>
        </p:grpSpPr>
        <p:grpSp>
          <p:nvGrpSpPr>
            <p:cNvPr id="3" name="Group 71"/>
            <p:cNvGrpSpPr/>
            <p:nvPr/>
          </p:nvGrpSpPr>
          <p:grpSpPr>
            <a:xfrm>
              <a:off x="6530171" y="1663742"/>
              <a:ext cx="1383744" cy="1471344"/>
              <a:chOff x="2077914" y="1663742"/>
              <a:chExt cx="1383744" cy="1471344"/>
            </a:xfrm>
          </p:grpSpPr>
          <p:sp>
            <p:nvSpPr>
              <p:cNvPr id="73" name="Rounded Rectangle 72"/>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75" name="Picture 74" descr="ws03_v_rgb.png"/>
              <p:cNvPicPr>
                <a:picLocks noChangeAspect="1"/>
              </p:cNvPicPr>
              <p:nvPr/>
            </p:nvPicPr>
            <p:blipFill>
              <a:blip r:embed="rId3" cstate="print"/>
              <a:stretch>
                <a:fillRect/>
              </a:stretch>
            </p:blipFill>
            <p:spPr>
              <a:xfrm>
                <a:off x="2167358" y="2547762"/>
                <a:ext cx="1218100" cy="410926"/>
              </a:xfrm>
              <a:prstGeom prst="rect">
                <a:avLst/>
              </a:prstGeom>
            </p:spPr>
          </p:pic>
        </p:grpSp>
        <p:pic>
          <p:nvPicPr>
            <p:cNvPr id="47" name="Picture 46" descr="SQL08_v_rgb.png"/>
            <p:cNvPicPr>
              <a:picLocks noChangeAspect="1"/>
            </p:cNvPicPr>
            <p:nvPr/>
          </p:nvPicPr>
          <p:blipFill>
            <a:blip r:embed="rId4" cstate="print"/>
            <a:stretch>
              <a:fillRect/>
            </a:stretch>
          </p:blipFill>
          <p:spPr>
            <a:xfrm>
              <a:off x="6750120" y="1750066"/>
              <a:ext cx="965770" cy="602456"/>
            </a:xfrm>
            <a:prstGeom prst="rect">
              <a:avLst/>
            </a:prstGeom>
          </p:spPr>
        </p:pic>
      </p:grpSp>
      <p:cxnSp>
        <p:nvCxnSpPr>
          <p:cNvPr id="57" name="Straight Connector 56"/>
          <p:cNvCxnSpPr/>
          <p:nvPr/>
        </p:nvCxnSpPr>
        <p:spPr bwMode="auto">
          <a:xfrm rot="5400000" flipH="1" flipV="1">
            <a:off x="2229915" y="3238591"/>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58" name="Straight Connector 57"/>
          <p:cNvCxnSpPr/>
          <p:nvPr/>
        </p:nvCxnSpPr>
        <p:spPr bwMode="auto">
          <a:xfrm rot="5400000" flipH="1" flipV="1">
            <a:off x="2977805" y="3247003"/>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4" name="Group 49"/>
          <p:cNvGrpSpPr/>
          <p:nvPr/>
        </p:nvGrpSpPr>
        <p:grpSpPr>
          <a:xfrm>
            <a:off x="2012598" y="1696400"/>
            <a:ext cx="1383744" cy="1471344"/>
            <a:chOff x="2077914" y="1663742"/>
            <a:chExt cx="1383744" cy="1471344"/>
          </a:xfrm>
        </p:grpSpPr>
        <p:sp>
          <p:nvSpPr>
            <p:cNvPr id="49" name="Rounded Rectangle 48"/>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63" name="Picture 62" descr="SQL05_bL.png"/>
            <p:cNvPicPr>
              <a:picLocks noChangeAspect="1"/>
            </p:cNvPicPr>
            <p:nvPr/>
          </p:nvPicPr>
          <p:blipFill>
            <a:blip r:embed="rId5"/>
            <a:stretch>
              <a:fillRect/>
            </a:stretch>
          </p:blipFill>
          <p:spPr>
            <a:xfrm>
              <a:off x="2204782" y="1884462"/>
              <a:ext cx="1121653" cy="238252"/>
            </a:xfrm>
            <a:prstGeom prst="rect">
              <a:avLst/>
            </a:prstGeom>
          </p:spPr>
        </p:pic>
        <p:pic>
          <p:nvPicPr>
            <p:cNvPr id="64" name="Picture 63" descr="ws03_v_rgb.png"/>
            <p:cNvPicPr>
              <a:picLocks noChangeAspect="1"/>
            </p:cNvPicPr>
            <p:nvPr/>
          </p:nvPicPr>
          <p:blipFill>
            <a:blip r:embed="rId3" cstate="print"/>
            <a:stretch>
              <a:fillRect/>
            </a:stretch>
          </p:blipFill>
          <p:spPr>
            <a:xfrm>
              <a:off x="2167358" y="2547762"/>
              <a:ext cx="1218100" cy="410926"/>
            </a:xfrm>
            <a:prstGeom prst="rect">
              <a:avLst/>
            </a:prstGeom>
          </p:spPr>
        </p:pic>
      </p:grpSp>
      <p:sp>
        <p:nvSpPr>
          <p:cNvPr id="78" name="TextBox 68"/>
          <p:cNvSpPr txBox="1">
            <a:spLocks noChangeArrowheads="1"/>
          </p:cNvSpPr>
          <p:nvPr/>
        </p:nvSpPr>
        <p:spPr bwMode="auto">
          <a:xfrm>
            <a:off x="1882096"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Machine1</a:t>
            </a:r>
            <a:endParaRPr lang="en-US" sz="1200" b="1" dirty="0">
              <a:effectLst>
                <a:outerShdw blurRad="38100" dist="38100" dir="2700000" algn="tl">
                  <a:srgbClr val="000000">
                    <a:alpha val="43137"/>
                  </a:srgbClr>
                </a:outerShdw>
              </a:effectLst>
              <a:latin typeface="+mn-lt"/>
            </a:endParaRPr>
          </a:p>
        </p:txBody>
      </p:sp>
      <p:sp>
        <p:nvSpPr>
          <p:cNvPr id="79" name="TextBox 68"/>
          <p:cNvSpPr txBox="1">
            <a:spLocks noChangeArrowheads="1"/>
          </p:cNvSpPr>
          <p:nvPr/>
        </p:nvSpPr>
        <p:spPr bwMode="auto">
          <a:xfrm>
            <a:off x="6563119"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 4</a:t>
            </a:r>
            <a:endParaRPr lang="en-US" sz="1200" b="1" dirty="0">
              <a:effectLst>
                <a:outerShdw blurRad="38100" dist="38100" dir="2700000" algn="tl">
                  <a:srgbClr val="000000">
                    <a:alpha val="43137"/>
                  </a:srgbClr>
                </a:outerShdw>
              </a:effectLst>
              <a:latin typeface="+mn-lt"/>
            </a:endParaRPr>
          </a:p>
        </p:txBody>
      </p:sp>
      <p:sp>
        <p:nvSpPr>
          <p:cNvPr id="80" name="TextBox 68"/>
          <p:cNvSpPr txBox="1">
            <a:spLocks noChangeArrowheads="1"/>
          </p:cNvSpPr>
          <p:nvPr/>
        </p:nvSpPr>
        <p:spPr bwMode="auto">
          <a:xfrm>
            <a:off x="3378699"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 2</a:t>
            </a:r>
            <a:endParaRPr lang="en-US" sz="1200" b="1" dirty="0">
              <a:effectLst>
                <a:outerShdw blurRad="38100" dist="38100" dir="2700000" algn="tl">
                  <a:srgbClr val="000000">
                    <a:alpha val="43137"/>
                  </a:srgbClr>
                </a:outerShdw>
              </a:effectLst>
              <a:latin typeface="+mn-lt"/>
            </a:endParaRPr>
          </a:p>
        </p:txBody>
      </p:sp>
      <p:sp>
        <p:nvSpPr>
          <p:cNvPr id="81" name="TextBox 68"/>
          <p:cNvSpPr txBox="1">
            <a:spLocks noChangeArrowheads="1"/>
          </p:cNvSpPr>
          <p:nvPr/>
        </p:nvSpPr>
        <p:spPr bwMode="auto">
          <a:xfrm>
            <a:off x="5040915"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 2</a:t>
            </a:r>
            <a:endParaRPr lang="en-US" sz="1200" b="1" dirty="0">
              <a:effectLst>
                <a:outerShdw blurRad="38100" dist="38100" dir="2700000" algn="tl">
                  <a:srgbClr val="000000">
                    <a:alpha val="43137"/>
                  </a:srgbClr>
                </a:outerShdw>
              </a:effectLst>
              <a:latin typeface="+mn-lt"/>
            </a:endParaRPr>
          </a:p>
        </p:txBody>
      </p:sp>
      <p:grpSp>
        <p:nvGrpSpPr>
          <p:cNvPr id="5" name="Group 54"/>
          <p:cNvGrpSpPr/>
          <p:nvPr/>
        </p:nvGrpSpPr>
        <p:grpSpPr>
          <a:xfrm>
            <a:off x="5202119" y="1696400"/>
            <a:ext cx="1383744" cy="1471344"/>
            <a:chOff x="2077914" y="1663742"/>
            <a:chExt cx="1383744" cy="1471344"/>
          </a:xfrm>
        </p:grpSpPr>
        <p:sp>
          <p:nvSpPr>
            <p:cNvPr id="56" name="Rounded Rectangle 55"/>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65" name="Picture 64" descr="SQL05_bL.png"/>
            <p:cNvPicPr>
              <a:picLocks noChangeAspect="1"/>
            </p:cNvPicPr>
            <p:nvPr/>
          </p:nvPicPr>
          <p:blipFill>
            <a:blip r:embed="rId5"/>
            <a:stretch>
              <a:fillRect/>
            </a:stretch>
          </p:blipFill>
          <p:spPr>
            <a:xfrm>
              <a:off x="2204782" y="1884462"/>
              <a:ext cx="1121653" cy="238252"/>
            </a:xfrm>
            <a:prstGeom prst="rect">
              <a:avLst/>
            </a:prstGeom>
          </p:spPr>
        </p:pic>
        <p:pic>
          <p:nvPicPr>
            <p:cNvPr id="67" name="Picture 66" descr="ws03_v_rgb.png"/>
            <p:cNvPicPr>
              <a:picLocks noChangeAspect="1"/>
            </p:cNvPicPr>
            <p:nvPr/>
          </p:nvPicPr>
          <p:blipFill>
            <a:blip r:embed="rId3" cstate="print"/>
            <a:stretch>
              <a:fillRect/>
            </a:stretch>
          </p:blipFill>
          <p:spPr>
            <a:xfrm>
              <a:off x="2167358" y="2547762"/>
              <a:ext cx="1218100" cy="410926"/>
            </a:xfrm>
            <a:prstGeom prst="rect">
              <a:avLst/>
            </a:prstGeom>
          </p:spPr>
        </p:pic>
      </p:grpSp>
      <p:grpSp>
        <p:nvGrpSpPr>
          <p:cNvPr id="6" name="Group 87"/>
          <p:cNvGrpSpPr/>
          <p:nvPr/>
        </p:nvGrpSpPr>
        <p:grpSpPr>
          <a:xfrm>
            <a:off x="3651077" y="1696400"/>
            <a:ext cx="1383744" cy="1471344"/>
            <a:chOff x="3819628" y="3971513"/>
            <a:chExt cx="1383744" cy="1471344"/>
          </a:xfrm>
        </p:grpSpPr>
        <p:sp>
          <p:nvSpPr>
            <p:cNvPr id="89" name="Rounded Rectangle 88"/>
            <p:cNvSpPr/>
            <p:nvPr/>
          </p:nvSpPr>
          <p:spPr bwMode="auto">
            <a:xfrm>
              <a:off x="3819628" y="3971513"/>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90" name="Picture 3" descr="D:\Projects\Microsoft\DPM PartnerVideo\images\linux-logo.png"/>
            <p:cNvPicPr>
              <a:picLocks noChangeAspect="1" noChangeArrowheads="1"/>
            </p:cNvPicPr>
            <p:nvPr/>
          </p:nvPicPr>
          <p:blipFill>
            <a:blip r:embed="rId6" cstate="print"/>
            <a:srcRect/>
            <a:stretch>
              <a:fillRect/>
            </a:stretch>
          </p:blipFill>
          <p:spPr bwMode="auto">
            <a:xfrm>
              <a:off x="4201431" y="4277593"/>
              <a:ext cx="626317" cy="851792"/>
            </a:xfrm>
            <a:prstGeom prst="rect">
              <a:avLst/>
            </a:prstGeom>
            <a:noFill/>
          </p:spPr>
        </p:pic>
      </p:grpSp>
      <p:grpSp>
        <p:nvGrpSpPr>
          <p:cNvPr id="7" name="Group 94"/>
          <p:cNvGrpSpPr/>
          <p:nvPr/>
        </p:nvGrpSpPr>
        <p:grpSpPr>
          <a:xfrm>
            <a:off x="3597488" y="3326359"/>
            <a:ext cx="761304" cy="766667"/>
            <a:chOff x="3505446" y="4330245"/>
            <a:chExt cx="324356" cy="326641"/>
          </a:xfrm>
        </p:grpSpPr>
        <p:sp>
          <p:nvSpPr>
            <p:cNvPr id="96" name="Oval 9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7" name="Flowchart: Magnetic Disk 9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8" name="Oval 9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8" name="Group 98"/>
          <p:cNvGrpSpPr/>
          <p:nvPr/>
        </p:nvGrpSpPr>
        <p:grpSpPr>
          <a:xfrm>
            <a:off x="4435688" y="3326359"/>
            <a:ext cx="761304" cy="766667"/>
            <a:chOff x="3505446" y="4330245"/>
            <a:chExt cx="324356" cy="326641"/>
          </a:xfrm>
        </p:grpSpPr>
        <p:sp>
          <p:nvSpPr>
            <p:cNvPr id="100" name="Oval 99"/>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1" name="Flowchart: Magnetic Disk 100"/>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2" name="Oval 101"/>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0" name="Group 115"/>
          <p:cNvGrpSpPr/>
          <p:nvPr/>
        </p:nvGrpSpPr>
        <p:grpSpPr>
          <a:xfrm>
            <a:off x="1984929" y="3326356"/>
            <a:ext cx="1520270" cy="744901"/>
            <a:chOff x="1984929" y="3326356"/>
            <a:chExt cx="1520270" cy="744901"/>
          </a:xfrm>
        </p:grpSpPr>
        <p:grpSp>
          <p:nvGrpSpPr>
            <p:cNvPr id="12" name="Group 131"/>
            <p:cNvGrpSpPr/>
            <p:nvPr/>
          </p:nvGrpSpPr>
          <p:grpSpPr>
            <a:xfrm>
              <a:off x="1984929" y="3326356"/>
              <a:ext cx="758270" cy="744901"/>
              <a:chOff x="3513402" y="4330245"/>
              <a:chExt cx="324356" cy="316681"/>
            </a:xfrm>
          </p:grpSpPr>
          <p:sp>
            <p:nvSpPr>
              <p:cNvPr id="109" name="Oval 108"/>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0" name="Flowchart: Magnetic Disk 109"/>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1" name="Oval 110"/>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3" name="Group 131"/>
            <p:cNvGrpSpPr/>
            <p:nvPr/>
          </p:nvGrpSpPr>
          <p:grpSpPr>
            <a:xfrm>
              <a:off x="2746929" y="3326356"/>
              <a:ext cx="758270" cy="744901"/>
              <a:chOff x="3513402" y="4330245"/>
              <a:chExt cx="324356" cy="316681"/>
            </a:xfrm>
          </p:grpSpPr>
          <p:sp>
            <p:nvSpPr>
              <p:cNvPr id="113" name="Oval 112"/>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4" name="Flowchart: Magnetic Disk 113"/>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5" name="Oval 114"/>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14" name="Group 134"/>
          <p:cNvGrpSpPr/>
          <p:nvPr/>
        </p:nvGrpSpPr>
        <p:grpSpPr>
          <a:xfrm>
            <a:off x="5185331" y="3326356"/>
            <a:ext cx="1520270" cy="744901"/>
            <a:chOff x="1984929" y="3326356"/>
            <a:chExt cx="1520270" cy="744901"/>
          </a:xfrm>
        </p:grpSpPr>
        <p:grpSp>
          <p:nvGrpSpPr>
            <p:cNvPr id="15" name="Group 131"/>
            <p:cNvGrpSpPr/>
            <p:nvPr/>
          </p:nvGrpSpPr>
          <p:grpSpPr>
            <a:xfrm>
              <a:off x="1984929" y="3326356"/>
              <a:ext cx="758270" cy="744901"/>
              <a:chOff x="3513402" y="4330245"/>
              <a:chExt cx="324356" cy="316681"/>
            </a:xfrm>
          </p:grpSpPr>
          <p:sp>
            <p:nvSpPr>
              <p:cNvPr id="141" name="Oval 140"/>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2" name="Flowchart: Magnetic Disk 141"/>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3" name="Oval 142"/>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6" name="Group 131"/>
            <p:cNvGrpSpPr/>
            <p:nvPr/>
          </p:nvGrpSpPr>
          <p:grpSpPr>
            <a:xfrm>
              <a:off x="2746929" y="3326356"/>
              <a:ext cx="758270" cy="744901"/>
              <a:chOff x="3513402" y="4330245"/>
              <a:chExt cx="324356" cy="316681"/>
            </a:xfrm>
          </p:grpSpPr>
          <p:sp>
            <p:nvSpPr>
              <p:cNvPr id="138" name="Oval 137"/>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39" name="Flowchart: Magnetic Disk 138"/>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0" name="Oval 139"/>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17" name="Group 143"/>
          <p:cNvGrpSpPr/>
          <p:nvPr/>
        </p:nvGrpSpPr>
        <p:grpSpPr>
          <a:xfrm>
            <a:off x="6763760" y="3326356"/>
            <a:ext cx="1520270" cy="744901"/>
            <a:chOff x="1984929" y="3326356"/>
            <a:chExt cx="1520270" cy="744901"/>
          </a:xfrm>
        </p:grpSpPr>
        <p:grpSp>
          <p:nvGrpSpPr>
            <p:cNvPr id="18" name="Group 131"/>
            <p:cNvGrpSpPr/>
            <p:nvPr/>
          </p:nvGrpSpPr>
          <p:grpSpPr>
            <a:xfrm>
              <a:off x="1984929" y="3326356"/>
              <a:ext cx="758270" cy="744901"/>
              <a:chOff x="3513402" y="4330245"/>
              <a:chExt cx="324356" cy="316681"/>
            </a:xfrm>
          </p:grpSpPr>
          <p:sp>
            <p:nvSpPr>
              <p:cNvPr id="150" name="Oval 149"/>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1" name="Flowchart: Magnetic Disk 150"/>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52" name="Oval 151"/>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9" name="Group 131"/>
            <p:cNvGrpSpPr/>
            <p:nvPr/>
          </p:nvGrpSpPr>
          <p:grpSpPr>
            <a:xfrm>
              <a:off x="2746929" y="3326356"/>
              <a:ext cx="758270" cy="744901"/>
              <a:chOff x="3513402" y="4330245"/>
              <a:chExt cx="324356" cy="316681"/>
            </a:xfrm>
          </p:grpSpPr>
          <p:sp>
            <p:nvSpPr>
              <p:cNvPr id="147" name="Oval 146"/>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8" name="Flowchart: Magnetic Disk 147"/>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49" name="Oval 148"/>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153" name="Rectangle 152"/>
          <p:cNvSpPr/>
          <p:nvPr/>
        </p:nvSpPr>
        <p:spPr bwMode="auto">
          <a:xfrm>
            <a:off x="1219200" y="5257805"/>
            <a:ext cx="8153400" cy="838195"/>
          </a:xfrm>
          <a:prstGeom prst="rect">
            <a:avLst/>
          </a:prstGeom>
          <a:gradFill>
            <a:gsLst>
              <a:gs pos="0">
                <a:schemeClr val="bg1">
                  <a:alpha val="53000"/>
                </a:schemeClr>
              </a:gs>
              <a:gs pos="100000">
                <a:schemeClr val="bg1">
                  <a:alpha val="0"/>
                </a:scheme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54" name="Picture 11" descr="Supercomputer2"/>
          <p:cNvPicPr>
            <a:picLocks noChangeAspect="1" noChangeArrowheads="1"/>
          </p:cNvPicPr>
          <p:nvPr/>
        </p:nvPicPr>
        <p:blipFill>
          <a:blip r:embed="rId7"/>
          <a:srcRect/>
          <a:stretch>
            <a:fillRect/>
          </a:stretch>
        </p:blipFill>
        <p:spPr bwMode="auto">
          <a:xfrm>
            <a:off x="520789" y="4032281"/>
            <a:ext cx="1735137" cy="2114550"/>
          </a:xfrm>
          <a:prstGeom prst="rect">
            <a:avLst/>
          </a:prstGeom>
          <a:noFill/>
          <a:ln w="9525">
            <a:noFill/>
            <a:miter lim="800000"/>
            <a:headEnd/>
            <a:tailEnd/>
          </a:ln>
        </p:spPr>
      </p:pic>
      <p:pic>
        <p:nvPicPr>
          <p:cNvPr id="70" name="Picture 7" descr="D:\MyPictures\MediaBank\DPM v2 protected workload logos (Exchange, SQL, SharePoint, Virtual Server)\Virtual_05-R2_bL.png"/>
          <p:cNvPicPr>
            <a:picLocks noChangeAspect="1" noChangeArrowheads="1"/>
          </p:cNvPicPr>
          <p:nvPr/>
        </p:nvPicPr>
        <p:blipFill>
          <a:blip r:embed="rId8">
            <a:lum bright="100000" contrast="-70000"/>
          </a:blip>
          <a:srcRect/>
          <a:stretch>
            <a:fillRect/>
          </a:stretch>
        </p:blipFill>
        <p:spPr bwMode="auto">
          <a:xfrm>
            <a:off x="6324600" y="5486400"/>
            <a:ext cx="2192534" cy="304800"/>
          </a:xfrm>
          <a:prstGeom prst="rect">
            <a:avLst/>
          </a:prstGeom>
          <a:noFill/>
          <a:ln w="9525">
            <a:noFill/>
            <a:miter lim="800000"/>
            <a:headEnd/>
            <a:tailEnd/>
          </a:ln>
        </p:spPr>
      </p:pic>
      <p:pic>
        <p:nvPicPr>
          <p:cNvPr id="72" name="Picture 71" descr="WS08-HypeV_h_rgb_r.png"/>
          <p:cNvPicPr>
            <a:picLocks noChangeAspect="1"/>
          </p:cNvPicPr>
          <p:nvPr/>
        </p:nvPicPr>
        <p:blipFill>
          <a:blip r:embed="rId9"/>
          <a:stretch>
            <a:fillRect/>
          </a:stretch>
        </p:blipFill>
        <p:spPr>
          <a:xfrm>
            <a:off x="2434542" y="5334000"/>
            <a:ext cx="2747058" cy="609600"/>
          </a:xfrm>
          <a:prstGeom prst="rect">
            <a:avLst/>
          </a:prstGeom>
        </p:spPr>
      </p:pic>
    </p:spTree>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rot="10800000">
            <a:off x="1545748" y="1270804"/>
            <a:ext cx="3940652" cy="2996395"/>
          </a:xfrm>
          <a:prstGeom prst="roundRect">
            <a:avLst>
              <a:gd name="adj" fmla="val 6650"/>
            </a:avLst>
          </a:prstGeom>
          <a:gradFill rotWithShape="1">
            <a:gsLst>
              <a:gs pos="0">
                <a:schemeClr val="accent3">
                  <a:lumMod val="75000"/>
                  <a:alpha val="71000"/>
                </a:scheme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sp>
        <p:nvSpPr>
          <p:cNvPr id="61442" name="Title 1"/>
          <p:cNvSpPr>
            <a:spLocks noGrp="1"/>
          </p:cNvSpPr>
          <p:nvPr>
            <p:ph type="title"/>
          </p:nvPr>
        </p:nvSpPr>
        <p:spPr>
          <a:xfrm>
            <a:off x="381000" y="230188"/>
            <a:ext cx="8382000" cy="498598"/>
          </a:xfrm>
        </p:spPr>
        <p:txBody>
          <a:bodyPr/>
          <a:lstStyle/>
          <a:p>
            <a:r>
              <a:rPr sz="3600" smtClean="0"/>
              <a:t>Virtualization - with non-VSS Guest OS</a:t>
            </a:r>
            <a:endParaRPr lang="en-US" sz="3600" dirty="0" smtClean="0"/>
          </a:p>
        </p:txBody>
      </p:sp>
      <p:sp>
        <p:nvSpPr>
          <p:cNvPr id="78" name="TextBox 68"/>
          <p:cNvSpPr txBox="1">
            <a:spLocks noChangeArrowheads="1"/>
          </p:cNvSpPr>
          <p:nvPr/>
        </p:nvSpPr>
        <p:spPr bwMode="auto">
          <a:xfrm>
            <a:off x="1882096"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Machine1</a:t>
            </a:r>
            <a:endParaRPr lang="en-US" sz="1200" b="1" dirty="0">
              <a:effectLst>
                <a:outerShdw blurRad="38100" dist="38100" dir="2700000" algn="tl">
                  <a:srgbClr val="000000">
                    <a:alpha val="43137"/>
                  </a:srgbClr>
                </a:outerShdw>
              </a:effectLst>
              <a:latin typeface="+mn-lt"/>
            </a:endParaRPr>
          </a:p>
        </p:txBody>
      </p:sp>
      <p:sp>
        <p:nvSpPr>
          <p:cNvPr id="80" name="TextBox 68"/>
          <p:cNvSpPr txBox="1">
            <a:spLocks noChangeArrowheads="1"/>
          </p:cNvSpPr>
          <p:nvPr/>
        </p:nvSpPr>
        <p:spPr bwMode="auto">
          <a:xfrm>
            <a:off x="3378699"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 2</a:t>
            </a:r>
            <a:endParaRPr lang="en-US" sz="1200" b="1" dirty="0">
              <a:effectLst>
                <a:outerShdw blurRad="38100" dist="38100" dir="2700000" algn="tl">
                  <a:srgbClr val="000000">
                    <a:alpha val="43137"/>
                  </a:srgbClr>
                </a:outerShdw>
              </a:effectLst>
              <a:latin typeface="+mn-lt"/>
            </a:endParaRPr>
          </a:p>
        </p:txBody>
      </p:sp>
      <p:sp>
        <p:nvSpPr>
          <p:cNvPr id="153" name="Rectangle 152"/>
          <p:cNvSpPr/>
          <p:nvPr/>
        </p:nvSpPr>
        <p:spPr bwMode="auto">
          <a:xfrm>
            <a:off x="1219200" y="5257805"/>
            <a:ext cx="8153400" cy="838195"/>
          </a:xfrm>
          <a:prstGeom prst="rect">
            <a:avLst/>
          </a:prstGeom>
          <a:gradFill>
            <a:gsLst>
              <a:gs pos="0">
                <a:schemeClr val="bg1">
                  <a:alpha val="53000"/>
                </a:schemeClr>
              </a:gs>
              <a:gs pos="100000">
                <a:schemeClr val="bg1">
                  <a:alpha val="0"/>
                </a:scheme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54" name="Picture 11" descr="Supercomputer2"/>
          <p:cNvPicPr>
            <a:picLocks noChangeAspect="1" noChangeArrowheads="1"/>
          </p:cNvPicPr>
          <p:nvPr/>
        </p:nvPicPr>
        <p:blipFill>
          <a:blip r:embed="rId3"/>
          <a:srcRect/>
          <a:stretch>
            <a:fillRect/>
          </a:stretch>
        </p:blipFill>
        <p:spPr bwMode="auto">
          <a:xfrm>
            <a:off x="520789" y="4032281"/>
            <a:ext cx="1735137" cy="2114550"/>
          </a:xfrm>
          <a:prstGeom prst="rect">
            <a:avLst/>
          </a:prstGeom>
          <a:noFill/>
          <a:ln w="9525">
            <a:noFill/>
            <a:miter lim="800000"/>
            <a:headEnd/>
            <a:tailEnd/>
          </a:ln>
        </p:spPr>
      </p:pic>
      <p:pic>
        <p:nvPicPr>
          <p:cNvPr id="70" name="Picture 7" descr="D:\MyPictures\MediaBank\DPM v2 protected workload logos (Exchange, SQL, SharePoint, Virtual Server)\Virtual_05-R2_bL.png"/>
          <p:cNvPicPr>
            <a:picLocks noChangeAspect="1" noChangeArrowheads="1"/>
          </p:cNvPicPr>
          <p:nvPr/>
        </p:nvPicPr>
        <p:blipFill>
          <a:blip r:embed="rId4">
            <a:lum bright="100000" contrast="-70000"/>
          </a:blip>
          <a:srcRect/>
          <a:stretch>
            <a:fillRect/>
          </a:stretch>
        </p:blipFill>
        <p:spPr bwMode="auto">
          <a:xfrm>
            <a:off x="6324600" y="5486400"/>
            <a:ext cx="2192534" cy="304800"/>
          </a:xfrm>
          <a:prstGeom prst="rect">
            <a:avLst/>
          </a:prstGeom>
          <a:noFill/>
          <a:ln w="9525">
            <a:noFill/>
            <a:miter lim="800000"/>
            <a:headEnd/>
            <a:tailEnd/>
          </a:ln>
        </p:spPr>
      </p:pic>
      <p:pic>
        <p:nvPicPr>
          <p:cNvPr id="72" name="Picture 71" descr="WS08-HypeV_h_rgb_r.png"/>
          <p:cNvPicPr>
            <a:picLocks noChangeAspect="1"/>
          </p:cNvPicPr>
          <p:nvPr/>
        </p:nvPicPr>
        <p:blipFill>
          <a:blip r:embed="rId5"/>
          <a:stretch>
            <a:fillRect/>
          </a:stretch>
        </p:blipFill>
        <p:spPr>
          <a:xfrm>
            <a:off x="2434542" y="5334000"/>
            <a:ext cx="2747058" cy="609600"/>
          </a:xfrm>
          <a:prstGeom prst="rect">
            <a:avLst/>
          </a:prstGeom>
        </p:spPr>
      </p:pic>
      <p:cxnSp>
        <p:nvCxnSpPr>
          <p:cNvPr id="77" name="Straight Connector 76"/>
          <p:cNvCxnSpPr/>
          <p:nvPr/>
        </p:nvCxnSpPr>
        <p:spPr bwMode="auto">
          <a:xfrm rot="5400000" flipH="1" flipV="1">
            <a:off x="2161704" y="3325160"/>
            <a:ext cx="397191" cy="2758"/>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82" name="Straight Connector 81"/>
          <p:cNvCxnSpPr/>
          <p:nvPr/>
        </p:nvCxnSpPr>
        <p:spPr bwMode="auto">
          <a:xfrm rot="5400000" flipH="1" flipV="1">
            <a:off x="2847756" y="3320727"/>
            <a:ext cx="397191" cy="4137"/>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83" name="Rounded Rectangle 82"/>
          <p:cNvSpPr/>
          <p:nvPr/>
        </p:nvSpPr>
        <p:spPr bwMode="auto">
          <a:xfrm>
            <a:off x="2103416" y="1676398"/>
            <a:ext cx="1325584" cy="1524002"/>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grpSp>
        <p:nvGrpSpPr>
          <p:cNvPr id="2" name="Group 61"/>
          <p:cNvGrpSpPr/>
          <p:nvPr/>
        </p:nvGrpSpPr>
        <p:grpSpPr>
          <a:xfrm>
            <a:off x="2056865" y="3410312"/>
            <a:ext cx="661316" cy="666038"/>
            <a:chOff x="3505446" y="4330245"/>
            <a:chExt cx="324356" cy="326641"/>
          </a:xfrm>
        </p:grpSpPr>
        <p:sp>
          <p:nvSpPr>
            <p:cNvPr id="91" name="Oval 90"/>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2" name="Flowchart: Magnetic Disk 91"/>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3" name="Oval 92"/>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3" name="Group 62"/>
          <p:cNvGrpSpPr/>
          <p:nvPr/>
        </p:nvGrpSpPr>
        <p:grpSpPr>
          <a:xfrm>
            <a:off x="2784977" y="3410312"/>
            <a:ext cx="661316" cy="666038"/>
            <a:chOff x="3505446" y="4330245"/>
            <a:chExt cx="324356" cy="326641"/>
          </a:xfrm>
        </p:grpSpPr>
        <p:sp>
          <p:nvSpPr>
            <p:cNvPr id="86" name="Oval 8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7" name="Flowchart: Magnetic Disk 8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8" name="Oval 8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76" name="Rectangle 75"/>
          <p:cNvSpPr/>
          <p:nvPr/>
        </p:nvSpPr>
        <p:spPr>
          <a:xfrm>
            <a:off x="2209800" y="2057400"/>
            <a:ext cx="1195713" cy="646331"/>
          </a:xfrm>
          <a:prstGeom prst="rect">
            <a:avLst/>
          </a:prstGeom>
        </p:spPr>
        <p:txBody>
          <a:bodyPr wrap="none">
            <a:spAutoFit/>
          </a:bodyPr>
          <a:lstStyle/>
          <a:p>
            <a:pPr algn="ctr"/>
            <a:r>
              <a:rPr lang="en-US" b="1" dirty="0" smtClean="0">
                <a:solidFill>
                  <a:srgbClr val="000000"/>
                </a:solidFill>
              </a:rPr>
              <a:t>Windows</a:t>
            </a:r>
          </a:p>
          <a:p>
            <a:pPr algn="ctr"/>
            <a:r>
              <a:rPr lang="en-US" b="1" dirty="0" smtClean="0">
                <a:solidFill>
                  <a:srgbClr val="000000"/>
                </a:solidFill>
              </a:rPr>
              <a:t>NT 4.0</a:t>
            </a:r>
            <a:endParaRPr lang="en-US" b="1" dirty="0">
              <a:solidFill>
                <a:srgbClr val="000000"/>
              </a:solidFill>
            </a:endParaRPr>
          </a:p>
        </p:txBody>
      </p:sp>
      <p:sp>
        <p:nvSpPr>
          <p:cNvPr id="94" name="Rectangle 93"/>
          <p:cNvSpPr/>
          <p:nvPr/>
        </p:nvSpPr>
        <p:spPr>
          <a:xfrm>
            <a:off x="5791200" y="1219200"/>
            <a:ext cx="3352800" cy="2585323"/>
          </a:xfrm>
          <a:prstGeom prst="rect">
            <a:avLst/>
          </a:prstGeom>
        </p:spPr>
        <p:txBody>
          <a:bodyPr wrap="square">
            <a:spAutoFit/>
          </a:bodyPr>
          <a:lstStyle/>
          <a:p>
            <a:r>
              <a:rPr lang="en-US" dirty="0" smtClean="0"/>
              <a:t>For any OS or application that is not internally VSS-aware:</a:t>
            </a:r>
          </a:p>
          <a:p>
            <a:endParaRPr lang="en-US" dirty="0" smtClean="0"/>
          </a:p>
          <a:p>
            <a:pPr marL="628650" lvl="1" indent="-173038">
              <a:buFont typeface="Arial" pitchFamily="34" charset="0"/>
              <a:buChar char="•"/>
            </a:pPr>
            <a:r>
              <a:rPr lang="en-US" dirty="0" smtClean="0"/>
              <a:t>Linux</a:t>
            </a:r>
          </a:p>
          <a:p>
            <a:pPr marL="628650" lvl="1" indent="-173038">
              <a:buFont typeface="Arial" pitchFamily="34" charset="0"/>
              <a:buChar char="•"/>
            </a:pPr>
            <a:r>
              <a:rPr lang="en-US" dirty="0" smtClean="0"/>
              <a:t>Windows NT 4</a:t>
            </a:r>
          </a:p>
          <a:p>
            <a:pPr marL="628650" lvl="1" indent="-173038">
              <a:buFont typeface="Arial" pitchFamily="34" charset="0"/>
              <a:buChar char="•"/>
            </a:pPr>
            <a:r>
              <a:rPr lang="en-US" dirty="0" smtClean="0"/>
              <a:t>Windows 2000</a:t>
            </a:r>
          </a:p>
          <a:p>
            <a:pPr marL="628650" lvl="1" indent="-173038">
              <a:buFont typeface="Arial" pitchFamily="34" charset="0"/>
              <a:buChar char="•"/>
            </a:pPr>
            <a:r>
              <a:rPr lang="en-US" dirty="0" smtClean="0"/>
              <a:t>Windows with Oracle</a:t>
            </a:r>
          </a:p>
          <a:p>
            <a:pPr marL="628650" lvl="1" indent="-173038">
              <a:buFont typeface="Arial" pitchFamily="34" charset="0"/>
              <a:buChar char="•"/>
            </a:pPr>
            <a:r>
              <a:rPr lang="en-US" dirty="0" smtClean="0"/>
              <a:t>Windows with LOB app</a:t>
            </a:r>
          </a:p>
          <a:p>
            <a:pPr marL="342900" indent="-342900">
              <a:buFont typeface="+mj-lt"/>
              <a:buAutoNum type="arabicPeriod"/>
            </a:pPr>
            <a:endParaRPr lang="en-US" dirty="0" smtClean="0"/>
          </a:p>
        </p:txBody>
      </p:sp>
      <p:cxnSp>
        <p:nvCxnSpPr>
          <p:cNvPr id="95" name="Straight Connector 94"/>
          <p:cNvCxnSpPr/>
          <p:nvPr/>
        </p:nvCxnSpPr>
        <p:spPr bwMode="auto">
          <a:xfrm rot="5400000" flipH="1" flipV="1">
            <a:off x="3881486" y="324281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99" name="Straight Connector 98"/>
          <p:cNvCxnSpPr/>
          <p:nvPr/>
        </p:nvCxnSpPr>
        <p:spPr bwMode="auto">
          <a:xfrm rot="5400000" flipH="1" flipV="1">
            <a:off x="4671267" y="323770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104" name="Rounded Rectangle 103"/>
          <p:cNvSpPr/>
          <p:nvPr/>
        </p:nvSpPr>
        <p:spPr bwMode="auto">
          <a:xfrm>
            <a:off x="3651077" y="1696400"/>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05" name="Picture 3" descr="D:\Projects\Microsoft\DPM PartnerVideo\images\linux-logo.png"/>
          <p:cNvPicPr>
            <a:picLocks noChangeAspect="1" noChangeArrowheads="1"/>
          </p:cNvPicPr>
          <p:nvPr/>
        </p:nvPicPr>
        <p:blipFill>
          <a:blip r:embed="rId6" cstate="print"/>
          <a:srcRect/>
          <a:stretch>
            <a:fillRect/>
          </a:stretch>
        </p:blipFill>
        <p:spPr bwMode="auto">
          <a:xfrm>
            <a:off x="4032880" y="2002480"/>
            <a:ext cx="626317" cy="851792"/>
          </a:xfrm>
          <a:prstGeom prst="rect">
            <a:avLst/>
          </a:prstGeom>
          <a:noFill/>
        </p:spPr>
      </p:pic>
      <p:grpSp>
        <p:nvGrpSpPr>
          <p:cNvPr id="4" name="Group 94"/>
          <p:cNvGrpSpPr/>
          <p:nvPr/>
        </p:nvGrpSpPr>
        <p:grpSpPr>
          <a:xfrm>
            <a:off x="3597488" y="3326359"/>
            <a:ext cx="761304" cy="766667"/>
            <a:chOff x="3505446" y="4330245"/>
            <a:chExt cx="324356" cy="326641"/>
          </a:xfrm>
        </p:grpSpPr>
        <p:sp>
          <p:nvSpPr>
            <p:cNvPr id="107" name="Oval 106"/>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8" name="Flowchart: Magnetic Disk 107"/>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2" name="Oval 111"/>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98"/>
          <p:cNvGrpSpPr/>
          <p:nvPr/>
        </p:nvGrpSpPr>
        <p:grpSpPr>
          <a:xfrm>
            <a:off x="4435688" y="3326359"/>
            <a:ext cx="761304" cy="766667"/>
            <a:chOff x="3505446" y="4330245"/>
            <a:chExt cx="324356" cy="326641"/>
          </a:xfrm>
        </p:grpSpPr>
        <p:sp>
          <p:nvSpPr>
            <p:cNvPr id="117" name="Oval 116"/>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8" name="Flowchart: Magnetic Disk 117"/>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19" name="Oval 118"/>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Tree>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ounded Rectangle 44"/>
          <p:cNvSpPr/>
          <p:nvPr/>
        </p:nvSpPr>
        <p:spPr bwMode="auto">
          <a:xfrm rot="10800000">
            <a:off x="1545748" y="1270804"/>
            <a:ext cx="3940652" cy="2996395"/>
          </a:xfrm>
          <a:prstGeom prst="roundRect">
            <a:avLst>
              <a:gd name="adj" fmla="val 6650"/>
            </a:avLst>
          </a:prstGeom>
          <a:gradFill rotWithShape="1">
            <a:gsLst>
              <a:gs pos="0">
                <a:schemeClr val="accent3">
                  <a:lumMod val="75000"/>
                  <a:alpha val="71000"/>
                </a:schemeClr>
              </a:gs>
              <a:gs pos="46000">
                <a:srgbClr val="447D27">
                  <a:alpha val="91000"/>
                </a:srgbClr>
              </a:gs>
            </a:gsLst>
            <a:lin ang="5400000" scaled="0"/>
          </a:gradFill>
          <a:ln w="9525">
            <a:noFill/>
            <a:miter lim="800000"/>
            <a:headEnd/>
            <a:tailEnd/>
          </a:ln>
          <a:scene3d>
            <a:camera prst="orthographicFront"/>
            <a:lightRig rig="threePt" dir="t"/>
          </a:scene3d>
          <a:sp3d>
            <a:bevelT w="50800" h="38100"/>
          </a:sp3d>
        </p:spPr>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sp>
        <p:nvSpPr>
          <p:cNvPr id="61442" name="Title 1"/>
          <p:cNvSpPr>
            <a:spLocks noGrp="1"/>
          </p:cNvSpPr>
          <p:nvPr>
            <p:ph type="title"/>
          </p:nvPr>
        </p:nvSpPr>
        <p:spPr>
          <a:xfrm>
            <a:off x="381000" y="230188"/>
            <a:ext cx="8382000" cy="498598"/>
          </a:xfrm>
        </p:spPr>
        <p:txBody>
          <a:bodyPr/>
          <a:lstStyle/>
          <a:p>
            <a:r>
              <a:rPr sz="3600" smtClean="0"/>
              <a:t>Virtualization - with non-VSS Guest OS</a:t>
            </a:r>
            <a:endParaRPr lang="en-US" sz="3600" dirty="0" smtClean="0"/>
          </a:p>
        </p:txBody>
      </p:sp>
      <p:cxnSp>
        <p:nvCxnSpPr>
          <p:cNvPr id="9" name="Straight Connector 8"/>
          <p:cNvCxnSpPr/>
          <p:nvPr/>
        </p:nvCxnSpPr>
        <p:spPr bwMode="auto">
          <a:xfrm rot="5400000" flipH="1" flipV="1">
            <a:off x="3881486" y="3242810"/>
            <a:ext cx="1524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11" name="Straight Connector 10"/>
          <p:cNvCxnSpPr/>
          <p:nvPr/>
        </p:nvCxnSpPr>
        <p:spPr bwMode="auto">
          <a:xfrm rot="5400000" flipH="1" flipV="1">
            <a:off x="4671267" y="3237707"/>
            <a:ext cx="1524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78" name="TextBox 68"/>
          <p:cNvSpPr txBox="1">
            <a:spLocks noChangeArrowheads="1"/>
          </p:cNvSpPr>
          <p:nvPr/>
        </p:nvSpPr>
        <p:spPr bwMode="auto">
          <a:xfrm>
            <a:off x="1882096"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Machine1</a:t>
            </a:r>
            <a:endParaRPr lang="en-US" sz="1200" b="1" dirty="0">
              <a:effectLst>
                <a:outerShdw blurRad="38100" dist="38100" dir="2700000" algn="tl">
                  <a:srgbClr val="000000">
                    <a:alpha val="43137"/>
                  </a:srgbClr>
                </a:outerShdw>
              </a:effectLst>
              <a:latin typeface="+mn-lt"/>
            </a:endParaRPr>
          </a:p>
        </p:txBody>
      </p:sp>
      <p:sp>
        <p:nvSpPr>
          <p:cNvPr id="80" name="TextBox 68"/>
          <p:cNvSpPr txBox="1">
            <a:spLocks noChangeArrowheads="1"/>
          </p:cNvSpPr>
          <p:nvPr/>
        </p:nvSpPr>
        <p:spPr bwMode="auto">
          <a:xfrm>
            <a:off x="3378699" y="1359209"/>
            <a:ext cx="1754955" cy="276993"/>
          </a:xfrm>
          <a:prstGeom prst="rect">
            <a:avLst/>
          </a:prstGeom>
          <a:noFill/>
          <a:ln w="9525">
            <a:noFill/>
            <a:miter lim="800000"/>
            <a:headEnd/>
            <a:tailEnd/>
          </a:ln>
        </p:spPr>
        <p:txBody>
          <a:bodyPr wrap="square" lIns="91435" tIns="45717" rIns="91435" bIns="45717">
            <a:spAutoFit/>
          </a:bodyPr>
          <a:lstStyle/>
          <a:p>
            <a:pPr algn="ctr"/>
            <a:r>
              <a:rPr lang="en-US" sz="1200" b="1" dirty="0" smtClean="0">
                <a:effectLst>
                  <a:outerShdw blurRad="38100" dist="38100" dir="2700000" algn="tl">
                    <a:srgbClr val="000000">
                      <a:alpha val="43137"/>
                    </a:srgbClr>
                  </a:outerShdw>
                </a:effectLst>
                <a:latin typeface="+mn-lt"/>
              </a:rPr>
              <a:t>Virtual Machine 2</a:t>
            </a:r>
            <a:endParaRPr lang="en-US" sz="1200" b="1" dirty="0">
              <a:effectLst>
                <a:outerShdw blurRad="38100" dist="38100" dir="2700000" algn="tl">
                  <a:srgbClr val="000000">
                    <a:alpha val="43137"/>
                  </a:srgbClr>
                </a:outerShdw>
              </a:effectLst>
              <a:latin typeface="+mn-lt"/>
            </a:endParaRPr>
          </a:p>
        </p:txBody>
      </p:sp>
      <p:grpSp>
        <p:nvGrpSpPr>
          <p:cNvPr id="3" name="Group 94"/>
          <p:cNvGrpSpPr/>
          <p:nvPr/>
        </p:nvGrpSpPr>
        <p:grpSpPr>
          <a:xfrm>
            <a:off x="3597488" y="3326359"/>
            <a:ext cx="761304" cy="766667"/>
            <a:chOff x="3505446" y="4330245"/>
            <a:chExt cx="324356" cy="326641"/>
          </a:xfrm>
        </p:grpSpPr>
        <p:sp>
          <p:nvSpPr>
            <p:cNvPr id="96" name="Oval 9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7" name="Flowchart: Magnetic Disk 9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8" name="Oval 9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4" name="Group 98"/>
          <p:cNvGrpSpPr/>
          <p:nvPr/>
        </p:nvGrpSpPr>
        <p:grpSpPr>
          <a:xfrm>
            <a:off x="4435688" y="3326359"/>
            <a:ext cx="761304" cy="766667"/>
            <a:chOff x="3505446" y="4330245"/>
            <a:chExt cx="324356" cy="326641"/>
          </a:xfrm>
        </p:grpSpPr>
        <p:sp>
          <p:nvSpPr>
            <p:cNvPr id="100" name="Oval 99"/>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1" name="Flowchart: Magnetic Disk 100"/>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02" name="Oval 101"/>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153" name="Rectangle 152"/>
          <p:cNvSpPr/>
          <p:nvPr/>
        </p:nvSpPr>
        <p:spPr bwMode="auto">
          <a:xfrm>
            <a:off x="1219200" y="5257805"/>
            <a:ext cx="8153400" cy="838195"/>
          </a:xfrm>
          <a:prstGeom prst="rect">
            <a:avLst/>
          </a:prstGeom>
          <a:gradFill>
            <a:gsLst>
              <a:gs pos="0">
                <a:schemeClr val="bg1">
                  <a:alpha val="53000"/>
                </a:schemeClr>
              </a:gs>
              <a:gs pos="100000">
                <a:schemeClr val="bg1">
                  <a:alpha val="0"/>
                </a:schemeClr>
              </a:gs>
            </a:gsLst>
            <a:lin ang="0" scaled="0"/>
          </a:gra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54" name="Picture 11" descr="Supercomputer2"/>
          <p:cNvPicPr>
            <a:picLocks noChangeAspect="1" noChangeArrowheads="1"/>
          </p:cNvPicPr>
          <p:nvPr/>
        </p:nvPicPr>
        <p:blipFill>
          <a:blip r:embed="rId3"/>
          <a:srcRect/>
          <a:stretch>
            <a:fillRect/>
          </a:stretch>
        </p:blipFill>
        <p:spPr bwMode="auto">
          <a:xfrm>
            <a:off x="520789" y="4032281"/>
            <a:ext cx="1735137" cy="2114550"/>
          </a:xfrm>
          <a:prstGeom prst="rect">
            <a:avLst/>
          </a:prstGeom>
          <a:noFill/>
          <a:ln w="9525">
            <a:noFill/>
            <a:miter lim="800000"/>
            <a:headEnd/>
            <a:tailEnd/>
          </a:ln>
        </p:spPr>
      </p:pic>
      <p:pic>
        <p:nvPicPr>
          <p:cNvPr id="70" name="Picture 7" descr="D:\MyPictures\MediaBank\DPM v2 protected workload logos (Exchange, SQL, SharePoint, Virtual Server)\Virtual_05-R2_bL.png"/>
          <p:cNvPicPr>
            <a:picLocks noChangeAspect="1" noChangeArrowheads="1"/>
          </p:cNvPicPr>
          <p:nvPr/>
        </p:nvPicPr>
        <p:blipFill>
          <a:blip r:embed="rId4">
            <a:lum bright="100000" contrast="-70000"/>
          </a:blip>
          <a:srcRect/>
          <a:stretch>
            <a:fillRect/>
          </a:stretch>
        </p:blipFill>
        <p:spPr bwMode="auto">
          <a:xfrm>
            <a:off x="6324600" y="5486400"/>
            <a:ext cx="2192534" cy="304800"/>
          </a:xfrm>
          <a:prstGeom prst="rect">
            <a:avLst/>
          </a:prstGeom>
          <a:noFill/>
          <a:ln w="9525">
            <a:noFill/>
            <a:miter lim="800000"/>
            <a:headEnd/>
            <a:tailEnd/>
          </a:ln>
        </p:spPr>
      </p:pic>
      <p:pic>
        <p:nvPicPr>
          <p:cNvPr id="72" name="Picture 71" descr="WS08-HypeV_h_rgb_r.png"/>
          <p:cNvPicPr>
            <a:picLocks noChangeAspect="1"/>
          </p:cNvPicPr>
          <p:nvPr/>
        </p:nvPicPr>
        <p:blipFill>
          <a:blip r:embed="rId5"/>
          <a:stretch>
            <a:fillRect/>
          </a:stretch>
        </p:blipFill>
        <p:spPr>
          <a:xfrm>
            <a:off x="2434542" y="5334000"/>
            <a:ext cx="2747058" cy="609600"/>
          </a:xfrm>
          <a:prstGeom prst="rect">
            <a:avLst/>
          </a:prstGeom>
        </p:spPr>
      </p:pic>
      <p:cxnSp>
        <p:nvCxnSpPr>
          <p:cNvPr id="77" name="Straight Connector 76"/>
          <p:cNvCxnSpPr/>
          <p:nvPr/>
        </p:nvCxnSpPr>
        <p:spPr bwMode="auto">
          <a:xfrm rot="5400000" flipH="1" flipV="1">
            <a:off x="2161704" y="3325160"/>
            <a:ext cx="397191" cy="2758"/>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82" name="Straight Connector 81"/>
          <p:cNvCxnSpPr/>
          <p:nvPr/>
        </p:nvCxnSpPr>
        <p:spPr bwMode="auto">
          <a:xfrm rot="5400000" flipH="1" flipV="1">
            <a:off x="2847756" y="3320727"/>
            <a:ext cx="397191" cy="4137"/>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5" name="Group 61"/>
          <p:cNvGrpSpPr/>
          <p:nvPr/>
        </p:nvGrpSpPr>
        <p:grpSpPr>
          <a:xfrm>
            <a:off x="2056865" y="3410312"/>
            <a:ext cx="661316" cy="666038"/>
            <a:chOff x="3505446" y="4330245"/>
            <a:chExt cx="324356" cy="326641"/>
          </a:xfrm>
        </p:grpSpPr>
        <p:sp>
          <p:nvSpPr>
            <p:cNvPr id="91" name="Oval 90"/>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2" name="Flowchart: Magnetic Disk 91"/>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93" name="Oval 92"/>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6" name="Group 62"/>
          <p:cNvGrpSpPr/>
          <p:nvPr/>
        </p:nvGrpSpPr>
        <p:grpSpPr>
          <a:xfrm>
            <a:off x="2784977" y="3410312"/>
            <a:ext cx="661316" cy="666038"/>
            <a:chOff x="3505446" y="4330245"/>
            <a:chExt cx="324356" cy="326641"/>
          </a:xfrm>
        </p:grpSpPr>
        <p:sp>
          <p:nvSpPr>
            <p:cNvPr id="86" name="Oval 85"/>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7" name="Flowchart: Magnetic Disk 86"/>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8" name="Oval 87"/>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sp>
        <p:nvSpPr>
          <p:cNvPr id="94" name="Rectangle 93"/>
          <p:cNvSpPr/>
          <p:nvPr/>
        </p:nvSpPr>
        <p:spPr>
          <a:xfrm>
            <a:off x="5791200" y="1219200"/>
            <a:ext cx="3048000" cy="3693319"/>
          </a:xfrm>
          <a:prstGeom prst="rect">
            <a:avLst/>
          </a:prstGeom>
        </p:spPr>
        <p:txBody>
          <a:bodyPr wrap="square">
            <a:spAutoFit/>
          </a:bodyPr>
          <a:lstStyle/>
          <a:p>
            <a:pPr marL="342900" indent="-342900">
              <a:buFont typeface="+mj-lt"/>
              <a:buAutoNum type="arabicPeriod"/>
            </a:pPr>
            <a:r>
              <a:rPr lang="en-US" dirty="0" smtClean="0"/>
              <a:t>Hibernate OS to dump memory / CPU to VSV</a:t>
            </a:r>
          </a:p>
          <a:p>
            <a:pPr marL="342900" indent="-342900">
              <a:buFont typeface="+mj-lt"/>
              <a:buAutoNum type="arabicPeriod"/>
            </a:pPr>
            <a:endParaRPr lang="en-US" dirty="0" smtClean="0"/>
          </a:p>
          <a:p>
            <a:pPr marL="342900" indent="-342900">
              <a:buFont typeface="+mj-lt"/>
              <a:buAutoNum type="arabicPeriod"/>
            </a:pPr>
            <a:r>
              <a:rPr lang="en-US" dirty="0" smtClean="0"/>
              <a:t>Snap with VSS</a:t>
            </a:r>
          </a:p>
          <a:p>
            <a:pPr marL="342900" indent="-342900">
              <a:buFont typeface="+mj-lt"/>
              <a:buAutoNum type="arabicPeriod"/>
            </a:pPr>
            <a:endParaRPr lang="en-US" dirty="0" smtClean="0"/>
          </a:p>
          <a:p>
            <a:pPr marL="342900" indent="-342900">
              <a:buFont typeface="+mj-lt"/>
              <a:buAutoNum type="arabicPeriod"/>
            </a:pPr>
            <a:r>
              <a:rPr lang="en-US" dirty="0" smtClean="0"/>
              <a:t>Resume OS</a:t>
            </a:r>
          </a:p>
          <a:p>
            <a:pPr marL="342900" indent="-342900">
              <a:buFont typeface="+mj-lt"/>
              <a:buAutoNum type="arabicPeriod"/>
            </a:pPr>
            <a:endParaRPr lang="en-US" dirty="0" smtClean="0"/>
          </a:p>
          <a:p>
            <a:pPr marL="342900" indent="-342900">
              <a:buFont typeface="+mj-lt"/>
              <a:buAutoNum type="arabicPeriod"/>
            </a:pPr>
            <a:endParaRPr lang="en-US" dirty="0" smtClean="0"/>
          </a:p>
          <a:p>
            <a:pPr marL="342900" indent="-342900">
              <a:buFont typeface="+mj-lt"/>
              <a:buAutoNum type="arabicPeriod"/>
            </a:pPr>
            <a:endParaRPr lang="en-US" dirty="0" smtClean="0"/>
          </a:p>
          <a:p>
            <a:pPr marL="342900" indent="-342900">
              <a:buFont typeface="+mj-lt"/>
              <a:buAutoNum type="arabicPeriod"/>
            </a:pPr>
            <a:endParaRPr lang="en-US" dirty="0" smtClean="0"/>
          </a:p>
          <a:p>
            <a:pPr marL="342900" indent="-342900">
              <a:buFont typeface="+mj-lt"/>
              <a:buAutoNum type="arabicPeriod"/>
            </a:pPr>
            <a:r>
              <a:rPr lang="en-US" dirty="0" smtClean="0"/>
              <a:t>Compare block checksums to send only changes within VHD’s</a:t>
            </a:r>
            <a:endParaRPr lang="en-US" dirty="0"/>
          </a:p>
        </p:txBody>
      </p:sp>
      <p:sp>
        <p:nvSpPr>
          <p:cNvPr id="36" name="Rounded Rectangle 35"/>
          <p:cNvSpPr/>
          <p:nvPr/>
        </p:nvSpPr>
        <p:spPr bwMode="auto">
          <a:xfrm>
            <a:off x="3681551" y="1709456"/>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37" name="Picture 3" descr="D:\Projects\Microsoft\DPM PartnerVideo\images\linux-logo.png"/>
          <p:cNvPicPr>
            <a:picLocks noChangeAspect="1" noChangeArrowheads="1"/>
          </p:cNvPicPr>
          <p:nvPr/>
        </p:nvPicPr>
        <p:blipFill>
          <a:blip r:embed="rId6" cstate="print"/>
          <a:srcRect/>
          <a:stretch>
            <a:fillRect/>
          </a:stretch>
        </p:blipFill>
        <p:spPr bwMode="auto">
          <a:xfrm>
            <a:off x="4054645" y="2006827"/>
            <a:ext cx="626317" cy="851792"/>
          </a:xfrm>
          <a:prstGeom prst="rect">
            <a:avLst/>
          </a:prstGeom>
          <a:noFill/>
        </p:spPr>
      </p:pic>
      <p:sp>
        <p:nvSpPr>
          <p:cNvPr id="38" name="Rounded Rectangle 37"/>
          <p:cNvSpPr/>
          <p:nvPr/>
        </p:nvSpPr>
        <p:spPr bwMode="auto">
          <a:xfrm>
            <a:off x="2103416" y="1676398"/>
            <a:ext cx="1325584" cy="1524002"/>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39" name="Rectangle 38"/>
          <p:cNvSpPr/>
          <p:nvPr/>
        </p:nvSpPr>
        <p:spPr>
          <a:xfrm>
            <a:off x="2209800" y="2057400"/>
            <a:ext cx="1195713" cy="646331"/>
          </a:xfrm>
          <a:prstGeom prst="rect">
            <a:avLst/>
          </a:prstGeom>
        </p:spPr>
        <p:txBody>
          <a:bodyPr wrap="none">
            <a:spAutoFit/>
          </a:bodyPr>
          <a:lstStyle/>
          <a:p>
            <a:pPr algn="ctr"/>
            <a:r>
              <a:rPr lang="en-US" b="1" dirty="0" smtClean="0">
                <a:solidFill>
                  <a:srgbClr val="000000"/>
                </a:solidFill>
              </a:rPr>
              <a:t>Windows</a:t>
            </a:r>
          </a:p>
          <a:p>
            <a:pPr algn="ctr"/>
            <a:r>
              <a:rPr lang="en-US" b="1" dirty="0" smtClean="0">
                <a:solidFill>
                  <a:srgbClr val="000000"/>
                </a:solidFill>
              </a:rPr>
              <a:t>NT 4.0</a:t>
            </a:r>
            <a:endParaRPr lang="en-US" b="1" dirty="0">
              <a:solidFill>
                <a:srgbClr val="000000"/>
              </a:solidFill>
            </a:endParaRPr>
          </a:p>
        </p:txBody>
      </p:sp>
    </p:spTree>
  </p:cSld>
  <p:clrMapOvr>
    <a:masterClrMapping/>
  </p:clrMapOvr>
  <p:transition>
    <p:fade/>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ounded Rectangle 25"/>
          <p:cNvSpPr/>
          <p:nvPr/>
        </p:nvSpPr>
        <p:spPr bwMode="auto">
          <a:xfrm>
            <a:off x="245107" y="2172468"/>
            <a:ext cx="5393693" cy="3618732"/>
          </a:xfrm>
          <a:prstGeom prst="roundRect">
            <a:avLst>
              <a:gd name="adj" fmla="val 6650"/>
            </a:avLst>
          </a:prstGeom>
          <a:gradFill>
            <a:gsLst>
              <a:gs pos="0">
                <a:schemeClr val="tx1">
                  <a:lumMod val="75000"/>
                </a:schemeClr>
              </a:gs>
              <a:gs pos="100000">
                <a:schemeClr val="bg1">
                  <a:alpha val="14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sp>
        <p:nvSpPr>
          <p:cNvPr id="65538" name="Title 1"/>
          <p:cNvSpPr>
            <a:spLocks noGrp="1"/>
          </p:cNvSpPr>
          <p:nvPr>
            <p:ph type="title"/>
          </p:nvPr>
        </p:nvSpPr>
        <p:spPr>
          <a:xfrm>
            <a:off x="387054" y="228600"/>
            <a:ext cx="8375946" cy="498598"/>
          </a:xfrm>
        </p:spPr>
        <p:txBody>
          <a:bodyPr/>
          <a:lstStyle/>
          <a:p>
            <a:r>
              <a:rPr lang="en-US" sz="3600" dirty="0" smtClean="0"/>
              <a:t>Virtualization -</a:t>
            </a:r>
            <a:r>
              <a:rPr sz="3600" smtClean="0"/>
              <a:t> with VSS Guest OS</a:t>
            </a:r>
            <a:endParaRPr lang="en-US" sz="3600" dirty="0" smtClean="0"/>
          </a:p>
        </p:txBody>
      </p:sp>
      <p:sp>
        <p:nvSpPr>
          <p:cNvPr id="20" name="TextBox 19"/>
          <p:cNvSpPr txBox="1"/>
          <p:nvPr/>
        </p:nvSpPr>
        <p:spPr>
          <a:xfrm>
            <a:off x="409327" y="2363014"/>
            <a:ext cx="5012748" cy="3231654"/>
          </a:xfrm>
          <a:prstGeom prst="rect">
            <a:avLst/>
          </a:prstGeom>
          <a:noFill/>
        </p:spPr>
        <p:txBody>
          <a:bodyPr wrap="square">
            <a:spAutoFit/>
          </a:bodyPr>
          <a:lstStyle/>
          <a:p>
            <a:pPr eaLnBrk="0" hangingPunct="0">
              <a:defRPr/>
            </a:pPr>
            <a:r>
              <a:rPr lang="en-US" sz="2400" u="sng" dirty="0" smtClean="0">
                <a:latin typeface="Segoe" pitchFamily="34" charset="0"/>
                <a:cs typeface="+mn-cs"/>
              </a:rPr>
              <a:t>Virtualization Host -- VSS </a:t>
            </a:r>
            <a:r>
              <a:rPr lang="en-US" sz="2400" u="sng" dirty="0">
                <a:latin typeface="Segoe" pitchFamily="34" charset="0"/>
                <a:cs typeface="+mn-cs"/>
              </a:rPr>
              <a:t>Writer</a:t>
            </a:r>
          </a:p>
          <a:p>
            <a:pPr marL="514350" indent="-514350" eaLnBrk="0" hangingPunct="0">
              <a:defRPr/>
            </a:pPr>
            <a:endParaRPr lang="en-US" sz="2000" dirty="0" smtClean="0">
              <a:solidFill>
                <a:schemeClr val="bg1"/>
              </a:solidFill>
              <a:latin typeface="Segoe" pitchFamily="34" charset="0"/>
              <a:cs typeface="+mn-cs"/>
            </a:endParaRPr>
          </a:p>
          <a:p>
            <a:pPr marL="514350" indent="-514350" eaLnBrk="0" hangingPunct="0">
              <a:defRPr/>
            </a:pPr>
            <a:r>
              <a:rPr lang="en-US" sz="2000" dirty="0" smtClean="0">
                <a:solidFill>
                  <a:schemeClr val="accent1"/>
                </a:solidFill>
                <a:latin typeface="Segoe" pitchFamily="34" charset="0"/>
                <a:cs typeface="+mn-cs"/>
              </a:rPr>
              <a:t>VSS </a:t>
            </a:r>
            <a:r>
              <a:rPr lang="en-US" sz="2000" dirty="0">
                <a:solidFill>
                  <a:schemeClr val="accent1"/>
                </a:solidFill>
                <a:latin typeface="Segoe" pitchFamily="34" charset="0"/>
                <a:cs typeface="+mn-cs"/>
              </a:rPr>
              <a:t>writer for SQL </a:t>
            </a:r>
            <a:r>
              <a:rPr lang="en-US" sz="2000" dirty="0" smtClean="0">
                <a:solidFill>
                  <a:schemeClr val="accent1"/>
                </a:solidFill>
                <a:latin typeface="Segoe" pitchFamily="34" charset="0"/>
                <a:cs typeface="+mn-cs"/>
              </a:rPr>
              <a:t>Server</a:t>
            </a:r>
            <a:endParaRPr lang="en-US" sz="2000" dirty="0">
              <a:solidFill>
                <a:schemeClr val="accent1"/>
              </a:solidFill>
              <a:latin typeface="Segoe" pitchFamily="34" charset="0"/>
              <a:cs typeface="+mn-cs"/>
            </a:endParaRPr>
          </a:p>
          <a:p>
            <a:pPr marL="514350" indent="-514350" eaLnBrk="0" hangingPunct="0">
              <a:defRPr/>
            </a:pPr>
            <a:r>
              <a:rPr lang="en-US" sz="2000" i="1" dirty="0">
                <a:solidFill>
                  <a:schemeClr val="accent1"/>
                </a:solidFill>
                <a:latin typeface="Segoe" pitchFamily="34" charset="0"/>
                <a:cs typeface="+mn-cs"/>
              </a:rPr>
              <a:t>Database consistent</a:t>
            </a:r>
          </a:p>
          <a:p>
            <a:pPr marL="514350" indent="-514350" eaLnBrk="0" hangingPunct="0">
              <a:defRPr/>
            </a:pPr>
            <a:endParaRPr lang="en-US" sz="2000" i="1" dirty="0">
              <a:solidFill>
                <a:schemeClr val="bg1"/>
              </a:solidFill>
              <a:latin typeface="Segoe" pitchFamily="34" charset="0"/>
              <a:cs typeface="+mn-cs"/>
            </a:endParaRPr>
          </a:p>
          <a:p>
            <a:pPr marL="514350" indent="-514350" eaLnBrk="0" hangingPunct="0">
              <a:defRPr/>
            </a:pPr>
            <a:r>
              <a:rPr lang="en-US" sz="2000" dirty="0">
                <a:solidFill>
                  <a:schemeClr val="tx2">
                    <a:lumMod val="20000"/>
                    <a:lumOff val="80000"/>
                  </a:schemeClr>
                </a:solidFill>
                <a:latin typeface="Segoe" pitchFamily="34" charset="0"/>
                <a:cs typeface="+mn-cs"/>
              </a:rPr>
              <a:t>VSS writer for Windows Server</a:t>
            </a:r>
          </a:p>
          <a:p>
            <a:pPr marL="514350" indent="-514350" eaLnBrk="0" hangingPunct="0">
              <a:defRPr/>
            </a:pPr>
            <a:r>
              <a:rPr lang="en-US" sz="2000" i="1" dirty="0">
                <a:solidFill>
                  <a:schemeClr val="tx2">
                    <a:lumMod val="20000"/>
                    <a:lumOff val="80000"/>
                  </a:schemeClr>
                </a:solidFill>
                <a:latin typeface="Segoe" pitchFamily="34" charset="0"/>
                <a:cs typeface="+mn-cs"/>
              </a:rPr>
              <a:t>C: &amp; D: volumes</a:t>
            </a:r>
          </a:p>
          <a:p>
            <a:pPr marL="514350" indent="-514350" eaLnBrk="0" hangingPunct="0">
              <a:defRPr/>
            </a:pPr>
            <a:endParaRPr lang="en-US" sz="2000" i="1" dirty="0">
              <a:solidFill>
                <a:schemeClr val="bg1"/>
              </a:solidFill>
              <a:latin typeface="Segoe" pitchFamily="34" charset="0"/>
              <a:cs typeface="+mn-cs"/>
            </a:endParaRPr>
          </a:p>
          <a:p>
            <a:pPr marL="514350" indent="-514350" eaLnBrk="0" hangingPunct="0">
              <a:defRPr/>
            </a:pPr>
            <a:r>
              <a:rPr lang="en-US" sz="2000" dirty="0">
                <a:solidFill>
                  <a:srgbClr val="92D050"/>
                </a:solidFill>
                <a:latin typeface="Segoe" pitchFamily="34" charset="0"/>
                <a:cs typeface="+mn-cs"/>
              </a:rPr>
              <a:t>VSS writer for </a:t>
            </a:r>
            <a:r>
              <a:rPr lang="en-US" sz="2000" dirty="0" smtClean="0">
                <a:solidFill>
                  <a:srgbClr val="92D050"/>
                </a:solidFill>
                <a:latin typeface="Segoe" pitchFamily="34" charset="0"/>
                <a:cs typeface="+mn-cs"/>
              </a:rPr>
              <a:t>Windows Hypervisor</a:t>
            </a:r>
            <a:endParaRPr lang="en-US" sz="2000" dirty="0">
              <a:solidFill>
                <a:srgbClr val="92D050"/>
              </a:solidFill>
              <a:latin typeface="Segoe" pitchFamily="34" charset="0"/>
              <a:cs typeface="+mn-cs"/>
            </a:endParaRPr>
          </a:p>
          <a:p>
            <a:pPr marL="514350" indent="-514350" eaLnBrk="0" hangingPunct="0">
              <a:defRPr/>
            </a:pPr>
            <a:r>
              <a:rPr lang="en-US" sz="2000" i="1" dirty="0">
                <a:solidFill>
                  <a:srgbClr val="92D050"/>
                </a:solidFill>
                <a:latin typeface="Segoe" pitchFamily="34" charset="0"/>
                <a:cs typeface="+mn-cs"/>
              </a:rPr>
              <a:t>WinSvr_C.VHD &amp; WinSvr_D.VHD</a:t>
            </a:r>
          </a:p>
        </p:txBody>
      </p:sp>
      <p:sp>
        <p:nvSpPr>
          <p:cNvPr id="27" name="Rounded Rectangle 26"/>
          <p:cNvSpPr/>
          <p:nvPr/>
        </p:nvSpPr>
        <p:spPr bwMode="auto">
          <a:xfrm rot="10800000">
            <a:off x="6553198" y="1259914"/>
            <a:ext cx="2133601" cy="5169911"/>
          </a:xfrm>
          <a:prstGeom prst="roundRect">
            <a:avLst>
              <a:gd name="adj" fmla="val 6650"/>
            </a:avLst>
          </a:prstGeom>
          <a:ln>
            <a:headEnd/>
            <a:tailEnd/>
          </a:ln>
        </p:spPr>
        <p:style>
          <a:lnRef idx="0">
            <a:schemeClr val="accent2"/>
          </a:lnRef>
          <a:fillRef idx="3">
            <a:schemeClr val="accent2"/>
          </a:fillRef>
          <a:effectRef idx="3">
            <a:schemeClr val="accent2"/>
          </a:effectRef>
          <a:fontRef idx="minor">
            <a:schemeClr val="lt1"/>
          </a:fontRef>
        </p:style>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pic>
        <p:nvPicPr>
          <p:cNvPr id="28" name="Picture 11" descr="Supercomputer2"/>
          <p:cNvPicPr>
            <a:picLocks noChangeAspect="1" noChangeArrowheads="1"/>
          </p:cNvPicPr>
          <p:nvPr/>
        </p:nvPicPr>
        <p:blipFill>
          <a:blip r:embed="rId3"/>
          <a:srcRect/>
          <a:stretch>
            <a:fillRect/>
          </a:stretch>
        </p:blipFill>
        <p:spPr bwMode="auto">
          <a:xfrm>
            <a:off x="6834094" y="4264509"/>
            <a:ext cx="1569269" cy="1912413"/>
          </a:xfrm>
          <a:prstGeom prst="rect">
            <a:avLst/>
          </a:prstGeom>
          <a:noFill/>
          <a:ln w="9525">
            <a:noFill/>
            <a:miter lim="800000"/>
            <a:headEnd/>
            <a:tailEnd/>
          </a:ln>
        </p:spPr>
      </p:pic>
      <p:cxnSp>
        <p:nvCxnSpPr>
          <p:cNvPr id="29" name="Straight Connector 28"/>
          <p:cNvCxnSpPr/>
          <p:nvPr/>
        </p:nvCxnSpPr>
        <p:spPr bwMode="auto">
          <a:xfrm rot="5400000" flipH="1" flipV="1">
            <a:off x="7182916" y="3045619"/>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30" name="Straight Connector 29"/>
          <p:cNvCxnSpPr/>
          <p:nvPr/>
        </p:nvCxnSpPr>
        <p:spPr bwMode="auto">
          <a:xfrm rot="5400000" flipH="1" flipV="1">
            <a:off x="7930806" y="3054031"/>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49"/>
          <p:cNvGrpSpPr/>
          <p:nvPr/>
        </p:nvGrpSpPr>
        <p:grpSpPr>
          <a:xfrm>
            <a:off x="6965599" y="1503428"/>
            <a:ext cx="1383744" cy="1471344"/>
            <a:chOff x="2077914" y="1663742"/>
            <a:chExt cx="1383744" cy="1471344"/>
          </a:xfrm>
        </p:grpSpPr>
        <p:sp>
          <p:nvSpPr>
            <p:cNvPr id="32" name="Rounded Rectangle 31"/>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43" name="Picture 42" descr="SQL05_bL.png"/>
            <p:cNvPicPr>
              <a:picLocks noChangeAspect="1"/>
            </p:cNvPicPr>
            <p:nvPr/>
          </p:nvPicPr>
          <p:blipFill>
            <a:blip r:embed="rId4"/>
            <a:stretch>
              <a:fillRect/>
            </a:stretch>
          </p:blipFill>
          <p:spPr>
            <a:xfrm>
              <a:off x="2204782" y="1884462"/>
              <a:ext cx="1121653" cy="238252"/>
            </a:xfrm>
            <a:prstGeom prst="rect">
              <a:avLst/>
            </a:prstGeom>
          </p:spPr>
        </p:pic>
        <p:pic>
          <p:nvPicPr>
            <p:cNvPr id="44" name="Picture 43" descr="ws03_v_rgb.png"/>
            <p:cNvPicPr>
              <a:picLocks noChangeAspect="1"/>
            </p:cNvPicPr>
            <p:nvPr/>
          </p:nvPicPr>
          <p:blipFill>
            <a:blip r:embed="rId5" cstate="print"/>
            <a:stretch>
              <a:fillRect/>
            </a:stretch>
          </p:blipFill>
          <p:spPr>
            <a:xfrm>
              <a:off x="2167358" y="2547762"/>
              <a:ext cx="1218100" cy="410926"/>
            </a:xfrm>
            <a:prstGeom prst="rect">
              <a:avLst/>
            </a:prstGeom>
          </p:spPr>
        </p:pic>
      </p:grpSp>
      <p:grpSp>
        <p:nvGrpSpPr>
          <p:cNvPr id="3" name="Group 115"/>
          <p:cNvGrpSpPr/>
          <p:nvPr/>
        </p:nvGrpSpPr>
        <p:grpSpPr>
          <a:xfrm>
            <a:off x="6937930" y="3133384"/>
            <a:ext cx="1520270" cy="744901"/>
            <a:chOff x="1984929" y="3326356"/>
            <a:chExt cx="1520270" cy="744901"/>
          </a:xfrm>
        </p:grpSpPr>
        <p:grpSp>
          <p:nvGrpSpPr>
            <p:cNvPr id="4" name="Group 131"/>
            <p:cNvGrpSpPr/>
            <p:nvPr/>
          </p:nvGrpSpPr>
          <p:grpSpPr>
            <a:xfrm>
              <a:off x="1984929" y="3326356"/>
              <a:ext cx="758270" cy="744901"/>
              <a:chOff x="3513402" y="4330245"/>
              <a:chExt cx="324356" cy="316681"/>
            </a:xfrm>
          </p:grpSpPr>
          <p:sp>
            <p:nvSpPr>
              <p:cNvPr id="51" name="Oval 50"/>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2" name="Flowchart: Magnetic Disk 51"/>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3" name="Oval 52"/>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131"/>
            <p:cNvGrpSpPr/>
            <p:nvPr/>
          </p:nvGrpSpPr>
          <p:grpSpPr>
            <a:xfrm>
              <a:off x="2746929" y="3326356"/>
              <a:ext cx="758270" cy="744901"/>
              <a:chOff x="3513402" y="4330245"/>
              <a:chExt cx="324356" cy="316681"/>
            </a:xfrm>
          </p:grpSpPr>
          <p:sp>
            <p:nvSpPr>
              <p:cNvPr id="48" name="Oval 47"/>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9" name="Flowchart: Magnetic Disk 48"/>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0" name="Oval 49"/>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Tree>
  </p:cSld>
  <p:clrMapOvr>
    <a:masterClrMapping/>
  </p:clrMapOvr>
  <p:transition>
    <p:fade/>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387054" y="228600"/>
            <a:ext cx="8375946" cy="498598"/>
          </a:xfrm>
        </p:spPr>
        <p:txBody>
          <a:bodyPr/>
          <a:lstStyle/>
          <a:p>
            <a:r>
              <a:rPr sz="3600" smtClean="0"/>
              <a:t>Virtualization - with VSS Guest OS</a:t>
            </a:r>
            <a:endParaRPr lang="en-US" sz="3600" dirty="0" smtClean="0"/>
          </a:p>
        </p:txBody>
      </p:sp>
      <p:sp>
        <p:nvSpPr>
          <p:cNvPr id="40" name="Text Placeholder 39"/>
          <p:cNvSpPr>
            <a:spLocks noGrp="1"/>
          </p:cNvSpPr>
          <p:nvPr>
            <p:ph type="body" sz="quarter" idx="10"/>
          </p:nvPr>
        </p:nvSpPr>
        <p:spPr>
          <a:xfrm>
            <a:off x="381000" y="1246297"/>
            <a:ext cx="4927600" cy="3785652"/>
          </a:xfrm>
        </p:spPr>
        <p:txBody>
          <a:bodyPr/>
          <a:lstStyle/>
          <a:p>
            <a:pPr>
              <a:buNone/>
            </a:pPr>
            <a:r>
              <a:rPr lang="en-US" sz="2400" b="1" dirty="0" smtClean="0"/>
              <a:t>Referential VSS writer</a:t>
            </a:r>
          </a:p>
          <a:p>
            <a:r>
              <a:rPr lang="en-US" sz="2200" dirty="0" smtClean="0"/>
              <a:t>No downtime</a:t>
            </a:r>
          </a:p>
          <a:p>
            <a:r>
              <a:rPr lang="en-US" sz="2200" dirty="0" smtClean="0"/>
              <a:t>Recursive VSS consistency</a:t>
            </a:r>
          </a:p>
          <a:p>
            <a:r>
              <a:rPr lang="en-US" sz="2200" dirty="0" smtClean="0"/>
              <a:t>Only requires updated VM additions from MSVS SP1</a:t>
            </a:r>
          </a:p>
          <a:p>
            <a:r>
              <a:rPr lang="en-US" sz="2200" dirty="0" smtClean="0"/>
              <a:t>Protected from host</a:t>
            </a:r>
          </a:p>
          <a:p>
            <a:endParaRPr lang="en-US" sz="2200" dirty="0" smtClean="0"/>
          </a:p>
          <a:p>
            <a:r>
              <a:rPr lang="en-US" sz="2200" dirty="0" smtClean="0"/>
              <a:t>“No downtime” (no bounce)</a:t>
            </a:r>
          </a:p>
          <a:p>
            <a:r>
              <a:rPr lang="en-US" sz="2200" dirty="0" smtClean="0"/>
              <a:t>“No agent” (SW or $$$)</a:t>
            </a:r>
          </a:p>
          <a:p>
            <a:endParaRPr lang="en-US" dirty="0"/>
          </a:p>
        </p:txBody>
      </p:sp>
      <p:sp>
        <p:nvSpPr>
          <p:cNvPr id="23" name="Rounded Rectangle 22"/>
          <p:cNvSpPr/>
          <p:nvPr/>
        </p:nvSpPr>
        <p:spPr bwMode="auto">
          <a:xfrm rot="10800000">
            <a:off x="6553198" y="1259914"/>
            <a:ext cx="2133601" cy="5169911"/>
          </a:xfrm>
          <a:prstGeom prst="roundRect">
            <a:avLst>
              <a:gd name="adj" fmla="val 6650"/>
            </a:avLst>
          </a:prstGeom>
          <a:ln>
            <a:headEnd/>
            <a:tailEnd/>
          </a:ln>
        </p:spPr>
        <p:style>
          <a:lnRef idx="0">
            <a:schemeClr val="accent2"/>
          </a:lnRef>
          <a:fillRef idx="3">
            <a:schemeClr val="accent2"/>
          </a:fillRef>
          <a:effectRef idx="3">
            <a:schemeClr val="accent2"/>
          </a:effectRef>
          <a:fontRef idx="minor">
            <a:schemeClr val="lt1"/>
          </a:fontRef>
        </p:style>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pic>
        <p:nvPicPr>
          <p:cNvPr id="24" name="Picture 11" descr="Supercomputer2"/>
          <p:cNvPicPr>
            <a:picLocks noChangeAspect="1" noChangeArrowheads="1"/>
          </p:cNvPicPr>
          <p:nvPr/>
        </p:nvPicPr>
        <p:blipFill>
          <a:blip r:embed="rId3"/>
          <a:srcRect/>
          <a:stretch>
            <a:fillRect/>
          </a:stretch>
        </p:blipFill>
        <p:spPr bwMode="auto">
          <a:xfrm>
            <a:off x="6834094" y="4264509"/>
            <a:ext cx="1569269" cy="1912413"/>
          </a:xfrm>
          <a:prstGeom prst="rect">
            <a:avLst/>
          </a:prstGeom>
          <a:noFill/>
          <a:ln w="9525">
            <a:noFill/>
            <a:miter lim="800000"/>
            <a:headEnd/>
            <a:tailEnd/>
          </a:ln>
        </p:spPr>
      </p:pic>
      <p:cxnSp>
        <p:nvCxnSpPr>
          <p:cNvPr id="25" name="Straight Connector 24"/>
          <p:cNvCxnSpPr/>
          <p:nvPr/>
        </p:nvCxnSpPr>
        <p:spPr bwMode="auto">
          <a:xfrm rot="5400000" flipH="1" flipV="1">
            <a:off x="7182916" y="3045619"/>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6" name="Straight Connector 25"/>
          <p:cNvCxnSpPr/>
          <p:nvPr/>
        </p:nvCxnSpPr>
        <p:spPr bwMode="auto">
          <a:xfrm rot="5400000" flipH="1" flipV="1">
            <a:off x="7930806" y="3054031"/>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49"/>
          <p:cNvGrpSpPr/>
          <p:nvPr/>
        </p:nvGrpSpPr>
        <p:grpSpPr>
          <a:xfrm>
            <a:off x="6965599" y="1503428"/>
            <a:ext cx="1383744" cy="1471344"/>
            <a:chOff x="2077914" y="1663742"/>
            <a:chExt cx="1383744" cy="1471344"/>
          </a:xfrm>
        </p:grpSpPr>
        <p:sp>
          <p:nvSpPr>
            <p:cNvPr id="28" name="Rounded Rectangle 27"/>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29" name="Picture 28" descr="SQL05_bL.png"/>
            <p:cNvPicPr>
              <a:picLocks noChangeAspect="1"/>
            </p:cNvPicPr>
            <p:nvPr/>
          </p:nvPicPr>
          <p:blipFill>
            <a:blip r:embed="rId4"/>
            <a:stretch>
              <a:fillRect/>
            </a:stretch>
          </p:blipFill>
          <p:spPr>
            <a:xfrm>
              <a:off x="2204782" y="1884462"/>
              <a:ext cx="1121653" cy="238252"/>
            </a:xfrm>
            <a:prstGeom prst="rect">
              <a:avLst/>
            </a:prstGeom>
          </p:spPr>
        </p:pic>
        <p:pic>
          <p:nvPicPr>
            <p:cNvPr id="30" name="Picture 29" descr="ws03_v_rgb.png"/>
            <p:cNvPicPr>
              <a:picLocks noChangeAspect="1"/>
            </p:cNvPicPr>
            <p:nvPr/>
          </p:nvPicPr>
          <p:blipFill>
            <a:blip r:embed="rId5" cstate="print"/>
            <a:stretch>
              <a:fillRect/>
            </a:stretch>
          </p:blipFill>
          <p:spPr>
            <a:xfrm>
              <a:off x="2167358" y="2547762"/>
              <a:ext cx="1218100" cy="410926"/>
            </a:xfrm>
            <a:prstGeom prst="rect">
              <a:avLst/>
            </a:prstGeom>
          </p:spPr>
        </p:pic>
      </p:grpSp>
      <p:grpSp>
        <p:nvGrpSpPr>
          <p:cNvPr id="3" name="Group 115"/>
          <p:cNvGrpSpPr/>
          <p:nvPr/>
        </p:nvGrpSpPr>
        <p:grpSpPr>
          <a:xfrm>
            <a:off x="6937930" y="3133384"/>
            <a:ext cx="1520270" cy="744901"/>
            <a:chOff x="1984929" y="3326356"/>
            <a:chExt cx="1520270" cy="744901"/>
          </a:xfrm>
        </p:grpSpPr>
        <p:grpSp>
          <p:nvGrpSpPr>
            <p:cNvPr id="4" name="Group 131"/>
            <p:cNvGrpSpPr/>
            <p:nvPr/>
          </p:nvGrpSpPr>
          <p:grpSpPr>
            <a:xfrm>
              <a:off x="1984929" y="3326356"/>
              <a:ext cx="758270" cy="744901"/>
              <a:chOff x="3513402" y="4330245"/>
              <a:chExt cx="324356" cy="316681"/>
            </a:xfrm>
          </p:grpSpPr>
          <p:sp>
            <p:nvSpPr>
              <p:cNvPr id="47" name="Oval 46"/>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8" name="Flowchart: Magnetic Disk 47"/>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9" name="Oval 48"/>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131"/>
            <p:cNvGrpSpPr/>
            <p:nvPr/>
          </p:nvGrpSpPr>
          <p:grpSpPr>
            <a:xfrm>
              <a:off x="2746929" y="3326356"/>
              <a:ext cx="758270" cy="744901"/>
              <a:chOff x="3513402" y="4330245"/>
              <a:chExt cx="324356" cy="316681"/>
            </a:xfrm>
          </p:grpSpPr>
          <p:sp>
            <p:nvSpPr>
              <p:cNvPr id="44" name="Oval 43"/>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5" name="Flowchart: Magnetic Disk 44"/>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6" name="Oval 45"/>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Tree>
  </p:cSld>
  <p:clrMapOvr>
    <a:masterClrMapping/>
  </p:clrMapOvr>
  <p:transition>
    <p:fade/>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bwMode="auto">
          <a:xfrm rot="10800000">
            <a:off x="6553198" y="1259914"/>
            <a:ext cx="2133601" cy="5169911"/>
          </a:xfrm>
          <a:prstGeom prst="roundRect">
            <a:avLst>
              <a:gd name="adj" fmla="val 6650"/>
            </a:avLst>
          </a:prstGeom>
          <a:ln>
            <a:headEnd/>
            <a:tailEnd/>
          </a:ln>
        </p:spPr>
        <p:style>
          <a:lnRef idx="0">
            <a:schemeClr val="accent2"/>
          </a:lnRef>
          <a:fillRef idx="3">
            <a:schemeClr val="accent2"/>
          </a:fillRef>
          <a:effectRef idx="3">
            <a:schemeClr val="accent2"/>
          </a:effectRef>
          <a:fontRef idx="minor">
            <a:schemeClr val="lt1"/>
          </a:fontRef>
        </p:style>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sp>
        <p:nvSpPr>
          <p:cNvPr id="62466" name="Title 1"/>
          <p:cNvSpPr>
            <a:spLocks noGrp="1"/>
          </p:cNvSpPr>
          <p:nvPr>
            <p:ph type="title"/>
          </p:nvPr>
        </p:nvSpPr>
        <p:spPr>
          <a:xfrm>
            <a:off x="387054" y="228600"/>
            <a:ext cx="8375946" cy="498598"/>
          </a:xfrm>
        </p:spPr>
        <p:txBody>
          <a:bodyPr/>
          <a:lstStyle/>
          <a:p>
            <a:pPr eaLnBrk="1" hangingPunct="1"/>
            <a:r>
              <a:rPr lang="en-US" sz="3600" dirty="0" smtClean="0"/>
              <a:t>Virtualization - Protect from host or guest?</a:t>
            </a:r>
          </a:p>
        </p:txBody>
      </p:sp>
      <p:sp>
        <p:nvSpPr>
          <p:cNvPr id="15" name="Rectangle 23"/>
          <p:cNvSpPr txBox="1">
            <a:spLocks noChangeArrowheads="1"/>
          </p:cNvSpPr>
          <p:nvPr/>
        </p:nvSpPr>
        <p:spPr>
          <a:xfrm>
            <a:off x="228600" y="846513"/>
            <a:ext cx="5024438" cy="2229196"/>
          </a:xfrm>
          <a:prstGeom prst="rect">
            <a:avLst/>
          </a:prstGeom>
        </p:spPr>
        <p:txBody>
          <a:bodyPr/>
          <a:lstStyle/>
          <a:p>
            <a:pPr marL="457200" marR="0" lvl="0" indent="-457200" algn="l" defTabSz="914363" rtl="0" eaLnBrk="1" fontAlgn="auto" latinLnBrk="0" hangingPunct="1">
              <a:lnSpc>
                <a:spcPct val="90000"/>
              </a:lnSpc>
              <a:spcBef>
                <a:spcPct val="20000"/>
              </a:spcBef>
              <a:spcAft>
                <a:spcPts val="0"/>
              </a:spcAft>
              <a:buClr>
                <a:srgbClr val="777777"/>
              </a:buClr>
              <a:buSzPct val="130000"/>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42" name="Picture 11" descr="Supercomputer2"/>
          <p:cNvPicPr>
            <a:picLocks noChangeAspect="1" noChangeArrowheads="1"/>
          </p:cNvPicPr>
          <p:nvPr/>
        </p:nvPicPr>
        <p:blipFill>
          <a:blip r:embed="rId3"/>
          <a:srcRect/>
          <a:stretch>
            <a:fillRect/>
          </a:stretch>
        </p:blipFill>
        <p:spPr bwMode="auto">
          <a:xfrm>
            <a:off x="6834094" y="4264509"/>
            <a:ext cx="1569269" cy="1912413"/>
          </a:xfrm>
          <a:prstGeom prst="rect">
            <a:avLst/>
          </a:prstGeom>
          <a:noFill/>
          <a:ln w="9525">
            <a:noFill/>
            <a:miter lim="800000"/>
            <a:headEnd/>
            <a:tailEnd/>
          </a:ln>
        </p:spPr>
      </p:pic>
      <p:cxnSp>
        <p:nvCxnSpPr>
          <p:cNvPr id="20" name="Straight Connector 19"/>
          <p:cNvCxnSpPr/>
          <p:nvPr/>
        </p:nvCxnSpPr>
        <p:spPr bwMode="auto">
          <a:xfrm rot="5400000" flipH="1" flipV="1">
            <a:off x="7182916" y="3045619"/>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21" name="Straight Connector 20"/>
          <p:cNvCxnSpPr/>
          <p:nvPr/>
        </p:nvCxnSpPr>
        <p:spPr bwMode="auto">
          <a:xfrm rot="5400000" flipH="1" flipV="1">
            <a:off x="7930806" y="3054031"/>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49"/>
          <p:cNvGrpSpPr/>
          <p:nvPr/>
        </p:nvGrpSpPr>
        <p:grpSpPr>
          <a:xfrm>
            <a:off x="6965599" y="1503428"/>
            <a:ext cx="1383744" cy="1471344"/>
            <a:chOff x="2077914" y="1663742"/>
            <a:chExt cx="1383744" cy="1471344"/>
          </a:xfrm>
        </p:grpSpPr>
        <p:sp>
          <p:nvSpPr>
            <p:cNvPr id="23" name="Rounded Rectangle 22"/>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25" name="Picture 24" descr="SQL05_bL.png"/>
            <p:cNvPicPr>
              <a:picLocks noChangeAspect="1"/>
            </p:cNvPicPr>
            <p:nvPr/>
          </p:nvPicPr>
          <p:blipFill>
            <a:blip r:embed="rId4"/>
            <a:stretch>
              <a:fillRect/>
            </a:stretch>
          </p:blipFill>
          <p:spPr>
            <a:xfrm>
              <a:off x="2204782" y="1884462"/>
              <a:ext cx="1121653" cy="238252"/>
            </a:xfrm>
            <a:prstGeom prst="rect">
              <a:avLst/>
            </a:prstGeom>
          </p:spPr>
        </p:pic>
        <p:pic>
          <p:nvPicPr>
            <p:cNvPr id="27" name="Picture 26" descr="ws03_v_rgb.png"/>
            <p:cNvPicPr>
              <a:picLocks noChangeAspect="1"/>
            </p:cNvPicPr>
            <p:nvPr/>
          </p:nvPicPr>
          <p:blipFill>
            <a:blip r:embed="rId5" cstate="print"/>
            <a:stretch>
              <a:fillRect/>
            </a:stretch>
          </p:blipFill>
          <p:spPr>
            <a:xfrm>
              <a:off x="2167358" y="2547762"/>
              <a:ext cx="1218100" cy="410926"/>
            </a:xfrm>
            <a:prstGeom prst="rect">
              <a:avLst/>
            </a:prstGeom>
          </p:spPr>
        </p:pic>
      </p:grpSp>
      <p:grpSp>
        <p:nvGrpSpPr>
          <p:cNvPr id="3" name="Group 115"/>
          <p:cNvGrpSpPr/>
          <p:nvPr/>
        </p:nvGrpSpPr>
        <p:grpSpPr>
          <a:xfrm>
            <a:off x="6937930" y="3133384"/>
            <a:ext cx="1520270" cy="744901"/>
            <a:chOff x="1984929" y="3326356"/>
            <a:chExt cx="1520270" cy="744901"/>
          </a:xfrm>
        </p:grpSpPr>
        <p:grpSp>
          <p:nvGrpSpPr>
            <p:cNvPr id="4" name="Group 131"/>
            <p:cNvGrpSpPr/>
            <p:nvPr/>
          </p:nvGrpSpPr>
          <p:grpSpPr>
            <a:xfrm>
              <a:off x="1984929" y="3326356"/>
              <a:ext cx="758270" cy="744901"/>
              <a:chOff x="3513402" y="4330245"/>
              <a:chExt cx="324356" cy="316681"/>
            </a:xfrm>
          </p:grpSpPr>
          <p:sp>
            <p:nvSpPr>
              <p:cNvPr id="43" name="Oval 42"/>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4" name="Flowchart: Magnetic Disk 43"/>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5" name="Oval 44"/>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131"/>
            <p:cNvGrpSpPr/>
            <p:nvPr/>
          </p:nvGrpSpPr>
          <p:grpSpPr>
            <a:xfrm>
              <a:off x="2746929" y="3326356"/>
              <a:ext cx="758270" cy="744901"/>
              <a:chOff x="3513402" y="4330245"/>
              <a:chExt cx="324356" cy="316681"/>
            </a:xfrm>
          </p:grpSpPr>
          <p:sp>
            <p:nvSpPr>
              <p:cNvPr id="33" name="Oval 32"/>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7" name="Flowchart: Magnetic Disk 36"/>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41" name="Oval 40"/>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24" name="Rounded Rectangle 23"/>
          <p:cNvSpPr/>
          <p:nvPr/>
        </p:nvSpPr>
        <p:spPr bwMode="auto">
          <a:xfrm>
            <a:off x="7696200" y="5638800"/>
            <a:ext cx="914400" cy="3810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sp>
        <p:nvSpPr>
          <p:cNvPr id="31" name="Text Placeholder 3"/>
          <p:cNvSpPr txBox="1">
            <a:spLocks/>
          </p:cNvSpPr>
          <p:nvPr/>
        </p:nvSpPr>
        <p:spPr>
          <a:xfrm>
            <a:off x="285997" y="1151294"/>
            <a:ext cx="6031676" cy="2363724"/>
          </a:xfrm>
          <a:prstGeom prst="rect">
            <a:avLst/>
          </a:prstGeom>
        </p:spPr>
        <p:txBody>
          <a:bodyPr vert="horz" lIns="0" tIns="0" rIns="0" bIns="0" rtlCol="0">
            <a:spAutoFit/>
          </a:bodyPr>
          <a:lstStyle/>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None/>
              <a:tabLst/>
              <a:defRPr/>
            </a:pPr>
            <a:r>
              <a:rPr kumimoji="0" lang="en-US" sz="2400" b="1" i="0" u="none" strike="noStrike" kern="1200" cap="none" spc="0" normalizeH="0" baseline="0" noProof="0" dirty="0" smtClean="0">
                <a:ln>
                  <a:noFill/>
                </a:ln>
                <a:effectLst/>
                <a:uLnTx/>
                <a:uFillTx/>
                <a:latin typeface="+mn-lt"/>
                <a:ea typeface="+mn-ea"/>
                <a:cs typeface="+mn-cs"/>
              </a:rPr>
              <a:t>Host</a:t>
            </a:r>
          </a:p>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Char char="•"/>
              <a:tabLst/>
              <a:defRPr/>
            </a:pPr>
            <a:r>
              <a:rPr kumimoji="0" lang="en-US" sz="2000" b="0" i="0" u="none" strike="noStrike" kern="1200" cap="none" spc="0" normalizeH="0" baseline="0" noProof="0" dirty="0" smtClean="0">
                <a:ln>
                  <a:noFill/>
                </a:ln>
                <a:effectLst/>
                <a:uLnTx/>
                <a:uFillTx/>
                <a:latin typeface="+mn-lt"/>
                <a:ea typeface="+mn-ea"/>
                <a:cs typeface="+mn-cs"/>
              </a:rPr>
              <a:t>Protect or recover the whole machine</a:t>
            </a:r>
          </a:p>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Char char="•"/>
              <a:tabLst/>
              <a:defRPr/>
            </a:pPr>
            <a:r>
              <a:rPr kumimoji="0" lang="en-US" sz="2000" b="0" i="0" u="none" strike="noStrike" kern="1200" cap="none" spc="0" normalizeH="0" baseline="0" noProof="0" dirty="0" smtClean="0">
                <a:ln>
                  <a:noFill/>
                </a:ln>
                <a:effectLst/>
                <a:uLnTx/>
                <a:uFillTx/>
                <a:latin typeface="+mn-lt"/>
                <a:ea typeface="+mn-ea"/>
                <a:cs typeface="+mn-cs"/>
              </a:rPr>
              <a:t>No data </a:t>
            </a:r>
            <a:r>
              <a:rPr kumimoji="0" lang="en-US" sz="2000" b="0" i="0" u="none" strike="noStrike" kern="1200" cap="none" spc="0" normalizeH="0" baseline="0" noProof="0" dirty="0" err="1" smtClean="0">
                <a:ln>
                  <a:noFill/>
                </a:ln>
                <a:effectLst/>
                <a:uLnTx/>
                <a:uFillTx/>
                <a:latin typeface="+mn-lt"/>
                <a:ea typeface="+mn-ea"/>
                <a:cs typeface="+mn-cs"/>
              </a:rPr>
              <a:t>selectability</a:t>
            </a:r>
            <a:r>
              <a:rPr kumimoji="0" lang="en-US" sz="2000" b="0" i="0" u="none" strike="noStrike" kern="1200" cap="none" spc="0" normalizeH="0" baseline="0" noProof="0" dirty="0" smtClean="0">
                <a:ln>
                  <a:noFill/>
                </a:ln>
                <a:effectLst/>
                <a:uLnTx/>
                <a:uFillTx/>
                <a:latin typeface="+mn-lt"/>
                <a:ea typeface="+mn-ea"/>
                <a:cs typeface="+mn-cs"/>
              </a:rPr>
              <a:t> / granularity</a:t>
            </a:r>
          </a:p>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Char char="•"/>
              <a:tabLst/>
              <a:defRPr/>
            </a:pPr>
            <a:r>
              <a:rPr kumimoji="0" lang="en-US" sz="2000" b="0" i="0" u="none" strike="noStrike" kern="1200" cap="none" spc="0" normalizeH="0" baseline="0" noProof="0" dirty="0" smtClean="0">
                <a:ln>
                  <a:noFill/>
                </a:ln>
                <a:effectLst/>
                <a:uLnTx/>
                <a:uFillTx/>
                <a:latin typeface="+mn-lt"/>
                <a:ea typeface="+mn-ea"/>
                <a:cs typeface="+mn-cs"/>
              </a:rPr>
              <a:t>“Bare Metal Recovery” of every VM</a:t>
            </a:r>
          </a:p>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Char char="•"/>
              <a:tabLst/>
              <a:defRPr/>
            </a:pPr>
            <a:r>
              <a:rPr kumimoji="0" lang="en-US" sz="2000" b="0" i="0" u="none" strike="noStrike" kern="1200" cap="none" spc="0" normalizeH="0" baseline="0" noProof="0" dirty="0" smtClean="0">
                <a:ln>
                  <a:noFill/>
                </a:ln>
                <a:effectLst/>
                <a:uLnTx/>
                <a:uFillTx/>
                <a:latin typeface="+mn-lt"/>
                <a:ea typeface="+mn-ea"/>
                <a:cs typeface="+mn-cs"/>
              </a:rPr>
              <a:t>Single DPM license on host, all guests protected</a:t>
            </a:r>
          </a:p>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Char char="•"/>
              <a:tabLst/>
              <a:defRPr/>
            </a:pPr>
            <a:r>
              <a:rPr kumimoji="0" lang="en-US" sz="2000" b="0" i="0" u="none" strike="noStrike" kern="1200" cap="none" spc="0" normalizeH="0" baseline="0" noProof="0" dirty="0" smtClean="0">
                <a:ln>
                  <a:noFill/>
                </a:ln>
                <a:effectLst/>
                <a:uLnTx/>
                <a:uFillTx/>
                <a:latin typeface="+mn-lt"/>
                <a:ea typeface="+mn-ea"/>
                <a:cs typeface="+mn-cs"/>
              </a:rPr>
              <a:t>Protect non-Windows servers</a:t>
            </a:r>
          </a:p>
          <a:p>
            <a:pPr marL="457200" marR="0" lvl="0" indent="-457200" algn="l" defTabSz="914363" rtl="0" eaLnBrk="1" fontAlgn="auto" latinLnBrk="0" hangingPunct="1">
              <a:lnSpc>
                <a:spcPct val="90000"/>
              </a:lnSpc>
              <a:spcBef>
                <a:spcPct val="20000"/>
              </a:spcBef>
              <a:spcAft>
                <a:spcPts val="0"/>
              </a:spcAft>
              <a:buClr>
                <a:srgbClr val="777777"/>
              </a:buClr>
              <a:buSzPct val="130000"/>
              <a:buFont typeface="Arial" pitchFamily="34" charset="0"/>
              <a:buChar char="•"/>
              <a:tabLst/>
              <a:defRPr/>
            </a:pPr>
            <a:r>
              <a:rPr kumimoji="0" lang="en-US" sz="2000" b="0" i="0" u="none" strike="noStrike" kern="1200" cap="none" spc="0" normalizeH="0" baseline="0" noProof="0" dirty="0" smtClean="0">
                <a:ln>
                  <a:noFill/>
                </a:ln>
                <a:effectLst/>
                <a:uLnTx/>
                <a:uFillTx/>
                <a:latin typeface="+mn-lt"/>
                <a:ea typeface="+mn-ea"/>
                <a:cs typeface="+mn-cs"/>
              </a:rPr>
              <a:t>One DPML </a:t>
            </a:r>
            <a:r>
              <a:rPr kumimoji="0" lang="en-US" sz="1600" b="0" i="0" u="none" strike="noStrike" kern="1200" cap="none" spc="0" normalizeH="0" baseline="0" noProof="0" dirty="0" smtClean="0">
                <a:ln>
                  <a:noFill/>
                </a:ln>
                <a:effectLst/>
                <a:uLnTx/>
                <a:uFillTx/>
                <a:latin typeface="+mn-lt"/>
                <a:ea typeface="+mn-ea"/>
                <a:cs typeface="+mn-cs"/>
              </a:rPr>
              <a:t>“agent” </a:t>
            </a:r>
            <a:r>
              <a:rPr kumimoji="0" lang="en-US" sz="2000" b="0" i="0" u="none" strike="noStrike" kern="1200" cap="none" spc="0" normalizeH="0" baseline="0" noProof="0" dirty="0" smtClean="0">
                <a:ln>
                  <a:noFill/>
                </a:ln>
                <a:effectLst/>
                <a:uLnTx/>
                <a:uFillTx/>
                <a:latin typeface="+mn-lt"/>
                <a:ea typeface="+mn-ea"/>
                <a:cs typeface="+mn-cs"/>
              </a:rPr>
              <a:t>on Host</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r>
              <a:rPr lang="en-AU" dirty="0" smtClean="0"/>
              <a:t>DPM Licensing</a:t>
            </a:r>
          </a:p>
        </p:txBody>
      </p:sp>
      <p:grpSp>
        <p:nvGrpSpPr>
          <p:cNvPr id="2" name="Group 60"/>
          <p:cNvGrpSpPr>
            <a:grpSpLocks/>
          </p:cNvGrpSpPr>
          <p:nvPr/>
        </p:nvGrpSpPr>
        <p:grpSpPr bwMode="auto">
          <a:xfrm>
            <a:off x="2473325" y="1520825"/>
            <a:ext cx="3829050" cy="4405313"/>
            <a:chOff x="2473862" y="1520824"/>
            <a:chExt cx="3829050" cy="4404960"/>
          </a:xfrm>
        </p:grpSpPr>
        <p:sp>
          <p:nvSpPr>
            <p:cNvPr id="5" name="Flowchart: Stored Data 4"/>
            <p:cNvSpPr/>
            <p:nvPr/>
          </p:nvSpPr>
          <p:spPr bwMode="auto">
            <a:xfrm rot="19038708">
              <a:off x="3410487" y="4676521"/>
              <a:ext cx="1049338" cy="738129"/>
            </a:xfrm>
            <a:prstGeom prst="flowChartOnlineStorag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err="1">
                <a:solidFill>
                  <a:schemeClr val="bg1"/>
                </a:solidFill>
              </a:endParaRPr>
            </a:p>
          </p:txBody>
        </p:sp>
        <p:sp>
          <p:nvSpPr>
            <p:cNvPr id="6" name="Rounded Rectangle 5"/>
            <p:cNvSpPr/>
            <p:nvPr/>
          </p:nvSpPr>
          <p:spPr bwMode="auto">
            <a:xfrm>
              <a:off x="2475450" y="1520824"/>
              <a:ext cx="1595437" cy="4001767"/>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US" sz="1600" dirty="0">
                <a:solidFill>
                  <a:schemeClr val="bg1"/>
                </a:solidFill>
              </a:endParaRPr>
            </a:p>
          </p:txBody>
        </p:sp>
        <p:sp>
          <p:nvSpPr>
            <p:cNvPr id="7" name="Rounded Rectangle 6"/>
            <p:cNvSpPr/>
            <p:nvPr/>
          </p:nvSpPr>
          <p:spPr bwMode="auto">
            <a:xfrm>
              <a:off x="2473862" y="4976535"/>
              <a:ext cx="3829050" cy="949249"/>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u="sng" dirty="0">
                  <a:solidFill>
                    <a:schemeClr val="bg1"/>
                  </a:solidFill>
                </a:rPr>
                <a:t>Standard DPML </a:t>
              </a:r>
              <a:r>
                <a:rPr lang="en-US" sz="1600" dirty="0">
                  <a:solidFill>
                    <a:schemeClr val="bg1"/>
                  </a:solidFill>
                </a:rPr>
                <a:t>= “</a:t>
              </a:r>
              <a:r>
                <a:rPr lang="en-US" sz="1600" i="1" dirty="0">
                  <a:solidFill>
                    <a:schemeClr val="bg1"/>
                  </a:solidFill>
                </a:rPr>
                <a:t>File agent</a:t>
              </a:r>
              <a:r>
                <a:rPr lang="en-US" sz="1600" dirty="0">
                  <a:solidFill>
                    <a:schemeClr val="bg1"/>
                  </a:solidFill>
                </a:rPr>
                <a:t>” </a:t>
              </a:r>
            </a:p>
            <a:p>
              <a:pPr algn="ctr">
                <a:defRPr/>
              </a:pPr>
              <a:r>
                <a:rPr lang="en-US" sz="1100" dirty="0">
                  <a:solidFill>
                    <a:schemeClr val="bg1"/>
                  </a:solidFill>
                </a:rPr>
                <a:t>per protected  Windows Server</a:t>
              </a:r>
            </a:p>
            <a:p>
              <a:pPr algn="ctr">
                <a:defRPr/>
              </a:pPr>
              <a:r>
                <a:rPr lang="en-US" sz="1100" dirty="0">
                  <a:solidFill>
                    <a:schemeClr val="bg1"/>
                  </a:solidFill>
                </a:rPr>
                <a:t>No additional “Open File” or add-on modules</a:t>
              </a:r>
            </a:p>
          </p:txBody>
        </p:sp>
      </p:grpSp>
      <p:sp>
        <p:nvSpPr>
          <p:cNvPr id="8" name="Rounded Rectangle 7"/>
          <p:cNvSpPr/>
          <p:nvPr/>
        </p:nvSpPr>
        <p:spPr>
          <a:xfrm>
            <a:off x="4325938" y="2520950"/>
            <a:ext cx="4471987" cy="233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dirty="0">
                <a:solidFill>
                  <a:schemeClr val="tx1"/>
                </a:solidFill>
              </a:rPr>
              <a:t>DPM Server</a:t>
            </a:r>
          </a:p>
          <a:p>
            <a:pPr algn="r">
              <a:defRPr/>
            </a:pPr>
            <a:endParaRPr lang="en-US" dirty="0">
              <a:solidFill>
                <a:schemeClr val="tx1"/>
              </a:solidFill>
            </a:endParaRPr>
          </a:p>
          <a:p>
            <a:pPr algn="r">
              <a:defRPr/>
            </a:pPr>
            <a:endParaRPr lang="en-US"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endParaRPr lang="en-US" sz="1600" dirty="0">
              <a:solidFill>
                <a:schemeClr val="tx1"/>
              </a:solidFill>
            </a:endParaRPr>
          </a:p>
          <a:p>
            <a:pPr algn="r">
              <a:defRPr/>
            </a:pPr>
            <a:r>
              <a:rPr lang="en-US" sz="1600" dirty="0">
                <a:solidFill>
                  <a:schemeClr val="tx1"/>
                </a:solidFill>
              </a:rPr>
              <a:t>Also available as a DPM OEM Appliance</a:t>
            </a:r>
          </a:p>
          <a:p>
            <a:pPr algn="r">
              <a:defRPr/>
            </a:pPr>
            <a:r>
              <a:rPr lang="en-US" sz="1600" dirty="0">
                <a:solidFill>
                  <a:schemeClr val="tx1"/>
                </a:solidFill>
              </a:rPr>
              <a:t>running on Windows Storage Server</a:t>
            </a:r>
          </a:p>
        </p:txBody>
      </p:sp>
      <p:pic>
        <p:nvPicPr>
          <p:cNvPr id="30725" name="Picture 10" descr="Server"/>
          <p:cNvPicPr>
            <a:picLocks noChangeAspect="1" noChangeArrowheads="1"/>
          </p:cNvPicPr>
          <p:nvPr/>
        </p:nvPicPr>
        <p:blipFill>
          <a:blip r:embed="rId3"/>
          <a:srcRect/>
          <a:stretch>
            <a:fillRect/>
          </a:stretch>
        </p:blipFill>
        <p:spPr bwMode="auto">
          <a:xfrm>
            <a:off x="1690688" y="1412875"/>
            <a:ext cx="355600" cy="534988"/>
          </a:xfrm>
          <a:prstGeom prst="rect">
            <a:avLst/>
          </a:prstGeom>
          <a:noFill/>
          <a:ln w="9525">
            <a:noFill/>
            <a:miter lim="800000"/>
            <a:headEnd/>
            <a:tailEnd/>
          </a:ln>
        </p:spPr>
      </p:pic>
      <p:pic>
        <p:nvPicPr>
          <p:cNvPr id="30726" name="Picture 10" descr="envelope email"/>
          <p:cNvPicPr>
            <a:picLocks noChangeAspect="1" noChangeArrowheads="1"/>
          </p:cNvPicPr>
          <p:nvPr/>
        </p:nvPicPr>
        <p:blipFill>
          <a:blip r:embed="rId4"/>
          <a:srcRect/>
          <a:stretch>
            <a:fillRect/>
          </a:stretch>
        </p:blipFill>
        <p:spPr bwMode="auto">
          <a:xfrm>
            <a:off x="1924050" y="1674813"/>
            <a:ext cx="223838" cy="287337"/>
          </a:xfrm>
          <a:prstGeom prst="rect">
            <a:avLst/>
          </a:prstGeom>
          <a:noFill/>
          <a:ln w="9525">
            <a:noFill/>
            <a:miter lim="800000"/>
            <a:headEnd/>
            <a:tailEnd/>
          </a:ln>
        </p:spPr>
      </p:pic>
      <p:grpSp>
        <p:nvGrpSpPr>
          <p:cNvPr id="3" name="Group 49"/>
          <p:cNvGrpSpPr>
            <a:grpSpLocks noChangeAspect="1"/>
          </p:cNvGrpSpPr>
          <p:nvPr/>
        </p:nvGrpSpPr>
        <p:grpSpPr bwMode="auto">
          <a:xfrm>
            <a:off x="1714500" y="2152650"/>
            <a:ext cx="457200" cy="549275"/>
            <a:chOff x="4506568" y="4752401"/>
            <a:chExt cx="762118" cy="946055"/>
          </a:xfrm>
        </p:grpSpPr>
        <p:pic>
          <p:nvPicPr>
            <p:cNvPr id="30777" name="Picture 21" descr="Server"/>
            <p:cNvPicPr>
              <a:picLocks noChangeAspect="1" noChangeArrowheads="1"/>
            </p:cNvPicPr>
            <p:nvPr/>
          </p:nvPicPr>
          <p:blipFill>
            <a:blip r:embed="rId5"/>
            <a:srcRect/>
            <a:stretch>
              <a:fillRect/>
            </a:stretch>
          </p:blipFill>
          <p:spPr bwMode="auto">
            <a:xfrm>
              <a:off x="4506568" y="4752401"/>
              <a:ext cx="631490" cy="932343"/>
            </a:xfrm>
            <a:prstGeom prst="rect">
              <a:avLst/>
            </a:prstGeom>
            <a:noFill/>
            <a:ln w="9525">
              <a:noFill/>
              <a:miter lim="800000"/>
              <a:headEnd/>
              <a:tailEnd/>
            </a:ln>
          </p:spPr>
        </p:pic>
        <p:pic>
          <p:nvPicPr>
            <p:cNvPr id="30778" name="Picture 6" descr="Database blue"/>
            <p:cNvPicPr>
              <a:picLocks noChangeAspect="1" noChangeArrowheads="1"/>
            </p:cNvPicPr>
            <p:nvPr/>
          </p:nvPicPr>
          <p:blipFill>
            <a:blip r:embed="rId6"/>
            <a:srcRect/>
            <a:stretch>
              <a:fillRect/>
            </a:stretch>
          </p:blipFill>
          <p:spPr bwMode="auto">
            <a:xfrm>
              <a:off x="4948917" y="5312910"/>
              <a:ext cx="319769" cy="385546"/>
            </a:xfrm>
            <a:prstGeom prst="rect">
              <a:avLst/>
            </a:prstGeom>
            <a:noFill/>
            <a:ln w="9525">
              <a:noFill/>
              <a:miter lim="800000"/>
              <a:headEnd/>
              <a:tailEnd/>
            </a:ln>
          </p:spPr>
        </p:pic>
      </p:grpSp>
      <p:pic>
        <p:nvPicPr>
          <p:cNvPr id="30729" name="Picture 3" descr="D:\MyPictures\MediaBank\DPM v2 protected workload logos (Exchange, SQL, SharePoint, Virtual Server)\SQL_bL.png"/>
          <p:cNvPicPr>
            <a:picLocks noChangeAspect="1" noChangeArrowheads="1"/>
          </p:cNvPicPr>
          <p:nvPr/>
        </p:nvPicPr>
        <p:blipFill>
          <a:blip r:embed="rId7"/>
          <a:srcRect/>
          <a:stretch>
            <a:fillRect/>
          </a:stretch>
        </p:blipFill>
        <p:spPr bwMode="auto">
          <a:xfrm>
            <a:off x="908050" y="2330450"/>
            <a:ext cx="720725" cy="200025"/>
          </a:xfrm>
          <a:prstGeom prst="rect">
            <a:avLst/>
          </a:prstGeom>
          <a:noFill/>
          <a:ln w="9525">
            <a:noFill/>
            <a:miter lim="800000"/>
            <a:headEnd/>
            <a:tailEnd/>
          </a:ln>
        </p:spPr>
      </p:pic>
      <p:pic>
        <p:nvPicPr>
          <p:cNvPr id="30730" name="Picture 21" descr="Server"/>
          <p:cNvPicPr>
            <a:picLocks noChangeAspect="1" noChangeArrowheads="1"/>
          </p:cNvPicPr>
          <p:nvPr/>
        </p:nvPicPr>
        <p:blipFill>
          <a:blip r:embed="rId5"/>
          <a:srcRect/>
          <a:stretch>
            <a:fillRect/>
          </a:stretch>
        </p:blipFill>
        <p:spPr bwMode="auto">
          <a:xfrm>
            <a:off x="1725613" y="3649663"/>
            <a:ext cx="385762" cy="541337"/>
          </a:xfrm>
          <a:prstGeom prst="rect">
            <a:avLst/>
          </a:prstGeom>
          <a:noFill/>
          <a:ln w="9525">
            <a:noFill/>
            <a:miter lim="800000"/>
            <a:headEnd/>
            <a:tailEnd/>
          </a:ln>
        </p:spPr>
      </p:pic>
      <p:grpSp>
        <p:nvGrpSpPr>
          <p:cNvPr id="4" name="Group 100"/>
          <p:cNvGrpSpPr>
            <a:grpSpLocks/>
          </p:cNvGrpSpPr>
          <p:nvPr/>
        </p:nvGrpSpPr>
        <p:grpSpPr bwMode="auto">
          <a:xfrm>
            <a:off x="2430463" y="1711325"/>
            <a:ext cx="1666875" cy="974725"/>
            <a:chOff x="2430463" y="1711870"/>
            <a:chExt cx="1666875" cy="974630"/>
          </a:xfrm>
        </p:grpSpPr>
        <p:pic>
          <p:nvPicPr>
            <p:cNvPr id="30774" name="Picture 9"/>
            <p:cNvPicPr>
              <a:picLocks noChangeAspect="1" noChangeArrowheads="1"/>
            </p:cNvPicPr>
            <p:nvPr/>
          </p:nvPicPr>
          <p:blipFill>
            <a:blip r:embed="rId8"/>
            <a:srcRect/>
            <a:stretch>
              <a:fillRect/>
            </a:stretch>
          </p:blipFill>
          <p:spPr bwMode="auto">
            <a:xfrm>
              <a:off x="2742932" y="1711870"/>
              <a:ext cx="357196" cy="559806"/>
            </a:xfrm>
            <a:prstGeom prst="rect">
              <a:avLst/>
            </a:prstGeom>
            <a:noFill/>
            <a:ln w="9525">
              <a:noFill/>
              <a:miter lim="800000"/>
              <a:headEnd/>
              <a:tailEnd/>
            </a:ln>
          </p:spPr>
        </p:pic>
        <p:pic>
          <p:nvPicPr>
            <p:cNvPr id="30775" name="Picture 10"/>
            <p:cNvPicPr>
              <a:picLocks noChangeAspect="1" noChangeArrowheads="1"/>
            </p:cNvPicPr>
            <p:nvPr/>
          </p:nvPicPr>
          <p:blipFill>
            <a:blip r:embed="rId9"/>
            <a:srcRect/>
            <a:stretch>
              <a:fillRect/>
            </a:stretch>
          </p:blipFill>
          <p:spPr bwMode="auto">
            <a:xfrm>
              <a:off x="2944322" y="2003846"/>
              <a:ext cx="298416" cy="308555"/>
            </a:xfrm>
            <a:prstGeom prst="rect">
              <a:avLst/>
            </a:prstGeom>
            <a:noFill/>
            <a:ln w="9525">
              <a:noFill/>
              <a:miter lim="800000"/>
              <a:headEnd/>
              <a:tailEnd/>
            </a:ln>
          </p:spPr>
        </p:pic>
        <p:sp>
          <p:nvSpPr>
            <p:cNvPr id="21" name="Text Box 61"/>
            <p:cNvSpPr txBox="1">
              <a:spLocks noChangeArrowheads="1"/>
            </p:cNvSpPr>
            <p:nvPr/>
          </p:nvSpPr>
          <p:spPr bwMode="auto">
            <a:xfrm>
              <a:off x="2430463" y="2256330"/>
              <a:ext cx="1666875" cy="430170"/>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solidFill>
                    <a:schemeClr val="bg1"/>
                  </a:solidFill>
                  <a:latin typeface="+mj-lt"/>
                  <a:cs typeface="+mn-cs"/>
                </a:rPr>
                <a:t>Active Directory®</a:t>
              </a:r>
            </a:p>
            <a:p>
              <a:pPr eaLnBrk="0" hangingPunct="0">
                <a:defRPr/>
              </a:pPr>
              <a:r>
                <a:rPr lang="en-US" sz="1100" dirty="0">
                  <a:solidFill>
                    <a:schemeClr val="bg1"/>
                  </a:solidFill>
                  <a:latin typeface="+mj-lt"/>
                  <a:cs typeface="+mn-cs"/>
                </a:rPr>
                <a:t>System State</a:t>
              </a:r>
            </a:p>
          </p:txBody>
        </p:sp>
      </p:grpSp>
      <p:pic>
        <p:nvPicPr>
          <p:cNvPr id="30733" name="Picture 10"/>
          <p:cNvPicPr>
            <a:picLocks noChangeAspect="1" noChangeArrowheads="1"/>
          </p:cNvPicPr>
          <p:nvPr/>
        </p:nvPicPr>
        <p:blipFill>
          <a:blip r:embed="rId9"/>
          <a:srcRect/>
          <a:stretch>
            <a:fillRect/>
          </a:stretch>
        </p:blipFill>
        <p:spPr bwMode="auto">
          <a:xfrm>
            <a:off x="1947863" y="3973513"/>
            <a:ext cx="317500" cy="293687"/>
          </a:xfrm>
          <a:prstGeom prst="rect">
            <a:avLst/>
          </a:prstGeom>
          <a:noFill/>
          <a:ln w="9525">
            <a:noFill/>
            <a:miter lim="800000"/>
            <a:headEnd/>
            <a:tailEnd/>
          </a:ln>
        </p:spPr>
      </p:pic>
      <p:grpSp>
        <p:nvGrpSpPr>
          <p:cNvPr id="9" name="Group 130"/>
          <p:cNvGrpSpPr>
            <a:grpSpLocks/>
          </p:cNvGrpSpPr>
          <p:nvPr/>
        </p:nvGrpSpPr>
        <p:grpSpPr bwMode="auto">
          <a:xfrm>
            <a:off x="381000" y="4398963"/>
            <a:ext cx="1847850" cy="538162"/>
            <a:chOff x="460031" y="4320056"/>
            <a:chExt cx="1847741" cy="538397"/>
          </a:xfrm>
        </p:grpSpPr>
        <p:sp>
          <p:nvSpPr>
            <p:cNvPr id="24" name="Text Box 61"/>
            <p:cNvSpPr txBox="1">
              <a:spLocks noChangeArrowheads="1"/>
            </p:cNvSpPr>
            <p:nvPr/>
          </p:nvSpPr>
          <p:spPr bwMode="auto">
            <a:xfrm>
              <a:off x="460031" y="4394701"/>
              <a:ext cx="1238177" cy="430401"/>
            </a:xfrm>
            <a:prstGeom prst="rect">
              <a:avLst/>
            </a:prstGeom>
            <a:noFill/>
            <a:ln w="9525">
              <a:noFill/>
              <a:miter lim="800000"/>
              <a:headEnd/>
              <a:tailEnd/>
            </a:ln>
            <a:effectLst/>
          </p:spPr>
          <p:txBody>
            <a:bodyPr lIns="91435" tIns="45717" rIns="91435" bIns="45717">
              <a:spAutoFit/>
            </a:bodyPr>
            <a:lstStyle/>
            <a:p>
              <a:pPr algn="r" eaLnBrk="0" hangingPunct="0">
                <a:defRPr/>
              </a:pPr>
              <a:r>
                <a:rPr lang="en-US" sz="1100" dirty="0">
                  <a:latin typeface="+mj-lt"/>
                  <a:cs typeface="+mn-cs"/>
                </a:rPr>
                <a:t>Windows XP</a:t>
              </a:r>
            </a:p>
            <a:p>
              <a:pPr algn="r" eaLnBrk="0" hangingPunct="0">
                <a:defRPr/>
              </a:pPr>
              <a:r>
                <a:rPr lang="en-US" sz="1100" dirty="0">
                  <a:latin typeface="+mj-lt"/>
                  <a:cs typeface="+mn-cs"/>
                </a:rPr>
                <a:t>Windows Vista</a:t>
              </a:r>
            </a:p>
          </p:txBody>
        </p:sp>
        <p:grpSp>
          <p:nvGrpSpPr>
            <p:cNvPr id="10" name="Group 129"/>
            <p:cNvGrpSpPr>
              <a:grpSpLocks/>
            </p:cNvGrpSpPr>
            <p:nvPr/>
          </p:nvGrpSpPr>
          <p:grpSpPr bwMode="auto">
            <a:xfrm>
              <a:off x="1690485" y="4320056"/>
              <a:ext cx="617287" cy="538397"/>
              <a:chOff x="1634499" y="4767944"/>
              <a:chExt cx="617287" cy="538397"/>
            </a:xfrm>
          </p:grpSpPr>
          <p:pic>
            <p:nvPicPr>
              <p:cNvPr id="30772" name="Picture 48"/>
              <p:cNvPicPr>
                <a:picLocks noChangeAspect="1" noChangeArrowheads="1"/>
              </p:cNvPicPr>
              <p:nvPr/>
            </p:nvPicPr>
            <p:blipFill>
              <a:blip r:embed="rId10"/>
              <a:srcRect/>
              <a:stretch>
                <a:fillRect/>
              </a:stretch>
            </p:blipFill>
            <p:spPr bwMode="auto">
              <a:xfrm>
                <a:off x="1634499" y="4767944"/>
                <a:ext cx="486651" cy="521675"/>
              </a:xfrm>
              <a:prstGeom prst="rect">
                <a:avLst/>
              </a:prstGeom>
              <a:noFill/>
              <a:ln w="9525">
                <a:noFill/>
                <a:miter lim="800000"/>
                <a:headEnd/>
                <a:tailEnd/>
              </a:ln>
            </p:spPr>
          </p:pic>
          <p:pic>
            <p:nvPicPr>
              <p:cNvPr id="30773" name="Picture 10"/>
              <p:cNvPicPr>
                <a:picLocks noChangeAspect="1" noChangeArrowheads="1"/>
              </p:cNvPicPr>
              <p:nvPr/>
            </p:nvPicPr>
            <p:blipFill>
              <a:blip r:embed="rId9"/>
              <a:srcRect/>
              <a:stretch>
                <a:fillRect/>
              </a:stretch>
            </p:blipFill>
            <p:spPr bwMode="auto">
              <a:xfrm>
                <a:off x="1953377" y="4997749"/>
                <a:ext cx="298409" cy="308592"/>
              </a:xfrm>
              <a:prstGeom prst="rect">
                <a:avLst/>
              </a:prstGeom>
              <a:noFill/>
              <a:ln w="9525">
                <a:noFill/>
                <a:miter lim="800000"/>
                <a:headEnd/>
                <a:tailEnd/>
              </a:ln>
            </p:spPr>
          </p:pic>
        </p:grpSp>
      </p:grpSp>
      <p:pic>
        <p:nvPicPr>
          <p:cNvPr id="30735" name="Picture 21" descr="Server"/>
          <p:cNvPicPr>
            <a:picLocks noChangeAspect="1" noChangeArrowheads="1"/>
          </p:cNvPicPr>
          <p:nvPr/>
        </p:nvPicPr>
        <p:blipFill>
          <a:blip r:embed="rId5"/>
          <a:srcRect/>
          <a:stretch>
            <a:fillRect/>
          </a:stretch>
        </p:blipFill>
        <p:spPr bwMode="auto">
          <a:xfrm>
            <a:off x="1736725" y="2901950"/>
            <a:ext cx="354013" cy="547688"/>
          </a:xfrm>
          <a:prstGeom prst="rect">
            <a:avLst/>
          </a:prstGeom>
          <a:noFill/>
          <a:ln w="9525">
            <a:noFill/>
            <a:miter lim="800000"/>
            <a:headEnd/>
            <a:tailEnd/>
          </a:ln>
        </p:spPr>
      </p:pic>
      <p:pic>
        <p:nvPicPr>
          <p:cNvPr id="30736" name="Picture 8" descr="database purple"/>
          <p:cNvPicPr>
            <a:picLocks noChangeAspect="1" noChangeArrowheads="1"/>
          </p:cNvPicPr>
          <p:nvPr/>
        </p:nvPicPr>
        <p:blipFill>
          <a:blip r:embed="rId11"/>
          <a:srcRect/>
          <a:stretch>
            <a:fillRect/>
          </a:stretch>
        </p:blipFill>
        <p:spPr bwMode="auto">
          <a:xfrm>
            <a:off x="2016125" y="3216275"/>
            <a:ext cx="177800" cy="231775"/>
          </a:xfrm>
          <a:prstGeom prst="rect">
            <a:avLst/>
          </a:prstGeom>
          <a:noFill/>
          <a:ln w="9525">
            <a:noFill/>
            <a:miter lim="800000"/>
            <a:headEnd/>
            <a:tailEnd/>
          </a:ln>
        </p:spPr>
      </p:pic>
      <p:pic>
        <p:nvPicPr>
          <p:cNvPr id="30738" name="Picture 30" descr="HyperV-Svr-1_bL.png"/>
          <p:cNvPicPr>
            <a:picLocks noChangeAspect="1"/>
          </p:cNvPicPr>
          <p:nvPr/>
        </p:nvPicPr>
        <p:blipFill>
          <a:blip r:embed="rId12"/>
          <a:srcRect/>
          <a:stretch>
            <a:fillRect/>
          </a:stretch>
        </p:blipFill>
        <p:spPr bwMode="auto">
          <a:xfrm>
            <a:off x="180975" y="4083050"/>
            <a:ext cx="1517650" cy="144463"/>
          </a:xfrm>
          <a:prstGeom prst="rect">
            <a:avLst/>
          </a:prstGeom>
          <a:noFill/>
          <a:ln w="9525">
            <a:noFill/>
            <a:miter lim="800000"/>
            <a:headEnd/>
            <a:tailEnd/>
          </a:ln>
        </p:spPr>
      </p:pic>
      <p:grpSp>
        <p:nvGrpSpPr>
          <p:cNvPr id="11" name="Group 116"/>
          <p:cNvGrpSpPr>
            <a:grpSpLocks/>
          </p:cNvGrpSpPr>
          <p:nvPr/>
        </p:nvGrpSpPr>
        <p:grpSpPr bwMode="auto">
          <a:xfrm>
            <a:off x="2468563" y="3784600"/>
            <a:ext cx="2024062" cy="1216025"/>
            <a:chOff x="2468563" y="3783839"/>
            <a:chExt cx="2024062" cy="1217236"/>
          </a:xfrm>
        </p:grpSpPr>
        <p:sp>
          <p:nvSpPr>
            <p:cNvPr id="33" name="Text Box 61"/>
            <p:cNvSpPr txBox="1">
              <a:spLocks noChangeArrowheads="1"/>
            </p:cNvSpPr>
            <p:nvPr/>
          </p:nvSpPr>
          <p:spPr bwMode="auto">
            <a:xfrm>
              <a:off x="2468563" y="4400402"/>
              <a:ext cx="2024062" cy="600673"/>
            </a:xfrm>
            <a:prstGeom prst="rect">
              <a:avLst/>
            </a:prstGeom>
            <a:noFill/>
            <a:ln w="9525">
              <a:noFill/>
              <a:miter lim="800000"/>
              <a:headEnd/>
              <a:tailEnd/>
            </a:ln>
            <a:effectLst/>
          </p:spPr>
          <p:txBody>
            <a:bodyPr lIns="91435" tIns="45717" rIns="91435" bIns="45717">
              <a:spAutoFit/>
            </a:bodyPr>
            <a:lstStyle/>
            <a:p>
              <a:pPr eaLnBrk="0" hangingPunct="0">
                <a:defRPr/>
              </a:pPr>
              <a:r>
                <a:rPr lang="en-US" sz="1100" dirty="0">
                  <a:solidFill>
                    <a:schemeClr val="bg1"/>
                  </a:solidFill>
                  <a:latin typeface="+mj-lt"/>
                  <a:cs typeface="+mn-cs"/>
                </a:rPr>
                <a:t>Windows Server 2003</a:t>
              </a:r>
            </a:p>
            <a:p>
              <a:pPr eaLnBrk="0" hangingPunct="0">
                <a:defRPr/>
              </a:pPr>
              <a:r>
                <a:rPr lang="en-US" sz="1100" dirty="0">
                  <a:solidFill>
                    <a:schemeClr val="bg1"/>
                  </a:solidFill>
                  <a:latin typeface="+mj-lt"/>
                  <a:cs typeface="+mn-cs"/>
                </a:rPr>
                <a:t>Windows Server 2008</a:t>
              </a:r>
            </a:p>
            <a:p>
              <a:pPr eaLnBrk="0" hangingPunct="0">
                <a:defRPr/>
              </a:pPr>
              <a:r>
                <a:rPr lang="en-US" sz="1100" dirty="0">
                  <a:solidFill>
                    <a:schemeClr val="bg1"/>
                  </a:solidFill>
                  <a:latin typeface="+mj-lt"/>
                  <a:cs typeface="+mn-cs"/>
                </a:rPr>
                <a:t>     </a:t>
              </a:r>
              <a:r>
                <a:rPr lang="en-US" sz="1000" i="1" dirty="0">
                  <a:solidFill>
                    <a:schemeClr val="bg1"/>
                  </a:solidFill>
                  <a:latin typeface="+mj-lt"/>
                  <a:cs typeface="+mn-cs"/>
                </a:rPr>
                <a:t>file shares and directories</a:t>
              </a:r>
              <a:endParaRPr lang="en-US" sz="1100" i="1" dirty="0">
                <a:solidFill>
                  <a:schemeClr val="bg1"/>
                </a:solidFill>
                <a:latin typeface="+mj-lt"/>
                <a:cs typeface="+mn-cs"/>
              </a:endParaRPr>
            </a:p>
          </p:txBody>
        </p:sp>
        <p:pic>
          <p:nvPicPr>
            <p:cNvPr id="30768" name="Picture 9"/>
            <p:cNvPicPr>
              <a:picLocks noChangeAspect="1" noChangeArrowheads="1"/>
            </p:cNvPicPr>
            <p:nvPr/>
          </p:nvPicPr>
          <p:blipFill>
            <a:blip r:embed="rId13"/>
            <a:srcRect/>
            <a:stretch>
              <a:fillRect/>
            </a:stretch>
          </p:blipFill>
          <p:spPr bwMode="auto">
            <a:xfrm>
              <a:off x="2588821" y="3783839"/>
              <a:ext cx="403761" cy="622807"/>
            </a:xfrm>
            <a:prstGeom prst="rect">
              <a:avLst/>
            </a:prstGeom>
            <a:noFill/>
            <a:ln w="9525">
              <a:noFill/>
              <a:miter lim="800000"/>
              <a:headEnd/>
              <a:tailEnd/>
            </a:ln>
          </p:spPr>
        </p:pic>
        <p:pic>
          <p:nvPicPr>
            <p:cNvPr id="30769" name="Picture 10" descr="Folder"/>
            <p:cNvPicPr>
              <a:picLocks noChangeAspect="1" noChangeArrowheads="1"/>
            </p:cNvPicPr>
            <p:nvPr/>
          </p:nvPicPr>
          <p:blipFill>
            <a:blip r:embed="rId14"/>
            <a:srcRect/>
            <a:stretch>
              <a:fillRect/>
            </a:stretch>
          </p:blipFill>
          <p:spPr bwMode="auto">
            <a:xfrm>
              <a:off x="2925152" y="4088289"/>
              <a:ext cx="245559" cy="312228"/>
            </a:xfrm>
            <a:prstGeom prst="rect">
              <a:avLst/>
            </a:prstGeom>
            <a:noFill/>
            <a:ln w="9525">
              <a:noFill/>
              <a:miter lim="800000"/>
              <a:headEnd/>
              <a:tailEnd/>
            </a:ln>
          </p:spPr>
        </p:pic>
      </p:grpSp>
      <p:grpSp>
        <p:nvGrpSpPr>
          <p:cNvPr id="12" name="Group 124"/>
          <p:cNvGrpSpPr>
            <a:grpSpLocks/>
          </p:cNvGrpSpPr>
          <p:nvPr/>
        </p:nvGrpSpPr>
        <p:grpSpPr bwMode="auto">
          <a:xfrm>
            <a:off x="4087813" y="2763838"/>
            <a:ext cx="2108200" cy="1419225"/>
            <a:chOff x="4087813" y="2763838"/>
            <a:chExt cx="2108200" cy="1419225"/>
          </a:xfrm>
        </p:grpSpPr>
        <p:sp>
          <p:nvSpPr>
            <p:cNvPr id="37" name="Text Box 50"/>
            <p:cNvSpPr txBox="1">
              <a:spLocks noChangeArrowheads="1"/>
            </p:cNvSpPr>
            <p:nvPr/>
          </p:nvSpPr>
          <p:spPr bwMode="auto">
            <a:xfrm>
              <a:off x="4287838" y="3922713"/>
              <a:ext cx="1908175" cy="260350"/>
            </a:xfrm>
            <a:prstGeom prst="rect">
              <a:avLst/>
            </a:prstGeom>
            <a:noFill/>
            <a:ln w="9525">
              <a:noFill/>
              <a:miter lim="800000"/>
              <a:headEnd/>
              <a:tailEnd/>
            </a:ln>
            <a:effectLst/>
          </p:spPr>
          <p:txBody>
            <a:bodyPr wrap="none" lIns="91435" tIns="45717" rIns="91435" bIns="45717">
              <a:spAutoFit/>
            </a:bodyPr>
            <a:lstStyle/>
            <a:p>
              <a:pPr eaLnBrk="0" hangingPunct="0">
                <a:defRPr/>
              </a:pPr>
              <a:r>
                <a:rPr lang="en-US" sz="1100" i="1" dirty="0">
                  <a:latin typeface="+mj-lt"/>
                  <a:cs typeface="+mn-cs"/>
                </a:rPr>
                <a:t>with integrated Disk &amp; Tape</a:t>
              </a:r>
            </a:p>
          </p:txBody>
        </p:sp>
        <p:pic>
          <p:nvPicPr>
            <p:cNvPr id="30744" name="Picture 57"/>
            <p:cNvPicPr>
              <a:picLocks noChangeAspect="1" noChangeArrowheads="1"/>
            </p:cNvPicPr>
            <p:nvPr/>
          </p:nvPicPr>
          <p:blipFill>
            <a:blip r:embed="rId15"/>
            <a:srcRect/>
            <a:stretch>
              <a:fillRect/>
            </a:stretch>
          </p:blipFill>
          <p:spPr bwMode="auto">
            <a:xfrm>
              <a:off x="4087813" y="3055938"/>
              <a:ext cx="1973262" cy="736600"/>
            </a:xfrm>
            <a:prstGeom prst="rect">
              <a:avLst/>
            </a:prstGeom>
            <a:noFill/>
            <a:ln w="9525">
              <a:noFill/>
              <a:miter lim="800000"/>
              <a:headEnd/>
              <a:tailEnd/>
            </a:ln>
          </p:spPr>
        </p:pic>
        <p:sp>
          <p:nvSpPr>
            <p:cNvPr id="39" name="Text Box 66"/>
            <p:cNvSpPr txBox="1">
              <a:spLocks noChangeArrowheads="1"/>
            </p:cNvSpPr>
            <p:nvPr/>
          </p:nvSpPr>
          <p:spPr bwMode="auto">
            <a:xfrm>
              <a:off x="4273550" y="3740150"/>
              <a:ext cx="1612900" cy="292100"/>
            </a:xfrm>
            <a:prstGeom prst="rect">
              <a:avLst/>
            </a:prstGeom>
            <a:noFill/>
            <a:ln w="9525">
              <a:noFill/>
              <a:miter lim="800000"/>
              <a:headEnd/>
              <a:tailEnd/>
            </a:ln>
            <a:effectLst/>
          </p:spPr>
          <p:txBody>
            <a:bodyPr lIns="91435" tIns="45717" rIns="91435" bIns="45717">
              <a:spAutoFit/>
            </a:bodyPr>
            <a:lstStyle/>
            <a:p>
              <a:pPr eaLnBrk="0" hangingPunct="0">
                <a:defRPr/>
              </a:pPr>
              <a:r>
                <a:rPr lang="en-US" sz="1300" b="1" dirty="0">
                  <a:latin typeface="+mj-lt"/>
                  <a:cs typeface="+mn-cs"/>
                </a:rPr>
                <a:t>DPM 2007</a:t>
              </a:r>
              <a:endParaRPr lang="en-US" sz="1300" dirty="0">
                <a:latin typeface="+mj-lt"/>
                <a:cs typeface="+mn-cs"/>
              </a:endParaRPr>
            </a:p>
          </p:txBody>
        </p:sp>
        <p:grpSp>
          <p:nvGrpSpPr>
            <p:cNvPr id="13" name="Group 73"/>
            <p:cNvGrpSpPr>
              <a:grpSpLocks/>
            </p:cNvGrpSpPr>
            <p:nvPr/>
          </p:nvGrpSpPr>
          <p:grpSpPr bwMode="auto">
            <a:xfrm>
              <a:off x="5410200" y="3173413"/>
              <a:ext cx="173038" cy="261937"/>
              <a:chOff x="-593" y="1751"/>
              <a:chExt cx="122" cy="186"/>
            </a:xfrm>
          </p:grpSpPr>
          <p:sp>
            <p:nvSpPr>
              <p:cNvPr id="55" name="Rectangle 74"/>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56" name="Line 75"/>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7" name="Line 76"/>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8" name="Line 77"/>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9" name="Line 78"/>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60" name="Line 79"/>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4" name="Group 80"/>
            <p:cNvGrpSpPr>
              <a:grpSpLocks/>
            </p:cNvGrpSpPr>
            <p:nvPr/>
          </p:nvGrpSpPr>
          <p:grpSpPr bwMode="auto">
            <a:xfrm>
              <a:off x="5634038" y="3171825"/>
              <a:ext cx="173037" cy="261938"/>
              <a:chOff x="-593" y="1751"/>
              <a:chExt cx="122" cy="186"/>
            </a:xfrm>
          </p:grpSpPr>
          <p:sp>
            <p:nvSpPr>
              <p:cNvPr id="49" name="Rectangle 81"/>
              <p:cNvSpPr>
                <a:spLocks noChangeArrowheads="1"/>
              </p:cNvSpPr>
              <p:nvPr/>
            </p:nvSpPr>
            <p:spPr bwMode="auto">
              <a:xfrm>
                <a:off x="-589" y="1751"/>
                <a:ext cx="113" cy="186"/>
              </a:xfrm>
              <a:prstGeom prst="rect">
                <a:avLst/>
              </a:prstGeom>
              <a:solidFill>
                <a:schemeClr val="bg2"/>
              </a:solidFill>
              <a:ln w="19050">
                <a:solidFill>
                  <a:schemeClr val="tx1"/>
                </a:solidFill>
                <a:miter lim="800000"/>
                <a:headEnd/>
                <a:tailEnd/>
              </a:ln>
            </p:spPr>
            <p:txBody>
              <a:bodyPr wrap="none" anchor="ctr"/>
              <a:lstStyle/>
              <a:p>
                <a:pPr eaLnBrk="0" hangingPunct="0">
                  <a:defRPr/>
                </a:pPr>
                <a:endParaRPr lang="en-GB" dirty="0">
                  <a:latin typeface="+mj-lt"/>
                  <a:cs typeface="+mn-cs"/>
                </a:endParaRPr>
              </a:p>
            </p:txBody>
          </p:sp>
          <p:sp>
            <p:nvSpPr>
              <p:cNvPr id="50" name="Line 82"/>
              <p:cNvSpPr>
                <a:spLocks noChangeShapeType="1"/>
              </p:cNvSpPr>
              <p:nvPr/>
            </p:nvSpPr>
            <p:spPr bwMode="auto">
              <a:xfrm>
                <a:off x="-593" y="1803"/>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1" name="Line 83"/>
              <p:cNvSpPr>
                <a:spLocks noChangeShapeType="1"/>
              </p:cNvSpPr>
              <p:nvPr/>
            </p:nvSpPr>
            <p:spPr bwMode="auto">
              <a:xfrm>
                <a:off x="-593" y="182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2" name="Line 84"/>
              <p:cNvSpPr>
                <a:spLocks noChangeShapeType="1"/>
              </p:cNvSpPr>
              <p:nvPr/>
            </p:nvSpPr>
            <p:spPr bwMode="auto">
              <a:xfrm>
                <a:off x="-589" y="185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3" name="Line 85"/>
              <p:cNvSpPr>
                <a:spLocks noChangeShapeType="1"/>
              </p:cNvSpPr>
              <p:nvPr/>
            </p:nvSpPr>
            <p:spPr bwMode="auto">
              <a:xfrm>
                <a:off x="-589" y="188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sp>
            <p:nvSpPr>
              <p:cNvPr id="54" name="Line 86"/>
              <p:cNvSpPr>
                <a:spLocks noChangeShapeType="1"/>
              </p:cNvSpPr>
              <p:nvPr/>
            </p:nvSpPr>
            <p:spPr bwMode="auto">
              <a:xfrm>
                <a:off x="-589" y="1914"/>
                <a:ext cx="118" cy="0"/>
              </a:xfrm>
              <a:prstGeom prst="line">
                <a:avLst/>
              </a:prstGeom>
              <a:noFill/>
              <a:ln w="9525">
                <a:solidFill>
                  <a:schemeClr val="tx1"/>
                </a:solidFill>
                <a:round/>
                <a:headEnd/>
                <a:tailEnd/>
              </a:ln>
            </p:spPr>
            <p:txBody>
              <a:bodyPr/>
              <a:lstStyle/>
              <a:p>
                <a:pPr eaLnBrk="0" hangingPunct="0">
                  <a:defRPr/>
                </a:pPr>
                <a:endParaRPr lang="en-US" dirty="0">
                  <a:latin typeface="+mj-lt"/>
                  <a:cs typeface="+mn-cs"/>
                </a:endParaRPr>
              </a:p>
            </p:txBody>
          </p:sp>
        </p:grpSp>
        <p:grpSp>
          <p:nvGrpSpPr>
            <p:cNvPr id="15" name="Group 71"/>
            <p:cNvGrpSpPr>
              <a:grpSpLocks/>
            </p:cNvGrpSpPr>
            <p:nvPr/>
          </p:nvGrpSpPr>
          <p:grpSpPr bwMode="auto">
            <a:xfrm>
              <a:off x="4371976" y="2763835"/>
              <a:ext cx="820739" cy="733424"/>
              <a:chOff x="-1798" y="2282"/>
              <a:chExt cx="708" cy="661"/>
            </a:xfrm>
          </p:grpSpPr>
          <p:grpSp>
            <p:nvGrpSpPr>
              <p:cNvPr id="16" name="Group 72"/>
              <p:cNvGrpSpPr>
                <a:grpSpLocks/>
              </p:cNvGrpSpPr>
              <p:nvPr/>
            </p:nvGrpSpPr>
            <p:grpSpPr bwMode="auto">
              <a:xfrm>
                <a:off x="-1413" y="2473"/>
                <a:ext cx="323" cy="354"/>
                <a:chOff x="-1218" y="2142"/>
                <a:chExt cx="440" cy="481"/>
              </a:xfrm>
            </p:grpSpPr>
            <p:pic>
              <p:nvPicPr>
                <p:cNvPr id="30751" name="Picture 73"/>
                <p:cNvPicPr>
                  <a:picLocks noChangeAspect="1" noChangeArrowheads="1"/>
                </p:cNvPicPr>
                <p:nvPr/>
              </p:nvPicPr>
              <p:blipFill>
                <a:blip r:embed="rId16"/>
                <a:srcRect/>
                <a:stretch>
                  <a:fillRect/>
                </a:stretch>
              </p:blipFill>
              <p:spPr bwMode="auto">
                <a:xfrm>
                  <a:off x="-1148" y="2142"/>
                  <a:ext cx="219" cy="264"/>
                </a:xfrm>
                <a:prstGeom prst="rect">
                  <a:avLst/>
                </a:prstGeom>
                <a:noFill/>
                <a:ln w="9525">
                  <a:noFill/>
                  <a:miter lim="800000"/>
                  <a:headEnd/>
                  <a:tailEnd/>
                </a:ln>
              </p:spPr>
            </p:pic>
            <p:pic>
              <p:nvPicPr>
                <p:cNvPr id="30752" name="Picture 74"/>
                <p:cNvPicPr>
                  <a:picLocks noChangeAspect="1" noChangeArrowheads="1"/>
                </p:cNvPicPr>
                <p:nvPr/>
              </p:nvPicPr>
              <p:blipFill>
                <a:blip r:embed="rId16"/>
                <a:srcRect/>
                <a:stretch>
                  <a:fillRect/>
                </a:stretch>
              </p:blipFill>
              <p:spPr bwMode="auto">
                <a:xfrm>
                  <a:off x="-997" y="2219"/>
                  <a:ext cx="219" cy="264"/>
                </a:xfrm>
                <a:prstGeom prst="rect">
                  <a:avLst/>
                </a:prstGeom>
                <a:noFill/>
                <a:ln w="9525">
                  <a:noFill/>
                  <a:miter lim="800000"/>
                  <a:headEnd/>
                  <a:tailEnd/>
                </a:ln>
              </p:spPr>
            </p:pic>
            <p:pic>
              <p:nvPicPr>
                <p:cNvPr id="30753" name="Picture 75"/>
                <p:cNvPicPr>
                  <a:picLocks noChangeAspect="1" noChangeArrowheads="1"/>
                </p:cNvPicPr>
                <p:nvPr/>
              </p:nvPicPr>
              <p:blipFill>
                <a:blip r:embed="rId16"/>
                <a:srcRect/>
                <a:stretch>
                  <a:fillRect/>
                </a:stretch>
              </p:blipFill>
              <p:spPr bwMode="auto">
                <a:xfrm>
                  <a:off x="-1218" y="2282"/>
                  <a:ext cx="219" cy="264"/>
                </a:xfrm>
                <a:prstGeom prst="rect">
                  <a:avLst/>
                </a:prstGeom>
                <a:noFill/>
                <a:ln w="9525">
                  <a:noFill/>
                  <a:miter lim="800000"/>
                  <a:headEnd/>
                  <a:tailEnd/>
                </a:ln>
              </p:spPr>
            </p:pic>
            <p:pic>
              <p:nvPicPr>
                <p:cNvPr id="30754" name="Picture 76"/>
                <p:cNvPicPr>
                  <a:picLocks noChangeAspect="1" noChangeArrowheads="1"/>
                </p:cNvPicPr>
                <p:nvPr/>
              </p:nvPicPr>
              <p:blipFill>
                <a:blip r:embed="rId16"/>
                <a:srcRect/>
                <a:stretch>
                  <a:fillRect/>
                </a:stretch>
              </p:blipFill>
              <p:spPr bwMode="auto">
                <a:xfrm>
                  <a:off x="-1067" y="2359"/>
                  <a:ext cx="219" cy="264"/>
                </a:xfrm>
                <a:prstGeom prst="rect">
                  <a:avLst/>
                </a:prstGeom>
                <a:noFill/>
                <a:ln w="9525">
                  <a:noFill/>
                  <a:miter lim="800000"/>
                  <a:headEnd/>
                  <a:tailEnd/>
                </a:ln>
              </p:spPr>
            </p:pic>
          </p:grpSp>
          <p:pic>
            <p:nvPicPr>
              <p:cNvPr id="30750" name="Picture 77"/>
              <p:cNvPicPr>
                <a:picLocks noChangeAspect="1" noChangeArrowheads="1"/>
              </p:cNvPicPr>
              <p:nvPr/>
            </p:nvPicPr>
            <p:blipFill>
              <a:blip r:embed="rId17"/>
              <a:srcRect/>
              <a:stretch>
                <a:fillRect/>
              </a:stretch>
            </p:blipFill>
            <p:spPr bwMode="auto">
              <a:xfrm>
                <a:off x="-1798" y="2282"/>
                <a:ext cx="431" cy="661"/>
              </a:xfrm>
              <a:prstGeom prst="rect">
                <a:avLst/>
              </a:prstGeom>
              <a:noFill/>
              <a:ln w="9525">
                <a:noFill/>
                <a:miter lim="800000"/>
                <a:headEnd/>
                <a:tailEnd/>
              </a:ln>
            </p:spPr>
          </p:pic>
        </p:grpSp>
      </p:grpSp>
      <p:sp>
        <p:nvSpPr>
          <p:cNvPr id="30741" name="TextBox 60"/>
          <p:cNvSpPr txBox="1">
            <a:spLocks noChangeArrowheads="1"/>
          </p:cNvSpPr>
          <p:nvPr/>
        </p:nvSpPr>
        <p:spPr bwMode="auto">
          <a:xfrm>
            <a:off x="7572375" y="2071688"/>
            <a:ext cx="1082675" cy="369887"/>
          </a:xfrm>
          <a:prstGeom prst="rect">
            <a:avLst/>
          </a:prstGeom>
          <a:noFill/>
          <a:ln w="9525">
            <a:solidFill>
              <a:schemeClr val="tx1"/>
            </a:solidFill>
            <a:miter lim="800000"/>
            <a:headEnd/>
            <a:tailEnd/>
          </a:ln>
        </p:spPr>
        <p:txBody>
          <a:bodyPr wrap="none">
            <a:spAutoFit/>
          </a:bodyPr>
          <a:lstStyle/>
          <a:p>
            <a:r>
              <a:rPr lang="en-AU"/>
              <a:t>US $577</a:t>
            </a:r>
          </a:p>
        </p:txBody>
      </p:sp>
      <p:sp>
        <p:nvSpPr>
          <p:cNvPr id="62" name="TextBox 61"/>
          <p:cNvSpPr txBox="1">
            <a:spLocks noChangeArrowheads="1"/>
          </p:cNvSpPr>
          <p:nvPr/>
        </p:nvSpPr>
        <p:spPr bwMode="auto">
          <a:xfrm>
            <a:off x="4286250" y="6000750"/>
            <a:ext cx="1082675" cy="369888"/>
          </a:xfrm>
          <a:prstGeom prst="rect">
            <a:avLst/>
          </a:prstGeom>
          <a:noFill/>
          <a:ln w="9525">
            <a:solidFill>
              <a:schemeClr val="tx1"/>
            </a:solidFill>
            <a:miter lim="800000"/>
            <a:headEnd/>
            <a:tailEnd/>
          </a:ln>
        </p:spPr>
        <p:txBody>
          <a:bodyPr wrap="none">
            <a:spAutoFit/>
          </a:bodyPr>
          <a:lstStyle/>
          <a:p>
            <a:r>
              <a:rPr lang="en-AU"/>
              <a:t>US $157</a:t>
            </a:r>
          </a:p>
        </p:txBody>
      </p:sp>
      <p:pic>
        <p:nvPicPr>
          <p:cNvPr id="66" name="Picture 2" descr="D:\MyPictures\MediaBank\DPM v2 protected workload logos (Exchange, SQL, SharePoint, Virtual Server)\ExchSvr_bL.png"/>
          <p:cNvPicPr>
            <a:picLocks noChangeAspect="1" noChangeArrowheads="1"/>
          </p:cNvPicPr>
          <p:nvPr/>
        </p:nvPicPr>
        <p:blipFill>
          <a:blip r:embed="rId18">
            <a:lum bright="100000" contrast="50000"/>
          </a:blip>
          <a:srcRect/>
          <a:stretch>
            <a:fillRect/>
          </a:stretch>
        </p:blipFill>
        <p:spPr bwMode="auto">
          <a:xfrm>
            <a:off x="455286" y="1631490"/>
            <a:ext cx="1127125" cy="223838"/>
          </a:xfrm>
          <a:prstGeom prst="rect">
            <a:avLst/>
          </a:prstGeom>
          <a:noFill/>
          <a:ln w="9525">
            <a:noFill/>
            <a:miter lim="800000"/>
            <a:headEnd/>
            <a:tailEnd/>
          </a:ln>
        </p:spPr>
      </p:pic>
      <p:pic>
        <p:nvPicPr>
          <p:cNvPr id="67" name="Picture 3" descr="D:\MyPictures\MediaBank\DPM v2 protected workload logos (Exchange, SQL, SharePoint, Virtual Server)\SQL_bL.png"/>
          <p:cNvPicPr>
            <a:picLocks noChangeAspect="1" noChangeArrowheads="1"/>
          </p:cNvPicPr>
          <p:nvPr/>
        </p:nvPicPr>
        <p:blipFill>
          <a:blip r:embed="rId7">
            <a:lum bright="100000"/>
          </a:blip>
          <a:srcRect/>
          <a:stretch>
            <a:fillRect/>
          </a:stretch>
        </p:blipFill>
        <p:spPr bwMode="auto">
          <a:xfrm>
            <a:off x="877561" y="2352215"/>
            <a:ext cx="720725" cy="200025"/>
          </a:xfrm>
          <a:prstGeom prst="rect">
            <a:avLst/>
          </a:prstGeom>
          <a:noFill/>
          <a:ln w="9525">
            <a:noFill/>
            <a:miter lim="800000"/>
            <a:headEnd/>
            <a:tailEnd/>
          </a:ln>
        </p:spPr>
      </p:pic>
      <p:pic>
        <p:nvPicPr>
          <p:cNvPr id="68" name="Picture 7" descr="D:\MyPictures\MediaBank\DPM v2 protected workload logos (Exchange, SQL, SharePoint, Virtual Server)\Virtual_05-R2_bL.png"/>
          <p:cNvPicPr>
            <a:picLocks noChangeAspect="1" noChangeArrowheads="1"/>
          </p:cNvPicPr>
          <p:nvPr/>
        </p:nvPicPr>
        <p:blipFill>
          <a:blip r:embed="rId19">
            <a:lum bright="100000"/>
          </a:blip>
          <a:srcRect/>
          <a:stretch>
            <a:fillRect/>
          </a:stretch>
        </p:blipFill>
        <p:spPr bwMode="auto">
          <a:xfrm>
            <a:off x="350511" y="3898440"/>
            <a:ext cx="1312863" cy="182563"/>
          </a:xfrm>
          <a:prstGeom prst="rect">
            <a:avLst/>
          </a:prstGeom>
          <a:noFill/>
          <a:ln w="9525">
            <a:noFill/>
            <a:miter lim="800000"/>
            <a:headEnd/>
            <a:tailEnd/>
          </a:ln>
        </p:spPr>
      </p:pic>
      <p:pic>
        <p:nvPicPr>
          <p:cNvPr id="69" name="Picture 92" descr="SharePoint_Prod_Tech_bw.png"/>
          <p:cNvPicPr>
            <a:picLocks noChangeAspect="1"/>
          </p:cNvPicPr>
          <p:nvPr/>
        </p:nvPicPr>
        <p:blipFill>
          <a:blip r:embed="rId20">
            <a:lum bright="100000"/>
          </a:blip>
          <a:srcRect/>
          <a:stretch>
            <a:fillRect/>
          </a:stretch>
        </p:blipFill>
        <p:spPr bwMode="auto">
          <a:xfrm>
            <a:off x="579111" y="3077703"/>
            <a:ext cx="1195388" cy="360362"/>
          </a:xfrm>
          <a:prstGeom prst="rect">
            <a:avLst/>
          </a:prstGeom>
          <a:noFill/>
          <a:ln w="9525">
            <a:noFill/>
            <a:miter lim="800000"/>
            <a:headEnd/>
            <a:tailEnd/>
          </a:ln>
        </p:spPr>
      </p:pic>
      <p:pic>
        <p:nvPicPr>
          <p:cNvPr id="70" name="Picture 93" descr="HyperV-Svr-1_bL.png"/>
          <p:cNvPicPr>
            <a:picLocks noChangeAspect="1"/>
          </p:cNvPicPr>
          <p:nvPr/>
        </p:nvPicPr>
        <p:blipFill>
          <a:blip r:embed="rId12">
            <a:lum bright="100000"/>
          </a:blip>
          <a:srcRect/>
          <a:stretch>
            <a:fillRect/>
          </a:stretch>
        </p:blipFill>
        <p:spPr bwMode="auto">
          <a:xfrm>
            <a:off x="150486" y="4104815"/>
            <a:ext cx="1517650" cy="144463"/>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387054" y="228600"/>
            <a:ext cx="8375946" cy="498598"/>
          </a:xfrm>
        </p:spPr>
        <p:txBody>
          <a:bodyPr/>
          <a:lstStyle/>
          <a:p>
            <a:pPr eaLnBrk="1" hangingPunct="1"/>
            <a:r>
              <a:rPr lang="en-US" sz="3600" dirty="0" smtClean="0"/>
              <a:t>Virtualization - Protect from host or guest?</a:t>
            </a:r>
          </a:p>
        </p:txBody>
      </p:sp>
      <p:sp>
        <p:nvSpPr>
          <p:cNvPr id="4" name="Text Placeholder 3"/>
          <p:cNvSpPr>
            <a:spLocks noGrp="1"/>
          </p:cNvSpPr>
          <p:nvPr>
            <p:ph type="body" sz="quarter" idx="10"/>
          </p:nvPr>
        </p:nvSpPr>
        <p:spPr>
          <a:xfrm>
            <a:off x="285997" y="1151294"/>
            <a:ext cx="6031676" cy="5343001"/>
          </a:xfrm>
        </p:spPr>
        <p:txBody>
          <a:bodyPr/>
          <a:lstStyle/>
          <a:p>
            <a:pPr>
              <a:buNone/>
            </a:pPr>
            <a:r>
              <a:rPr lang="en-US" sz="2400" b="1" dirty="0" smtClean="0"/>
              <a:t>Host</a:t>
            </a:r>
          </a:p>
          <a:p>
            <a:r>
              <a:rPr lang="en-US" sz="2000" dirty="0" smtClean="0"/>
              <a:t>Protect or recover the whole machine</a:t>
            </a:r>
          </a:p>
          <a:p>
            <a:r>
              <a:rPr lang="en-US" sz="2000" dirty="0" smtClean="0"/>
              <a:t>No data select-ability / granularity</a:t>
            </a:r>
          </a:p>
          <a:p>
            <a:r>
              <a:rPr lang="en-US" sz="2000" dirty="0" smtClean="0"/>
              <a:t>“Bare Metal Recovery” of every VM</a:t>
            </a:r>
          </a:p>
          <a:p>
            <a:r>
              <a:rPr lang="en-US" sz="2000" dirty="0" smtClean="0"/>
              <a:t>Single DPM license on host, all guests protected</a:t>
            </a:r>
          </a:p>
          <a:p>
            <a:r>
              <a:rPr lang="en-US" sz="2000" dirty="0" smtClean="0"/>
              <a:t>Protect non-Windows servers</a:t>
            </a:r>
          </a:p>
          <a:p>
            <a:r>
              <a:rPr lang="en-US" sz="2000" dirty="0" smtClean="0"/>
              <a:t>One DPML </a:t>
            </a:r>
            <a:r>
              <a:rPr lang="en-US" sz="1600" dirty="0" smtClean="0"/>
              <a:t>“agent” </a:t>
            </a:r>
            <a:r>
              <a:rPr lang="en-US" sz="2000" dirty="0" smtClean="0"/>
              <a:t>on Host</a:t>
            </a:r>
          </a:p>
          <a:p>
            <a:pPr>
              <a:buNone/>
            </a:pPr>
            <a:endParaRPr lang="en-US" sz="2000" b="1" dirty="0" smtClean="0"/>
          </a:p>
          <a:p>
            <a:pPr>
              <a:buNone/>
            </a:pPr>
            <a:r>
              <a:rPr lang="en-US" sz="2400" b="1" dirty="0" smtClean="0"/>
              <a:t>Guest</a:t>
            </a:r>
          </a:p>
          <a:p>
            <a:r>
              <a:rPr lang="en-US" sz="2000" dirty="0" smtClean="0"/>
              <a:t>Protect or recover data specifically</a:t>
            </a:r>
          </a:p>
          <a:p>
            <a:pPr lvl="1"/>
            <a:r>
              <a:rPr lang="en-US" sz="1800" dirty="0" smtClean="0"/>
              <a:t>SQL database</a:t>
            </a:r>
          </a:p>
          <a:p>
            <a:pPr lvl="1"/>
            <a:r>
              <a:rPr lang="en-US" sz="1800" dirty="0" smtClean="0"/>
              <a:t>Exchange</a:t>
            </a:r>
          </a:p>
          <a:p>
            <a:pPr lvl="1"/>
            <a:r>
              <a:rPr lang="en-US" sz="1800" dirty="0" smtClean="0"/>
              <a:t>SharePoint</a:t>
            </a:r>
          </a:p>
          <a:p>
            <a:pPr lvl="1"/>
            <a:r>
              <a:rPr sz="1800" smtClean="0"/>
              <a:t>Files</a:t>
            </a:r>
            <a:endParaRPr lang="en-US" sz="1800" dirty="0" smtClean="0"/>
          </a:p>
          <a:p>
            <a:r>
              <a:rPr lang="en-US" sz="2000" dirty="0" smtClean="0"/>
              <a:t>No different than protecting the physical server</a:t>
            </a:r>
          </a:p>
          <a:p>
            <a:r>
              <a:rPr lang="en-US" sz="2000" dirty="0" smtClean="0"/>
              <a:t>DPML per Guest</a:t>
            </a:r>
            <a:endParaRPr lang="en-US" sz="2000" dirty="0"/>
          </a:p>
        </p:txBody>
      </p:sp>
      <p:sp>
        <p:nvSpPr>
          <p:cNvPr id="5" name="Rounded Rectangle 4"/>
          <p:cNvSpPr/>
          <p:nvPr/>
        </p:nvSpPr>
        <p:spPr bwMode="auto">
          <a:xfrm rot="10800000">
            <a:off x="6553198" y="1259914"/>
            <a:ext cx="2133601" cy="5169911"/>
          </a:xfrm>
          <a:prstGeom prst="roundRect">
            <a:avLst>
              <a:gd name="adj" fmla="val 6650"/>
            </a:avLst>
          </a:prstGeom>
          <a:ln>
            <a:headEnd/>
            <a:tailEnd/>
          </a:ln>
        </p:spPr>
        <p:style>
          <a:lnRef idx="0">
            <a:schemeClr val="accent2"/>
          </a:lnRef>
          <a:fillRef idx="3">
            <a:schemeClr val="accent2"/>
          </a:fillRef>
          <a:effectRef idx="3">
            <a:schemeClr val="accent2"/>
          </a:effectRef>
          <a:fontRef idx="minor">
            <a:schemeClr val="lt1"/>
          </a:fontRef>
        </p:style>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pic>
        <p:nvPicPr>
          <p:cNvPr id="6" name="Picture 11" descr="Supercomputer2"/>
          <p:cNvPicPr>
            <a:picLocks noChangeAspect="1" noChangeArrowheads="1"/>
          </p:cNvPicPr>
          <p:nvPr/>
        </p:nvPicPr>
        <p:blipFill>
          <a:blip r:embed="rId3"/>
          <a:srcRect/>
          <a:stretch>
            <a:fillRect/>
          </a:stretch>
        </p:blipFill>
        <p:spPr bwMode="auto">
          <a:xfrm>
            <a:off x="6834094" y="4264509"/>
            <a:ext cx="1569269" cy="1912413"/>
          </a:xfrm>
          <a:prstGeom prst="rect">
            <a:avLst/>
          </a:prstGeom>
          <a:noFill/>
          <a:ln w="9525">
            <a:noFill/>
            <a:miter lim="800000"/>
            <a:headEnd/>
            <a:tailEnd/>
          </a:ln>
        </p:spPr>
      </p:pic>
      <p:cxnSp>
        <p:nvCxnSpPr>
          <p:cNvPr id="7" name="Straight Connector 6"/>
          <p:cNvCxnSpPr/>
          <p:nvPr/>
        </p:nvCxnSpPr>
        <p:spPr bwMode="auto">
          <a:xfrm rot="5400000" flipH="1" flipV="1">
            <a:off x="7182916" y="3045619"/>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8" name="Straight Connector 7"/>
          <p:cNvCxnSpPr/>
          <p:nvPr/>
        </p:nvCxnSpPr>
        <p:spPr bwMode="auto">
          <a:xfrm rot="5400000" flipH="1" flipV="1">
            <a:off x="7930806" y="3054031"/>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2" name="Group 49"/>
          <p:cNvGrpSpPr/>
          <p:nvPr/>
        </p:nvGrpSpPr>
        <p:grpSpPr>
          <a:xfrm>
            <a:off x="6965599" y="1503428"/>
            <a:ext cx="1383744" cy="1471344"/>
            <a:chOff x="2077914" y="1663742"/>
            <a:chExt cx="1383744" cy="1471344"/>
          </a:xfrm>
        </p:grpSpPr>
        <p:sp>
          <p:nvSpPr>
            <p:cNvPr id="10" name="Rounded Rectangle 9"/>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11" name="Picture 10" descr="SQL05_bL.png"/>
            <p:cNvPicPr>
              <a:picLocks noChangeAspect="1"/>
            </p:cNvPicPr>
            <p:nvPr/>
          </p:nvPicPr>
          <p:blipFill>
            <a:blip r:embed="rId4"/>
            <a:stretch>
              <a:fillRect/>
            </a:stretch>
          </p:blipFill>
          <p:spPr>
            <a:xfrm>
              <a:off x="2204782" y="1884462"/>
              <a:ext cx="1121653" cy="238252"/>
            </a:xfrm>
            <a:prstGeom prst="rect">
              <a:avLst/>
            </a:prstGeom>
          </p:spPr>
        </p:pic>
        <p:pic>
          <p:nvPicPr>
            <p:cNvPr id="12" name="Picture 11" descr="ws03_v_rgb.png"/>
            <p:cNvPicPr>
              <a:picLocks noChangeAspect="1"/>
            </p:cNvPicPr>
            <p:nvPr/>
          </p:nvPicPr>
          <p:blipFill>
            <a:blip r:embed="rId5" cstate="print"/>
            <a:stretch>
              <a:fillRect/>
            </a:stretch>
          </p:blipFill>
          <p:spPr>
            <a:xfrm>
              <a:off x="2167358" y="2547762"/>
              <a:ext cx="1218100" cy="410926"/>
            </a:xfrm>
            <a:prstGeom prst="rect">
              <a:avLst/>
            </a:prstGeom>
          </p:spPr>
        </p:pic>
      </p:grpSp>
      <p:grpSp>
        <p:nvGrpSpPr>
          <p:cNvPr id="3" name="Group 115"/>
          <p:cNvGrpSpPr/>
          <p:nvPr/>
        </p:nvGrpSpPr>
        <p:grpSpPr>
          <a:xfrm>
            <a:off x="6937930" y="3133384"/>
            <a:ext cx="1520270" cy="744901"/>
            <a:chOff x="1984929" y="3326356"/>
            <a:chExt cx="1520270" cy="744901"/>
          </a:xfrm>
        </p:grpSpPr>
        <p:grpSp>
          <p:nvGrpSpPr>
            <p:cNvPr id="9" name="Group 131"/>
            <p:cNvGrpSpPr/>
            <p:nvPr/>
          </p:nvGrpSpPr>
          <p:grpSpPr>
            <a:xfrm>
              <a:off x="1984929" y="3326356"/>
              <a:ext cx="758270" cy="744901"/>
              <a:chOff x="3513402" y="4330245"/>
              <a:chExt cx="324356" cy="316681"/>
            </a:xfrm>
          </p:grpSpPr>
          <p:sp>
            <p:nvSpPr>
              <p:cNvPr id="20" name="Oval 19"/>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1" name="Flowchart: Magnetic Disk 20"/>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22" name="Oval 21"/>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3" name="Group 131"/>
            <p:cNvGrpSpPr/>
            <p:nvPr/>
          </p:nvGrpSpPr>
          <p:grpSpPr>
            <a:xfrm>
              <a:off x="2746929" y="3326356"/>
              <a:ext cx="758270" cy="744901"/>
              <a:chOff x="3513402" y="4330245"/>
              <a:chExt cx="324356" cy="316681"/>
            </a:xfrm>
          </p:grpSpPr>
          <p:sp>
            <p:nvSpPr>
              <p:cNvPr id="16" name="Oval 15"/>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8" name="Flowchart: Magnetic Disk 17"/>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19" name="Oval 18"/>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23" name="Rounded Rectangle 22"/>
          <p:cNvSpPr/>
          <p:nvPr/>
        </p:nvSpPr>
        <p:spPr bwMode="auto">
          <a:xfrm>
            <a:off x="7696200" y="2057400"/>
            <a:ext cx="914400" cy="3810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spTree>
  </p:cSld>
  <p:clrMapOvr>
    <a:masterClrMapping/>
  </p:clrMapOvr>
  <p:transition>
    <p:fade/>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466" name="Title 1"/>
          <p:cNvSpPr>
            <a:spLocks noGrp="1"/>
          </p:cNvSpPr>
          <p:nvPr>
            <p:ph type="title"/>
          </p:nvPr>
        </p:nvSpPr>
        <p:spPr>
          <a:xfrm>
            <a:off x="387054" y="228600"/>
            <a:ext cx="8375946" cy="498598"/>
          </a:xfrm>
        </p:spPr>
        <p:txBody>
          <a:bodyPr/>
          <a:lstStyle/>
          <a:p>
            <a:pPr eaLnBrk="1" hangingPunct="1"/>
            <a:r>
              <a:rPr lang="en-US" sz="3600" dirty="0" smtClean="0"/>
              <a:t>Virtualization - Protect from host or guest?</a:t>
            </a:r>
          </a:p>
        </p:txBody>
      </p:sp>
      <p:sp>
        <p:nvSpPr>
          <p:cNvPr id="28" name="Text Placeholder 27"/>
          <p:cNvSpPr>
            <a:spLocks noGrp="1"/>
          </p:cNvSpPr>
          <p:nvPr>
            <p:ph type="body" sz="quarter" idx="10"/>
          </p:nvPr>
        </p:nvSpPr>
        <p:spPr>
          <a:xfrm>
            <a:off x="381000" y="1246297"/>
            <a:ext cx="8305800" cy="1077218"/>
          </a:xfrm>
        </p:spPr>
        <p:txBody>
          <a:bodyPr/>
          <a:lstStyle/>
          <a:p>
            <a:pPr lvl="0">
              <a:buNone/>
              <a:defRPr/>
            </a:pPr>
            <a:r>
              <a:rPr lang="en-US" sz="2400" b="1" dirty="0" smtClean="0"/>
              <a:t>Guest</a:t>
            </a:r>
          </a:p>
          <a:p>
            <a:pPr lvl="0">
              <a:defRPr/>
            </a:pPr>
            <a:r>
              <a:rPr lang="en-US" sz="2200" dirty="0" smtClean="0"/>
              <a:t>E-SMSE (System Center Management Suite) on Host</a:t>
            </a:r>
          </a:p>
          <a:p>
            <a:pPr lvl="0">
              <a:buNone/>
              <a:defRPr/>
            </a:pPr>
            <a:r>
              <a:rPr lang="en-US" sz="2200" dirty="0" smtClean="0"/>
              <a:t>		</a:t>
            </a:r>
            <a:r>
              <a:rPr lang="en-US" sz="2200" i="1" dirty="0" smtClean="0"/>
              <a:t>includes free use rights for Guests</a:t>
            </a:r>
          </a:p>
        </p:txBody>
      </p:sp>
      <p:sp>
        <p:nvSpPr>
          <p:cNvPr id="17" name="Rectangle 23"/>
          <p:cNvSpPr txBox="1">
            <a:spLocks noChangeArrowheads="1"/>
          </p:cNvSpPr>
          <p:nvPr/>
        </p:nvSpPr>
        <p:spPr>
          <a:xfrm>
            <a:off x="228600" y="796635"/>
            <a:ext cx="4326775" cy="2644833"/>
          </a:xfrm>
          <a:prstGeom prst="rect">
            <a:avLst/>
          </a:prstGeom>
        </p:spPr>
        <p:txBody>
          <a:bodyPr/>
          <a:lstStyle/>
          <a:p>
            <a:pPr marL="457200" marR="0" lvl="0" indent="-457200" algn="l" defTabSz="914363" rtl="0" eaLnBrk="1" fontAlgn="auto" latinLnBrk="0" hangingPunct="1">
              <a:lnSpc>
                <a:spcPct val="90000"/>
              </a:lnSpc>
              <a:spcBef>
                <a:spcPct val="20000"/>
              </a:spcBef>
              <a:spcAft>
                <a:spcPts val="0"/>
              </a:spcAft>
              <a:buClr>
                <a:srgbClr val="777777"/>
              </a:buClr>
              <a:buSzPct val="130000"/>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9" name="Rounded Rectangle 28"/>
          <p:cNvSpPr/>
          <p:nvPr/>
        </p:nvSpPr>
        <p:spPr bwMode="auto">
          <a:xfrm rot="10800000">
            <a:off x="958465" y="2890411"/>
            <a:ext cx="7127915" cy="3190897"/>
          </a:xfrm>
          <a:prstGeom prst="roundRect">
            <a:avLst>
              <a:gd name="adj" fmla="val 4519"/>
            </a:avLst>
          </a:prstGeom>
          <a:ln>
            <a:headEnd/>
            <a:tailEnd/>
          </a:ln>
        </p:spPr>
        <p:style>
          <a:lnRef idx="0">
            <a:schemeClr val="accent2"/>
          </a:lnRef>
          <a:fillRef idx="3">
            <a:schemeClr val="accent2"/>
          </a:fillRef>
          <a:effectRef idx="3">
            <a:schemeClr val="accent2"/>
          </a:effectRef>
          <a:fontRef idx="minor">
            <a:schemeClr val="lt1"/>
          </a:fontRef>
        </p:style>
        <p:txBody>
          <a:bodyPr wrap="none" lIns="91435" tIns="45717" rIns="91435" bIns="45717" anchor="ctr"/>
          <a:lstStyle/>
          <a:p>
            <a:pPr algn="ctr" eaLnBrk="0" hangingPunct="0">
              <a:defRPr/>
            </a:pPr>
            <a:endParaRPr lang="en-US" sz="800" dirty="0" smtClean="0">
              <a:solidFill>
                <a:schemeClr val="bg2"/>
              </a:solidFill>
              <a:effectLst>
                <a:outerShdw blurRad="38100" dist="38100" dir="2700000" algn="tl">
                  <a:srgbClr val="000000">
                    <a:alpha val="43137"/>
                  </a:srgbClr>
                </a:outerShdw>
              </a:effectLst>
              <a:latin typeface="+mj-lt"/>
            </a:endParaRPr>
          </a:p>
        </p:txBody>
      </p:sp>
      <p:sp>
        <p:nvSpPr>
          <p:cNvPr id="76" name="TextBox 75"/>
          <p:cNvSpPr txBox="1"/>
          <p:nvPr/>
        </p:nvSpPr>
        <p:spPr>
          <a:xfrm>
            <a:off x="3275512" y="5537199"/>
            <a:ext cx="2493820" cy="430887"/>
          </a:xfrm>
          <a:prstGeom prst="rect">
            <a:avLst/>
          </a:prstGeom>
          <a:noFill/>
        </p:spPr>
        <p:txBody>
          <a:bodyPr wrap="square" rtlCol="0">
            <a:spAutoFit/>
          </a:bodyPr>
          <a:lstStyle/>
          <a:p>
            <a:pPr algn="ctr"/>
            <a:r>
              <a:rPr lang="en-US" sz="2200" dirty="0" smtClean="0">
                <a:solidFill>
                  <a:schemeClr val="bg1"/>
                </a:solidFill>
                <a:effectLst>
                  <a:outerShdw blurRad="38100" dist="38100" dir="2700000" algn="tl">
                    <a:srgbClr val="000000">
                      <a:alpha val="43137"/>
                    </a:srgbClr>
                  </a:outerShdw>
                </a:effectLst>
              </a:rPr>
              <a:t>Host = E-DPML</a:t>
            </a:r>
          </a:p>
        </p:txBody>
      </p:sp>
      <p:grpSp>
        <p:nvGrpSpPr>
          <p:cNvPr id="2" name="Group 43"/>
          <p:cNvGrpSpPr/>
          <p:nvPr/>
        </p:nvGrpSpPr>
        <p:grpSpPr>
          <a:xfrm>
            <a:off x="3816623" y="3226311"/>
            <a:ext cx="1389564" cy="2205005"/>
            <a:chOff x="6297146" y="1529713"/>
            <a:chExt cx="1599504" cy="2538144"/>
          </a:xfrm>
        </p:grpSpPr>
        <p:cxnSp>
          <p:nvCxnSpPr>
            <p:cNvPr id="45" name="Straight Connector 44"/>
            <p:cNvCxnSpPr/>
            <p:nvPr/>
          </p:nvCxnSpPr>
          <p:spPr bwMode="auto">
            <a:xfrm rot="5400000" flipH="1" flipV="1">
              <a:off x="6417858" y="3203160"/>
              <a:ext cx="4572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46" name="Straight Connector 45"/>
            <p:cNvCxnSpPr/>
            <p:nvPr/>
          </p:nvCxnSpPr>
          <p:spPr bwMode="auto">
            <a:xfrm rot="5400000" flipH="1" flipV="1">
              <a:off x="7207639" y="3198057"/>
              <a:ext cx="4572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3" name="Group 46"/>
            <p:cNvGrpSpPr/>
            <p:nvPr/>
          </p:nvGrpSpPr>
          <p:grpSpPr>
            <a:xfrm>
              <a:off x="6350735" y="1529713"/>
              <a:ext cx="1383744" cy="1471344"/>
              <a:chOff x="3819628" y="3971513"/>
              <a:chExt cx="1383744" cy="1471344"/>
            </a:xfrm>
          </p:grpSpPr>
          <p:sp>
            <p:nvSpPr>
              <p:cNvPr id="56" name="Rounded Rectangle 55"/>
              <p:cNvSpPr/>
              <p:nvPr/>
            </p:nvSpPr>
            <p:spPr bwMode="auto">
              <a:xfrm>
                <a:off x="3819628" y="3971513"/>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57" name="Picture 3" descr="D:\Projects\Microsoft\DPM PartnerVideo\images\linux-logo.png"/>
              <p:cNvPicPr>
                <a:picLocks noChangeAspect="1" noChangeArrowheads="1"/>
              </p:cNvPicPr>
              <p:nvPr/>
            </p:nvPicPr>
            <p:blipFill>
              <a:blip r:embed="rId3" cstate="print"/>
              <a:srcRect/>
              <a:stretch>
                <a:fillRect/>
              </a:stretch>
            </p:blipFill>
            <p:spPr bwMode="auto">
              <a:xfrm>
                <a:off x="4201431" y="4277593"/>
                <a:ext cx="626317" cy="851792"/>
              </a:xfrm>
              <a:prstGeom prst="rect">
                <a:avLst/>
              </a:prstGeom>
              <a:noFill/>
            </p:spPr>
          </p:pic>
        </p:grpSp>
        <p:grpSp>
          <p:nvGrpSpPr>
            <p:cNvPr id="4" name="Group 47"/>
            <p:cNvGrpSpPr/>
            <p:nvPr/>
          </p:nvGrpSpPr>
          <p:grpSpPr>
            <a:xfrm>
              <a:off x="6297146" y="3301177"/>
              <a:ext cx="761304" cy="766666"/>
              <a:chOff x="3505446" y="4330245"/>
              <a:chExt cx="324356" cy="326641"/>
            </a:xfrm>
          </p:grpSpPr>
          <p:sp>
            <p:nvSpPr>
              <p:cNvPr id="53" name="Oval 52"/>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4" name="Flowchart: Magnetic Disk 53"/>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5" name="Oval 54"/>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5" name="Group 48"/>
            <p:cNvGrpSpPr/>
            <p:nvPr/>
          </p:nvGrpSpPr>
          <p:grpSpPr>
            <a:xfrm>
              <a:off x="7135346" y="3301177"/>
              <a:ext cx="761304" cy="766666"/>
              <a:chOff x="3505446" y="4330245"/>
              <a:chExt cx="324356" cy="326641"/>
            </a:xfrm>
          </p:grpSpPr>
          <p:sp>
            <p:nvSpPr>
              <p:cNvPr id="50" name="Oval 49"/>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1" name="Flowchart: Magnetic Disk 50"/>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52" name="Oval 51"/>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grpSp>
        <p:nvGrpSpPr>
          <p:cNvPr id="6" name="Group 73"/>
          <p:cNvGrpSpPr/>
          <p:nvPr/>
        </p:nvGrpSpPr>
        <p:grpSpPr>
          <a:xfrm>
            <a:off x="5849235" y="3226311"/>
            <a:ext cx="1389564" cy="2204993"/>
            <a:chOff x="5812403" y="3171226"/>
            <a:chExt cx="1389564" cy="2204993"/>
          </a:xfrm>
        </p:grpSpPr>
        <p:grpSp>
          <p:nvGrpSpPr>
            <p:cNvPr id="7" name="Group 57"/>
            <p:cNvGrpSpPr/>
            <p:nvPr/>
          </p:nvGrpSpPr>
          <p:grpSpPr>
            <a:xfrm>
              <a:off x="5812403" y="3171226"/>
              <a:ext cx="1389564" cy="2204993"/>
              <a:chOff x="6297146" y="1529713"/>
              <a:chExt cx="1599504" cy="2538130"/>
            </a:xfrm>
          </p:grpSpPr>
          <p:cxnSp>
            <p:nvCxnSpPr>
              <p:cNvPr id="59" name="Straight Connector 58"/>
              <p:cNvCxnSpPr/>
              <p:nvPr/>
            </p:nvCxnSpPr>
            <p:spPr bwMode="auto">
              <a:xfrm rot="5400000" flipH="1" flipV="1">
                <a:off x="6417858" y="3203160"/>
                <a:ext cx="457200" cy="3175"/>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60" name="Straight Connector 59"/>
              <p:cNvCxnSpPr/>
              <p:nvPr/>
            </p:nvCxnSpPr>
            <p:spPr bwMode="auto">
              <a:xfrm rot="5400000" flipH="1" flipV="1">
                <a:off x="7207639" y="3198057"/>
                <a:ext cx="457200" cy="4762"/>
              </a:xfrm>
              <a:prstGeom prst="line">
                <a:avLst/>
              </a:prstGeom>
              <a:ln w="101600" cmpd="tri">
                <a:headEnd type="none" w="med" len="med"/>
                <a:tailEnd type="none" w="med" len="med"/>
              </a:ln>
            </p:spPr>
            <p:style>
              <a:lnRef idx="3">
                <a:schemeClr val="accent4"/>
              </a:lnRef>
              <a:fillRef idx="0">
                <a:schemeClr val="accent4"/>
              </a:fillRef>
              <a:effectRef idx="2">
                <a:schemeClr val="accent4"/>
              </a:effectRef>
              <a:fontRef idx="minor">
                <a:schemeClr val="tx1"/>
              </a:fontRef>
            </p:style>
          </p:cxnSp>
          <p:sp>
            <p:nvSpPr>
              <p:cNvPr id="70" name="Rounded Rectangle 69"/>
              <p:cNvSpPr/>
              <p:nvPr/>
            </p:nvSpPr>
            <p:spPr bwMode="auto">
              <a:xfrm>
                <a:off x="6350735" y="1529713"/>
                <a:ext cx="1383744" cy="1471344"/>
              </a:xfrm>
              <a:prstGeom prst="roundRect">
                <a:avLst>
                  <a:gd name="adj" fmla="val 10513"/>
                </a:avLst>
              </a:prstGeom>
              <a:gradFill>
                <a:gsLst>
                  <a:gs pos="0">
                    <a:schemeClr val="bg1">
                      <a:alpha val="85000"/>
                    </a:schemeClr>
                  </a:gs>
                  <a:gs pos="81000">
                    <a:srgbClr val="FF3B3B"/>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grpSp>
            <p:nvGrpSpPr>
              <p:cNvPr id="8" name="Group 61"/>
              <p:cNvGrpSpPr/>
              <p:nvPr/>
            </p:nvGrpSpPr>
            <p:grpSpPr>
              <a:xfrm>
                <a:off x="6297146" y="3301177"/>
                <a:ext cx="761304" cy="766666"/>
                <a:chOff x="3505446" y="4330245"/>
                <a:chExt cx="324356" cy="326641"/>
              </a:xfrm>
            </p:grpSpPr>
            <p:sp>
              <p:nvSpPr>
                <p:cNvPr id="67" name="Oval 66"/>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8" name="Flowchart: Magnetic Disk 67"/>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9" name="Oval 68"/>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9" name="Group 62"/>
              <p:cNvGrpSpPr/>
              <p:nvPr/>
            </p:nvGrpSpPr>
            <p:grpSpPr>
              <a:xfrm>
                <a:off x="7135346" y="3301177"/>
                <a:ext cx="761304" cy="766666"/>
                <a:chOff x="3505446" y="4330245"/>
                <a:chExt cx="324356" cy="326641"/>
              </a:xfrm>
            </p:grpSpPr>
            <p:sp>
              <p:nvSpPr>
                <p:cNvPr id="64" name="Oval 63"/>
                <p:cNvSpPr/>
                <p:nvPr/>
              </p:nvSpPr>
              <p:spPr>
                <a:xfrm>
                  <a:off x="3505446" y="454064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5" name="Flowchart: Magnetic Disk 64"/>
                <p:cNvSpPr/>
                <p:nvPr/>
              </p:nvSpPr>
              <p:spPr>
                <a:xfrm flipH="1">
                  <a:off x="3538450" y="4330245"/>
                  <a:ext cx="231423" cy="292782"/>
                </a:xfrm>
                <a:prstGeom prst="flowChartMagneticDisk">
                  <a:avLst/>
                </a:prstGeom>
                <a:gradFill>
                  <a:gsLst>
                    <a:gs pos="0">
                      <a:srgbClr val="FF0000">
                        <a:alpha val="87000"/>
                      </a:srgbClr>
                    </a:gs>
                    <a:gs pos="38000">
                      <a:sysClr val="window" lastClr="FFFFFF"/>
                    </a:gs>
                    <a:gs pos="82000">
                      <a:srgbClr val="FF330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66" name="Oval 65"/>
                <p:cNvSpPr/>
                <p:nvPr/>
              </p:nvSpPr>
              <p:spPr>
                <a:xfrm flipH="1">
                  <a:off x="3539774" y="4330245"/>
                  <a:ext cx="230101" cy="95227"/>
                </a:xfrm>
                <a:prstGeom prst="ellipse">
                  <a:avLst/>
                </a:prstGeom>
                <a:gradFill>
                  <a:gsLst>
                    <a:gs pos="31000">
                      <a:sysClr val="window" lastClr="FFFFFF"/>
                    </a:gs>
                    <a:gs pos="82000">
                      <a:srgbClr val="FF000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73" name="Rectangle 72"/>
            <p:cNvSpPr/>
            <p:nvPr/>
          </p:nvSpPr>
          <p:spPr>
            <a:xfrm>
              <a:off x="5906768" y="3450115"/>
              <a:ext cx="1134926" cy="646331"/>
            </a:xfrm>
            <a:prstGeom prst="rect">
              <a:avLst/>
            </a:prstGeom>
          </p:spPr>
          <p:txBody>
            <a:bodyPr wrap="none">
              <a:spAutoFit/>
            </a:bodyPr>
            <a:lstStyle/>
            <a:p>
              <a:pPr algn="ctr"/>
              <a:r>
                <a:rPr lang="en-US" b="1" dirty="0" smtClean="0"/>
                <a:t>Windows </a:t>
              </a:r>
            </a:p>
            <a:p>
              <a:pPr algn="ctr"/>
              <a:r>
                <a:rPr lang="en-US" b="1" dirty="0" smtClean="0"/>
                <a:t>NT 4.0</a:t>
              </a:r>
              <a:endParaRPr lang="en-US" b="1" dirty="0"/>
            </a:p>
          </p:txBody>
        </p:sp>
      </p:grpSp>
      <p:sp>
        <p:nvSpPr>
          <p:cNvPr id="79" name="TextBox 78"/>
          <p:cNvSpPr txBox="1"/>
          <p:nvPr/>
        </p:nvSpPr>
        <p:spPr>
          <a:xfrm>
            <a:off x="2737957" y="6139319"/>
            <a:ext cx="3568930" cy="430887"/>
          </a:xfrm>
          <a:prstGeom prst="rect">
            <a:avLst/>
          </a:prstGeom>
          <a:noFill/>
        </p:spPr>
        <p:txBody>
          <a:bodyPr wrap="square" rtlCol="0">
            <a:spAutoFit/>
          </a:bodyPr>
          <a:lstStyle/>
          <a:p>
            <a:pPr algn="ctr"/>
            <a:r>
              <a:rPr lang="en-US" sz="2200" dirty="0" smtClean="0"/>
              <a:t>YES, a combination works</a:t>
            </a:r>
          </a:p>
        </p:txBody>
      </p:sp>
      <p:cxnSp>
        <p:nvCxnSpPr>
          <p:cNvPr id="58" name="Straight Connector 57"/>
          <p:cNvCxnSpPr/>
          <p:nvPr/>
        </p:nvCxnSpPr>
        <p:spPr bwMode="auto">
          <a:xfrm rot="5400000" flipH="1" flipV="1">
            <a:off x="1983581" y="4722018"/>
            <a:ext cx="152400" cy="4763"/>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cxnSp>
        <p:nvCxnSpPr>
          <p:cNvPr id="61" name="Straight Connector 60"/>
          <p:cNvCxnSpPr/>
          <p:nvPr/>
        </p:nvCxnSpPr>
        <p:spPr bwMode="auto">
          <a:xfrm rot="5400000" flipH="1" flipV="1">
            <a:off x="2731471" y="4730430"/>
            <a:ext cx="152400" cy="4762"/>
          </a:xfrm>
          <a:prstGeom prst="line">
            <a:avLst/>
          </a:prstGeom>
          <a:ln w="101600" cmpd="tri">
            <a:solidFill>
              <a:schemeClr val="bg2">
                <a:lumMod val="75000"/>
              </a:schemeClr>
            </a:solidFill>
            <a:headEnd type="none" w="med" len="med"/>
            <a:tailEnd type="none" w="med" len="med"/>
          </a:ln>
        </p:spPr>
        <p:style>
          <a:lnRef idx="3">
            <a:schemeClr val="accent4"/>
          </a:lnRef>
          <a:fillRef idx="0">
            <a:schemeClr val="accent4"/>
          </a:fillRef>
          <a:effectRef idx="2">
            <a:schemeClr val="accent4"/>
          </a:effectRef>
          <a:fontRef idx="minor">
            <a:schemeClr val="tx1"/>
          </a:fontRef>
        </p:style>
      </p:cxnSp>
      <p:grpSp>
        <p:nvGrpSpPr>
          <p:cNvPr id="10" name="Group 49"/>
          <p:cNvGrpSpPr/>
          <p:nvPr/>
        </p:nvGrpSpPr>
        <p:grpSpPr>
          <a:xfrm>
            <a:off x="1766264" y="3179827"/>
            <a:ext cx="1383744" cy="1471344"/>
            <a:chOff x="2077914" y="1663742"/>
            <a:chExt cx="1383744" cy="1471344"/>
          </a:xfrm>
        </p:grpSpPr>
        <p:sp>
          <p:nvSpPr>
            <p:cNvPr id="63" name="Rounded Rectangle 62"/>
            <p:cNvSpPr/>
            <p:nvPr/>
          </p:nvSpPr>
          <p:spPr bwMode="auto">
            <a:xfrm>
              <a:off x="2077914" y="1663742"/>
              <a:ext cx="1383744" cy="1471344"/>
            </a:xfrm>
            <a:prstGeom prst="roundRect">
              <a:avLst>
                <a:gd name="adj" fmla="val 10513"/>
              </a:avLst>
            </a:prstGeom>
            <a:gradFill>
              <a:gsLst>
                <a:gs pos="0">
                  <a:schemeClr val="bg1">
                    <a:alpha val="85000"/>
                  </a:schemeClr>
                </a:gs>
                <a:gs pos="100000">
                  <a:srgbClr val="00B0F0">
                    <a:alpha val="86000"/>
                  </a:srgb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400" dirty="0" smtClean="0">
                <a:solidFill>
                  <a:schemeClr val="bg1"/>
                </a:solidFill>
                <a:latin typeface="Segoe" pitchFamily="34" charset="0"/>
              </a:endParaRPr>
            </a:p>
          </p:txBody>
        </p:sp>
        <p:pic>
          <p:nvPicPr>
            <p:cNvPr id="71" name="Picture 70" descr="SQL05_bL.png"/>
            <p:cNvPicPr>
              <a:picLocks noChangeAspect="1"/>
            </p:cNvPicPr>
            <p:nvPr/>
          </p:nvPicPr>
          <p:blipFill>
            <a:blip r:embed="rId4"/>
            <a:stretch>
              <a:fillRect/>
            </a:stretch>
          </p:blipFill>
          <p:spPr>
            <a:xfrm>
              <a:off x="2204782" y="1884462"/>
              <a:ext cx="1121653" cy="238252"/>
            </a:xfrm>
            <a:prstGeom prst="rect">
              <a:avLst/>
            </a:prstGeom>
          </p:spPr>
        </p:pic>
        <p:pic>
          <p:nvPicPr>
            <p:cNvPr id="74" name="Picture 73" descr="ws03_v_rgb.png"/>
            <p:cNvPicPr>
              <a:picLocks noChangeAspect="1"/>
            </p:cNvPicPr>
            <p:nvPr/>
          </p:nvPicPr>
          <p:blipFill>
            <a:blip r:embed="rId5" cstate="print"/>
            <a:stretch>
              <a:fillRect/>
            </a:stretch>
          </p:blipFill>
          <p:spPr>
            <a:xfrm>
              <a:off x="2167358" y="2547762"/>
              <a:ext cx="1218100" cy="410926"/>
            </a:xfrm>
            <a:prstGeom prst="rect">
              <a:avLst/>
            </a:prstGeom>
          </p:spPr>
        </p:pic>
      </p:grpSp>
      <p:grpSp>
        <p:nvGrpSpPr>
          <p:cNvPr id="11" name="Group 115"/>
          <p:cNvGrpSpPr/>
          <p:nvPr/>
        </p:nvGrpSpPr>
        <p:grpSpPr>
          <a:xfrm>
            <a:off x="1738595" y="4809783"/>
            <a:ext cx="1520270" cy="744901"/>
            <a:chOff x="1984929" y="3326356"/>
            <a:chExt cx="1520270" cy="744901"/>
          </a:xfrm>
        </p:grpSpPr>
        <p:grpSp>
          <p:nvGrpSpPr>
            <p:cNvPr id="12" name="Group 131"/>
            <p:cNvGrpSpPr/>
            <p:nvPr/>
          </p:nvGrpSpPr>
          <p:grpSpPr>
            <a:xfrm>
              <a:off x="1984929" y="3326356"/>
              <a:ext cx="758270" cy="744901"/>
              <a:chOff x="3513402" y="4330245"/>
              <a:chExt cx="324356" cy="316681"/>
            </a:xfrm>
          </p:grpSpPr>
          <p:sp>
            <p:nvSpPr>
              <p:cNvPr id="84" name="Oval 83"/>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5" name="Flowchart: Magnetic Disk 84"/>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6" name="Oval 85"/>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nvGrpSpPr>
            <p:cNvPr id="13" name="Group 131"/>
            <p:cNvGrpSpPr/>
            <p:nvPr/>
          </p:nvGrpSpPr>
          <p:grpSpPr>
            <a:xfrm>
              <a:off x="2746929" y="3326356"/>
              <a:ext cx="758270" cy="744901"/>
              <a:chOff x="3513402" y="4330245"/>
              <a:chExt cx="324356" cy="316681"/>
            </a:xfrm>
          </p:grpSpPr>
          <p:sp>
            <p:nvSpPr>
              <p:cNvPr id="81" name="Oval 80"/>
              <p:cNvSpPr/>
              <p:nvPr/>
            </p:nvSpPr>
            <p:spPr>
              <a:xfrm>
                <a:off x="3513402" y="4530687"/>
                <a:ext cx="324356" cy="116239"/>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2" name="Flowchart: Magnetic Disk 81"/>
              <p:cNvSpPr/>
              <p:nvPr/>
            </p:nvSpPr>
            <p:spPr>
              <a:xfrm flipH="1">
                <a:off x="3538450" y="4330245"/>
                <a:ext cx="231423" cy="292782"/>
              </a:xfrm>
              <a:prstGeom prst="flowChartMagneticDisk">
                <a:avLst/>
              </a:prstGeom>
              <a:gradFill>
                <a:gsLst>
                  <a:gs pos="0">
                    <a:srgbClr val="00B0F0"/>
                  </a:gs>
                  <a:gs pos="38000">
                    <a:sysClr val="window" lastClr="FFFFFF"/>
                  </a:gs>
                  <a:gs pos="82000">
                    <a:srgbClr val="00B0F0"/>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83" name="Oval 82"/>
              <p:cNvSpPr/>
              <p:nvPr/>
            </p:nvSpPr>
            <p:spPr>
              <a:xfrm flipH="1">
                <a:off x="3539774" y="4330245"/>
                <a:ext cx="230101" cy="95227"/>
              </a:xfrm>
              <a:prstGeom prst="ellipse">
                <a:avLst/>
              </a:prstGeom>
              <a:gradFill>
                <a:gsLst>
                  <a:gs pos="31000">
                    <a:sysClr val="window" lastClr="FFFFFF"/>
                  </a:gs>
                  <a:gs pos="82000">
                    <a:srgbClr val="00B0F0"/>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 lastClr="FFFFFF"/>
                  </a:solidFill>
                  <a:effectLst/>
                  <a:uLnTx/>
                  <a:uFillTx/>
                  <a:latin typeface="Calibri"/>
                  <a:ea typeface="+mn-ea"/>
                  <a:cs typeface="+mn-cs"/>
                </a:endParaRPr>
              </a:p>
            </p:txBody>
          </p:sp>
        </p:grpSp>
      </p:grpSp>
      <p:sp>
        <p:nvSpPr>
          <p:cNvPr id="72" name="Rounded Rectangle 71"/>
          <p:cNvSpPr/>
          <p:nvPr/>
        </p:nvSpPr>
        <p:spPr bwMode="auto">
          <a:xfrm>
            <a:off x="1143000" y="3733800"/>
            <a:ext cx="914400" cy="3810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sp>
        <p:nvSpPr>
          <p:cNvPr id="87" name="Rounded Rectangle 86"/>
          <p:cNvSpPr/>
          <p:nvPr/>
        </p:nvSpPr>
        <p:spPr bwMode="auto">
          <a:xfrm>
            <a:off x="4441371" y="5562600"/>
            <a:ext cx="1080655" cy="375062"/>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effectLst>
                  <a:outerShdw blurRad="38100" dist="38100" dir="2700000" algn="tl">
                    <a:srgbClr val="000000">
                      <a:alpha val="43137"/>
                    </a:srgbClr>
                  </a:outerShdw>
                </a:effectLst>
                <a:latin typeface="Calibri" pitchFamily="34" charset="0"/>
              </a:rPr>
              <a:t>DPML</a:t>
            </a:r>
          </a:p>
        </p:txBody>
      </p:sp>
    </p:spTree>
  </p:cSld>
  <p:clrMapOvr>
    <a:masterClrMapping/>
  </p:clrMapOvr>
  <p:transition>
    <p:fade/>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ounded Rectangle 48"/>
          <p:cNvSpPr/>
          <p:nvPr/>
        </p:nvSpPr>
        <p:spPr bwMode="auto">
          <a:xfrm rot="10800000">
            <a:off x="5566226" y="1259916"/>
            <a:ext cx="3091541" cy="4226483"/>
          </a:xfrm>
          <a:prstGeom prst="roundRect">
            <a:avLst>
              <a:gd name="adj" fmla="val 6650"/>
            </a:avLst>
          </a:prstGeom>
          <a:gradFill>
            <a:gsLst>
              <a:gs pos="0">
                <a:schemeClr val="bg1">
                  <a:alpha val="46000"/>
                </a:schemeClr>
              </a:gs>
              <a:gs pos="100000">
                <a:schemeClr val="bg1">
                  <a:alpha val="14000"/>
                </a:schemeClr>
              </a:gs>
            </a:gsLst>
            <a:lin ang="5400000" scaled="0"/>
          </a:gradFill>
          <a:ln>
            <a:headEnd type="none" w="med" len="med"/>
            <a:tailEnd type="none" w="med" len="med"/>
          </a:ln>
          <a:effectLst/>
          <a:scene3d>
            <a:camera prst="orthographicFront">
              <a:rot lat="0" lon="0" rev="0"/>
            </a:camera>
            <a:lightRig rig="threePt" dir="t">
              <a:rot lat="0" lon="0" rev="1200000"/>
            </a:lightRig>
          </a:scene3d>
          <a:sp3d>
            <a:bevelT w="38100" h="25400"/>
          </a:sp3d>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defRPr/>
            </a:pPr>
            <a:endParaRPr lang="en-US" sz="2400" dirty="0" smtClean="0">
              <a:solidFill>
                <a:schemeClr val="bg1"/>
              </a:solidFill>
              <a:latin typeface="Segoe" pitchFamily="34" charset="0"/>
            </a:endParaRPr>
          </a:p>
        </p:txBody>
      </p:sp>
      <p:sp>
        <p:nvSpPr>
          <p:cNvPr id="66562" name="Title 1"/>
          <p:cNvSpPr>
            <a:spLocks noGrp="1"/>
          </p:cNvSpPr>
          <p:nvPr>
            <p:ph type="title"/>
          </p:nvPr>
        </p:nvSpPr>
        <p:spPr>
          <a:xfrm>
            <a:off x="387054" y="228600"/>
            <a:ext cx="8375946" cy="498598"/>
          </a:xfrm>
        </p:spPr>
        <p:txBody>
          <a:bodyPr/>
          <a:lstStyle/>
          <a:p>
            <a:r>
              <a:rPr sz="3600" smtClean="0"/>
              <a:t>Virtualization - </a:t>
            </a:r>
            <a:r>
              <a:rPr sz="3600"/>
              <a:t>Protect from host or guest?</a:t>
            </a:r>
            <a:endParaRPr lang="en-US" sz="3600" dirty="0" smtClean="0"/>
          </a:p>
        </p:txBody>
      </p:sp>
      <p:sp>
        <p:nvSpPr>
          <p:cNvPr id="27" name="Text Placeholder 26"/>
          <p:cNvSpPr>
            <a:spLocks noGrp="1"/>
          </p:cNvSpPr>
          <p:nvPr>
            <p:ph type="body" sz="quarter" idx="10"/>
          </p:nvPr>
        </p:nvSpPr>
        <p:spPr>
          <a:xfrm>
            <a:off x="381000" y="1246297"/>
            <a:ext cx="4851400" cy="2877711"/>
          </a:xfrm>
        </p:spPr>
        <p:txBody>
          <a:bodyPr/>
          <a:lstStyle/>
          <a:p>
            <a:r>
              <a:rPr lang="en-US" sz="2200" dirty="0" smtClean="0"/>
              <a:t>If the backup happens from the virtualization host, all you see are the servers backed up as a whole object</a:t>
            </a:r>
          </a:p>
          <a:p>
            <a:endParaRPr lang="en-US" sz="2200" dirty="0" smtClean="0"/>
          </a:p>
          <a:p>
            <a:r>
              <a:rPr lang="en-US" sz="2200" dirty="0" smtClean="0"/>
              <a:t>If you want to backup individual data objects like databases, you have to initiate the backup from machine’s perspective.</a:t>
            </a:r>
            <a:endParaRPr lang="en-US" sz="2200" dirty="0"/>
          </a:p>
        </p:txBody>
      </p:sp>
      <p:sp>
        <p:nvSpPr>
          <p:cNvPr id="13" name="TextBox 12"/>
          <p:cNvSpPr txBox="1"/>
          <p:nvPr/>
        </p:nvSpPr>
        <p:spPr>
          <a:xfrm>
            <a:off x="5913133" y="1815869"/>
            <a:ext cx="1862051" cy="369332"/>
          </a:xfrm>
          <a:prstGeom prst="rect">
            <a:avLst/>
          </a:prstGeom>
          <a:noFill/>
        </p:spPr>
        <p:txBody>
          <a:bodyPr wrap="square" rtlCol="0">
            <a:spAutoFit/>
          </a:bodyPr>
          <a:lstStyle/>
          <a:p>
            <a:r>
              <a:rPr lang="en-US" b="1" dirty="0" smtClean="0"/>
              <a:t>SQL08A</a:t>
            </a:r>
          </a:p>
        </p:txBody>
      </p:sp>
      <p:sp>
        <p:nvSpPr>
          <p:cNvPr id="14" name="TextBox 13"/>
          <p:cNvSpPr txBox="1"/>
          <p:nvPr/>
        </p:nvSpPr>
        <p:spPr>
          <a:xfrm>
            <a:off x="6408420" y="2248131"/>
            <a:ext cx="701732" cy="369332"/>
          </a:xfrm>
          <a:prstGeom prst="rect">
            <a:avLst/>
          </a:prstGeom>
          <a:noFill/>
        </p:spPr>
        <p:txBody>
          <a:bodyPr wrap="square" rtlCol="0">
            <a:spAutoFit/>
          </a:bodyPr>
          <a:lstStyle/>
          <a:p>
            <a:r>
              <a:rPr lang="en-US" dirty="0" smtClean="0"/>
              <a:t>DB1</a:t>
            </a:r>
          </a:p>
        </p:txBody>
      </p:sp>
      <p:sp>
        <p:nvSpPr>
          <p:cNvPr id="22" name="TextBox 21"/>
          <p:cNvSpPr txBox="1"/>
          <p:nvPr/>
        </p:nvSpPr>
        <p:spPr>
          <a:xfrm>
            <a:off x="6408420" y="2663768"/>
            <a:ext cx="701732" cy="369332"/>
          </a:xfrm>
          <a:prstGeom prst="rect">
            <a:avLst/>
          </a:prstGeom>
          <a:noFill/>
        </p:spPr>
        <p:txBody>
          <a:bodyPr wrap="square" rtlCol="0">
            <a:spAutoFit/>
          </a:bodyPr>
          <a:lstStyle/>
          <a:p>
            <a:r>
              <a:rPr lang="en-US" dirty="0" smtClean="0"/>
              <a:t>DB1</a:t>
            </a:r>
          </a:p>
        </p:txBody>
      </p:sp>
      <p:cxnSp>
        <p:nvCxnSpPr>
          <p:cNvPr id="31" name="Straight Connector 30"/>
          <p:cNvCxnSpPr/>
          <p:nvPr/>
        </p:nvCxnSpPr>
        <p:spPr>
          <a:xfrm rot="5400000">
            <a:off x="5399521" y="3858104"/>
            <a:ext cx="656478" cy="62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5123861" y="2233700"/>
            <a:ext cx="1240343" cy="72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5400000">
            <a:off x="5872353" y="2522449"/>
            <a:ext cx="680849" cy="7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14" idx="1"/>
            <a:endCxn id="14" idx="1"/>
          </p:cNvCxnSpPr>
          <p:nvPr/>
        </p:nvCxnSpPr>
        <p:spPr>
          <a:xfrm rot="10800000">
            <a:off x="6408420" y="2432797"/>
            <a:ext cx="1588"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14" idx="1"/>
          </p:cNvCxnSpPr>
          <p:nvPr/>
        </p:nvCxnSpPr>
        <p:spPr>
          <a:xfrm>
            <a:off x="6216535" y="2432396"/>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6216535" y="2866736"/>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5745956" y="1986756"/>
            <a:ext cx="217964" cy="15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913133" y="4012969"/>
            <a:ext cx="1862051" cy="369332"/>
          </a:xfrm>
          <a:prstGeom prst="rect">
            <a:avLst/>
          </a:prstGeom>
          <a:noFill/>
        </p:spPr>
        <p:txBody>
          <a:bodyPr wrap="square" rtlCol="0">
            <a:spAutoFit/>
          </a:bodyPr>
          <a:lstStyle/>
          <a:p>
            <a:r>
              <a:rPr lang="en-US" b="1" dirty="0" smtClean="0"/>
              <a:t>WSHVA</a:t>
            </a:r>
          </a:p>
        </p:txBody>
      </p:sp>
      <p:sp>
        <p:nvSpPr>
          <p:cNvPr id="53" name="TextBox 52"/>
          <p:cNvSpPr txBox="1"/>
          <p:nvPr/>
        </p:nvSpPr>
        <p:spPr>
          <a:xfrm>
            <a:off x="6408419" y="4445231"/>
            <a:ext cx="2367445" cy="369332"/>
          </a:xfrm>
          <a:prstGeom prst="rect">
            <a:avLst/>
          </a:prstGeom>
          <a:noFill/>
        </p:spPr>
        <p:txBody>
          <a:bodyPr wrap="square" rtlCol="0">
            <a:spAutoFit/>
          </a:bodyPr>
          <a:lstStyle/>
          <a:p>
            <a:r>
              <a:rPr lang="en-US" sz="1600" dirty="0" smtClean="0"/>
              <a:t>Host</a:t>
            </a:r>
            <a:r>
              <a:rPr lang="en-US" dirty="0" smtClean="0"/>
              <a:t> </a:t>
            </a:r>
            <a:r>
              <a:rPr lang="en-US" sz="1600" dirty="0" smtClean="0"/>
              <a:t>Configuration</a:t>
            </a:r>
            <a:endParaRPr lang="en-US" dirty="0" smtClean="0"/>
          </a:p>
        </p:txBody>
      </p:sp>
      <p:sp>
        <p:nvSpPr>
          <p:cNvPr id="55" name="TextBox 54"/>
          <p:cNvSpPr txBox="1"/>
          <p:nvPr/>
        </p:nvSpPr>
        <p:spPr>
          <a:xfrm>
            <a:off x="6408420" y="4860868"/>
            <a:ext cx="1097280" cy="369332"/>
          </a:xfrm>
          <a:prstGeom prst="rect">
            <a:avLst/>
          </a:prstGeom>
          <a:noFill/>
        </p:spPr>
        <p:txBody>
          <a:bodyPr wrap="square" rtlCol="0">
            <a:spAutoFit/>
          </a:bodyPr>
          <a:lstStyle/>
          <a:p>
            <a:r>
              <a:rPr lang="en-US" dirty="0" smtClean="0"/>
              <a:t>SQL08A</a:t>
            </a:r>
          </a:p>
        </p:txBody>
      </p:sp>
      <p:cxnSp>
        <p:nvCxnSpPr>
          <p:cNvPr id="57" name="Straight Connector 56"/>
          <p:cNvCxnSpPr/>
          <p:nvPr/>
        </p:nvCxnSpPr>
        <p:spPr>
          <a:xfrm rot="5400000">
            <a:off x="5872353" y="4719549"/>
            <a:ext cx="680849" cy="7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53" idx="1"/>
            <a:endCxn id="53" idx="1"/>
          </p:cNvCxnSpPr>
          <p:nvPr/>
        </p:nvCxnSpPr>
        <p:spPr>
          <a:xfrm rot="10800000">
            <a:off x="6408419" y="4629897"/>
            <a:ext cx="15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a:endCxn id="53" idx="1"/>
          </p:cNvCxnSpPr>
          <p:nvPr/>
        </p:nvCxnSpPr>
        <p:spPr>
          <a:xfrm>
            <a:off x="6216534" y="4629496"/>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216535" y="5063836"/>
            <a:ext cx="191885" cy="4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5722144" y="4182269"/>
            <a:ext cx="229076" cy="31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6934200" y="3979225"/>
            <a:ext cx="1676400" cy="461665"/>
          </a:xfrm>
          <a:prstGeom prst="rect">
            <a:avLst/>
          </a:prstGeom>
          <a:noFill/>
        </p:spPr>
        <p:txBody>
          <a:bodyPr wrap="square" rtlCol="0">
            <a:spAutoFit/>
          </a:bodyPr>
          <a:lstStyle/>
          <a:p>
            <a:pPr algn="r"/>
            <a:r>
              <a:rPr lang="en-US" sz="1200" dirty="0" smtClean="0">
                <a:solidFill>
                  <a:srgbClr val="FFFF00"/>
                </a:solidFill>
              </a:rPr>
              <a:t>Entire server </a:t>
            </a:r>
          </a:p>
          <a:p>
            <a:pPr algn="r"/>
            <a:r>
              <a:rPr lang="en-US" sz="1200" dirty="0" smtClean="0">
                <a:solidFill>
                  <a:srgbClr val="FFFF00"/>
                </a:solidFill>
              </a:rPr>
              <a:t>from host</a:t>
            </a:r>
          </a:p>
        </p:txBody>
      </p:sp>
      <p:sp>
        <p:nvSpPr>
          <p:cNvPr id="66" name="TextBox 65"/>
          <p:cNvSpPr txBox="1"/>
          <p:nvPr/>
        </p:nvSpPr>
        <p:spPr>
          <a:xfrm>
            <a:off x="7086600" y="1769424"/>
            <a:ext cx="1524000" cy="461665"/>
          </a:xfrm>
          <a:prstGeom prst="rect">
            <a:avLst/>
          </a:prstGeom>
          <a:noFill/>
        </p:spPr>
        <p:txBody>
          <a:bodyPr wrap="square" rtlCol="0">
            <a:spAutoFit/>
          </a:bodyPr>
          <a:lstStyle/>
          <a:p>
            <a:pPr algn="r"/>
            <a:r>
              <a:rPr lang="en-US" sz="1200" dirty="0" smtClean="0">
                <a:solidFill>
                  <a:srgbClr val="FFFF00"/>
                </a:solidFill>
              </a:rPr>
              <a:t>Databases</a:t>
            </a:r>
          </a:p>
          <a:p>
            <a:pPr algn="r"/>
            <a:r>
              <a:rPr lang="en-US" sz="1200" dirty="0" smtClean="0">
                <a:solidFill>
                  <a:srgbClr val="FFFF00"/>
                </a:solidFill>
              </a:rPr>
              <a:t>in guest</a:t>
            </a:r>
          </a:p>
        </p:txBody>
      </p:sp>
      <p:cxnSp>
        <p:nvCxnSpPr>
          <p:cNvPr id="70" name="Straight Connector 69"/>
          <p:cNvCxnSpPr/>
          <p:nvPr/>
        </p:nvCxnSpPr>
        <p:spPr>
          <a:xfrm rot="5400000">
            <a:off x="5410202" y="3189287"/>
            <a:ext cx="650081" cy="11907"/>
          </a:xfrm>
          <a:prstGeom prst="line">
            <a:avLst/>
          </a:prstGeom>
          <a:ln cap="rnd">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 name="Group 16"/>
          <p:cNvGrpSpPr/>
          <p:nvPr/>
        </p:nvGrpSpPr>
        <p:grpSpPr>
          <a:xfrm>
            <a:off x="6932085" y="2247398"/>
            <a:ext cx="343444" cy="336110"/>
            <a:chOff x="6691381" y="3538566"/>
            <a:chExt cx="1282751" cy="1346654"/>
          </a:xfrm>
        </p:grpSpPr>
        <p:sp>
          <p:nvSpPr>
            <p:cNvPr id="38" name="Oval 37"/>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3" name="Group 17"/>
            <p:cNvGrpSpPr/>
            <p:nvPr/>
          </p:nvGrpSpPr>
          <p:grpSpPr>
            <a:xfrm flipH="1">
              <a:off x="6802955" y="3538566"/>
              <a:ext cx="915230" cy="1242090"/>
              <a:chOff x="8100716" y="3773214"/>
              <a:chExt cx="441437" cy="599089"/>
            </a:xfrm>
          </p:grpSpPr>
          <p:sp>
            <p:nvSpPr>
              <p:cNvPr id="41" name="Flowchart: Magnetic Disk 40"/>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43" name="Oval 42"/>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grpSp>
        <p:nvGrpSpPr>
          <p:cNvPr id="4" name="Group 16"/>
          <p:cNvGrpSpPr/>
          <p:nvPr/>
        </p:nvGrpSpPr>
        <p:grpSpPr>
          <a:xfrm>
            <a:off x="6932085" y="2659227"/>
            <a:ext cx="343444" cy="336110"/>
            <a:chOff x="6691381" y="3538566"/>
            <a:chExt cx="1282751" cy="1346654"/>
          </a:xfrm>
        </p:grpSpPr>
        <p:sp>
          <p:nvSpPr>
            <p:cNvPr id="45" name="Oval 44"/>
            <p:cNvSpPr/>
            <p:nvPr/>
          </p:nvSpPr>
          <p:spPr>
            <a:xfrm>
              <a:off x="6691381" y="4392090"/>
              <a:ext cx="1282751" cy="493130"/>
            </a:xfrm>
            <a:prstGeom prst="ellipse">
              <a:avLst/>
            </a:prstGeom>
            <a:gradFill flip="none" rotWithShape="1">
              <a:gsLst>
                <a:gs pos="0">
                  <a:sysClr val="windowText" lastClr="000000">
                    <a:lumMod val="65000"/>
                    <a:lumOff val="35000"/>
                  </a:sysClr>
                </a:gs>
                <a:gs pos="92000">
                  <a:sysClr val="windowText" lastClr="000000">
                    <a:lumMod val="50000"/>
                    <a:lumOff val="50000"/>
                    <a:alpha val="0"/>
                  </a:sysClr>
                </a:gs>
              </a:gsLst>
              <a:path path="shape">
                <a:fillToRect l="50000" t="50000" r="50000" b="50000"/>
              </a:path>
              <a:tileRect/>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nvGrpSpPr>
            <p:cNvPr id="5" name="Group 17"/>
            <p:cNvGrpSpPr/>
            <p:nvPr/>
          </p:nvGrpSpPr>
          <p:grpSpPr>
            <a:xfrm flipH="1">
              <a:off x="6802955" y="3538566"/>
              <a:ext cx="915230" cy="1242090"/>
              <a:chOff x="8100716" y="3773214"/>
              <a:chExt cx="441437" cy="599089"/>
            </a:xfrm>
          </p:grpSpPr>
          <p:sp>
            <p:nvSpPr>
              <p:cNvPr id="47" name="Flowchart: Magnetic Disk 46"/>
              <p:cNvSpPr/>
              <p:nvPr/>
            </p:nvSpPr>
            <p:spPr>
              <a:xfrm>
                <a:off x="8100719" y="3773214"/>
                <a:ext cx="441434" cy="599089"/>
              </a:xfrm>
              <a:prstGeom prst="flowChartMagneticDisk">
                <a:avLst/>
              </a:prstGeom>
              <a:gradFill>
                <a:gsLst>
                  <a:gs pos="0">
                    <a:srgbClr val="00B0F0"/>
                  </a:gs>
                  <a:gs pos="38000">
                    <a:sysClr val="window" lastClr="FFFFFF"/>
                  </a:gs>
                  <a:gs pos="82000">
                    <a:srgbClr val="007CA8"/>
                  </a:gs>
                  <a:gs pos="100000">
                    <a:sysClr val="window" lastClr="FFFFFF"/>
                  </a:gs>
                </a:gsLst>
                <a:lin ang="21594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sp>
            <p:nvSpPr>
              <p:cNvPr id="48" name="Oval 47"/>
              <p:cNvSpPr/>
              <p:nvPr/>
            </p:nvSpPr>
            <p:spPr>
              <a:xfrm>
                <a:off x="8100716" y="3773214"/>
                <a:ext cx="438912" cy="194854"/>
              </a:xfrm>
              <a:prstGeom prst="ellipse">
                <a:avLst/>
              </a:prstGeom>
              <a:gradFill>
                <a:gsLst>
                  <a:gs pos="31000">
                    <a:sysClr val="window" lastClr="FFFFFF"/>
                  </a:gs>
                  <a:gs pos="82000">
                    <a:srgbClr val="007CA8"/>
                  </a:gs>
                </a:gsLst>
                <a:lin ang="17400000" scaled="0"/>
              </a:gradFill>
              <a:ln w="381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chemeClr val="bg1"/>
                  </a:solidFill>
                  <a:effectLst/>
                  <a:uLnTx/>
                  <a:uFillTx/>
                  <a:latin typeface="Calibri"/>
                  <a:ea typeface="+mn-ea"/>
                  <a:cs typeface="+mn-cs"/>
                </a:endParaRPr>
              </a:p>
            </p:txBody>
          </p:sp>
        </p:grpSp>
      </p:grpSp>
    </p:spTree>
  </p:cSld>
  <p:clrMapOvr>
    <a:masterClrMapping/>
  </p:clrMapOvr>
  <p:transition>
    <p:fade/>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idx="4294967295"/>
          </p:nvPr>
        </p:nvSpPr>
        <p:spPr>
          <a:xfrm>
            <a:off x="0" y="0"/>
            <a:ext cx="8380413" cy="595313"/>
          </a:xfrm>
        </p:spPr>
        <p:txBody>
          <a:bodyPr/>
          <a:lstStyle/>
          <a:p>
            <a:r>
              <a:rPr lang="en-US" smtClean="0"/>
              <a:t>DPM to DPM for DR</a:t>
            </a:r>
          </a:p>
        </p:txBody>
      </p:sp>
      <p:sp>
        <p:nvSpPr>
          <p:cNvPr id="84995" name="TextBox 689"/>
          <p:cNvSpPr txBox="1">
            <a:spLocks noChangeArrowheads="1"/>
          </p:cNvSpPr>
          <p:nvPr/>
        </p:nvSpPr>
        <p:spPr bwMode="auto">
          <a:xfrm>
            <a:off x="7091363" y="6396038"/>
            <a:ext cx="1585690" cy="369332"/>
          </a:xfrm>
          <a:prstGeom prst="rect">
            <a:avLst/>
          </a:prstGeom>
          <a:noFill/>
          <a:ln w="9525">
            <a:noFill/>
            <a:miter lim="800000"/>
            <a:headEnd/>
            <a:tailEnd/>
          </a:ln>
        </p:spPr>
        <p:txBody>
          <a:bodyPr wrap="none">
            <a:spAutoFit/>
          </a:bodyPr>
          <a:lstStyle/>
          <a:p>
            <a:pPr eaLnBrk="0" hangingPunct="0"/>
            <a:r>
              <a:rPr lang="en-US">
                <a:solidFill>
                  <a:schemeClr val="accent1"/>
                </a:solidFill>
                <a:latin typeface="Segoe" pitchFamily="34" charset="0"/>
              </a:rPr>
              <a:t>dpm2dpm4dr</a:t>
            </a:r>
          </a:p>
        </p:txBody>
      </p:sp>
      <p:grpSp>
        <p:nvGrpSpPr>
          <p:cNvPr id="3" name="Group 56"/>
          <p:cNvGrpSpPr>
            <a:grpSpLocks/>
          </p:cNvGrpSpPr>
          <p:nvPr/>
        </p:nvGrpSpPr>
        <p:grpSpPr bwMode="auto">
          <a:xfrm>
            <a:off x="977556" y="1726050"/>
            <a:ext cx="6766541" cy="3471626"/>
            <a:chOff x="976876" y="1726656"/>
            <a:chExt cx="6767109" cy="3470784"/>
          </a:xfrm>
        </p:grpSpPr>
        <p:pic>
          <p:nvPicPr>
            <p:cNvPr id="85000" name="Picture 21" descr="Server"/>
            <p:cNvPicPr>
              <a:picLocks noChangeAspect="1" noChangeArrowheads="1"/>
            </p:cNvPicPr>
            <p:nvPr/>
          </p:nvPicPr>
          <p:blipFill>
            <a:blip r:embed="rId3"/>
            <a:srcRect/>
            <a:stretch>
              <a:fillRect/>
            </a:stretch>
          </p:blipFill>
          <p:spPr bwMode="auto">
            <a:xfrm>
              <a:off x="976876" y="3108412"/>
              <a:ext cx="388937" cy="574046"/>
            </a:xfrm>
            <a:prstGeom prst="rect">
              <a:avLst/>
            </a:prstGeom>
            <a:noFill/>
            <a:ln w="9525">
              <a:noFill/>
              <a:miter lim="800000"/>
              <a:headEnd/>
              <a:tailEnd/>
            </a:ln>
          </p:spPr>
        </p:pic>
        <p:pic>
          <p:nvPicPr>
            <p:cNvPr id="85001" name="Picture 21" descr="Server"/>
            <p:cNvPicPr>
              <a:picLocks noChangeAspect="1" noChangeArrowheads="1"/>
            </p:cNvPicPr>
            <p:nvPr/>
          </p:nvPicPr>
          <p:blipFill>
            <a:blip r:embed="rId3"/>
            <a:srcRect/>
            <a:stretch>
              <a:fillRect/>
            </a:stretch>
          </p:blipFill>
          <p:spPr bwMode="auto">
            <a:xfrm>
              <a:off x="1865088" y="1947723"/>
              <a:ext cx="388937" cy="574046"/>
            </a:xfrm>
            <a:prstGeom prst="rect">
              <a:avLst/>
            </a:prstGeom>
            <a:noFill/>
            <a:ln w="9525">
              <a:noFill/>
              <a:miter lim="800000"/>
              <a:headEnd/>
              <a:tailEnd/>
            </a:ln>
          </p:spPr>
        </p:pic>
        <p:pic>
          <p:nvPicPr>
            <p:cNvPr id="85002" name="Picture 21" descr="Server"/>
            <p:cNvPicPr>
              <a:picLocks noChangeAspect="1" noChangeArrowheads="1"/>
            </p:cNvPicPr>
            <p:nvPr/>
          </p:nvPicPr>
          <p:blipFill>
            <a:blip r:embed="rId3"/>
            <a:srcRect/>
            <a:stretch>
              <a:fillRect/>
            </a:stretch>
          </p:blipFill>
          <p:spPr bwMode="auto">
            <a:xfrm>
              <a:off x="1336767" y="2388167"/>
              <a:ext cx="388937" cy="574046"/>
            </a:xfrm>
            <a:prstGeom prst="rect">
              <a:avLst/>
            </a:prstGeom>
            <a:noFill/>
            <a:ln w="9525">
              <a:noFill/>
              <a:miter lim="800000"/>
              <a:headEnd/>
              <a:tailEnd/>
            </a:ln>
          </p:spPr>
        </p:pic>
        <p:pic>
          <p:nvPicPr>
            <p:cNvPr id="85003" name="Picture 21" descr="Server"/>
            <p:cNvPicPr>
              <a:picLocks noChangeAspect="1" noChangeArrowheads="1"/>
            </p:cNvPicPr>
            <p:nvPr/>
          </p:nvPicPr>
          <p:blipFill>
            <a:blip r:embed="rId3"/>
            <a:srcRect/>
            <a:stretch>
              <a:fillRect/>
            </a:stretch>
          </p:blipFill>
          <p:spPr bwMode="auto">
            <a:xfrm>
              <a:off x="1370415" y="3907065"/>
              <a:ext cx="388937" cy="574046"/>
            </a:xfrm>
            <a:prstGeom prst="rect">
              <a:avLst/>
            </a:prstGeom>
            <a:noFill/>
            <a:ln w="9525">
              <a:noFill/>
              <a:miter lim="800000"/>
              <a:headEnd/>
              <a:tailEnd/>
            </a:ln>
          </p:spPr>
        </p:pic>
        <p:grpSp>
          <p:nvGrpSpPr>
            <p:cNvPr id="4" name="Group 66"/>
            <p:cNvGrpSpPr>
              <a:grpSpLocks/>
            </p:cNvGrpSpPr>
            <p:nvPr/>
          </p:nvGrpSpPr>
          <p:grpSpPr bwMode="auto">
            <a:xfrm>
              <a:off x="3176213" y="3050491"/>
              <a:ext cx="942975" cy="879475"/>
              <a:chOff x="-1798" y="2282"/>
              <a:chExt cx="708" cy="661"/>
            </a:xfrm>
          </p:grpSpPr>
          <p:grpSp>
            <p:nvGrpSpPr>
              <p:cNvPr id="5" name="Group 67"/>
              <p:cNvGrpSpPr>
                <a:grpSpLocks/>
              </p:cNvGrpSpPr>
              <p:nvPr/>
            </p:nvGrpSpPr>
            <p:grpSpPr bwMode="auto">
              <a:xfrm>
                <a:off x="-1413" y="2463"/>
                <a:ext cx="323" cy="354"/>
                <a:chOff x="-1218" y="2142"/>
                <a:chExt cx="440" cy="481"/>
              </a:xfrm>
            </p:grpSpPr>
            <p:pic>
              <p:nvPicPr>
                <p:cNvPr id="85021"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5022"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5023"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5024"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5020"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665" name="Straight Connector 664"/>
            <p:cNvCxnSpPr/>
            <p:nvPr/>
          </p:nvCxnSpPr>
          <p:spPr>
            <a:xfrm rot="16200000" flipH="1">
              <a:off x="2142294" y="2455704"/>
              <a:ext cx="1111615" cy="955982"/>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667" name="Straight Connector 666"/>
            <p:cNvCxnSpPr>
              <a:stCxn id="656" idx="3"/>
              <a:endCxn id="659" idx="1"/>
            </p:cNvCxnSpPr>
            <p:nvPr/>
          </p:nvCxnSpPr>
          <p:spPr>
            <a:xfrm flipV="1">
              <a:off x="1759924" y="3489504"/>
              <a:ext cx="1416169" cy="704679"/>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668" name="Straight Connector 667"/>
            <p:cNvCxnSpPr>
              <a:stCxn id="474" idx="3"/>
              <a:endCxn id="659" idx="1"/>
            </p:cNvCxnSpPr>
            <p:nvPr/>
          </p:nvCxnSpPr>
          <p:spPr>
            <a:xfrm>
              <a:off x="1366191" y="3395864"/>
              <a:ext cx="1809902" cy="93639"/>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669" name="Straight Connector 668"/>
            <p:cNvCxnSpPr/>
            <p:nvPr/>
          </p:nvCxnSpPr>
          <p:spPr>
            <a:xfrm>
              <a:off x="1714971" y="2734852"/>
              <a:ext cx="1461122" cy="754651"/>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85009" name="TextBox 675"/>
            <p:cNvSpPr txBox="1">
              <a:spLocks noChangeArrowheads="1"/>
            </p:cNvSpPr>
            <p:nvPr/>
          </p:nvSpPr>
          <p:spPr bwMode="auto">
            <a:xfrm>
              <a:off x="2936012" y="1726656"/>
              <a:ext cx="2187001" cy="1323118"/>
            </a:xfrm>
            <a:prstGeom prst="rect">
              <a:avLst/>
            </a:prstGeom>
            <a:noFill/>
            <a:ln w="9525">
              <a:noFill/>
              <a:miter lim="800000"/>
              <a:headEnd/>
              <a:tailEnd/>
            </a:ln>
          </p:spPr>
          <p:txBody>
            <a:bodyPr wrap="none">
              <a:spAutoFit/>
            </a:bodyPr>
            <a:lstStyle/>
            <a:p>
              <a:pPr eaLnBrk="0" hangingPunct="0"/>
              <a:r>
                <a:rPr lang="en-US" sz="1600" u="sng" dirty="0">
                  <a:latin typeface="Segoe" pitchFamily="34" charset="0"/>
                </a:rPr>
                <a:t>All data protected</a:t>
              </a:r>
            </a:p>
            <a:p>
              <a:pPr eaLnBrk="0" hangingPunct="0"/>
              <a:r>
                <a:rPr lang="en-US" sz="1600" dirty="0">
                  <a:latin typeface="Segoe" pitchFamily="34" charset="0"/>
                </a:rPr>
                <a:t>Sync / 15min</a:t>
              </a:r>
            </a:p>
            <a:p>
              <a:pPr eaLnBrk="0" hangingPunct="0"/>
              <a:r>
                <a:rPr lang="en-US" sz="1600" dirty="0">
                  <a:latin typeface="Segoe" pitchFamily="34" charset="0"/>
                </a:rPr>
                <a:t>File RPO = 2hrs (12d)</a:t>
              </a:r>
            </a:p>
            <a:p>
              <a:pPr eaLnBrk="0" hangingPunct="0"/>
              <a:r>
                <a:rPr lang="en-US" sz="1600" dirty="0">
                  <a:latin typeface="Segoe" pitchFamily="34" charset="0"/>
                </a:rPr>
                <a:t>App RP = 512 days</a:t>
              </a:r>
            </a:p>
            <a:p>
              <a:pPr eaLnBrk="0" hangingPunct="0"/>
              <a:r>
                <a:rPr lang="en-US" sz="1600" dirty="0">
                  <a:latin typeface="Segoe" pitchFamily="34" charset="0"/>
                </a:rPr>
                <a:t>     </a:t>
              </a:r>
              <a:r>
                <a:rPr lang="en-US" sz="1400" dirty="0">
                  <a:latin typeface="Segoe" pitchFamily="34" charset="0"/>
                </a:rPr>
                <a:t>with 15m RP’s</a:t>
              </a:r>
              <a:endParaRPr lang="en-US" sz="1600" dirty="0">
                <a:latin typeface="Segoe" pitchFamily="34" charset="0"/>
              </a:endParaRPr>
            </a:p>
          </p:txBody>
        </p:sp>
        <p:grpSp>
          <p:nvGrpSpPr>
            <p:cNvPr id="6" name="Group 66"/>
            <p:cNvGrpSpPr>
              <a:grpSpLocks/>
            </p:cNvGrpSpPr>
            <p:nvPr/>
          </p:nvGrpSpPr>
          <p:grpSpPr bwMode="auto">
            <a:xfrm>
              <a:off x="6801010" y="3168167"/>
              <a:ext cx="942975" cy="879475"/>
              <a:chOff x="-1798" y="2282"/>
              <a:chExt cx="708" cy="661"/>
            </a:xfrm>
          </p:grpSpPr>
          <p:grpSp>
            <p:nvGrpSpPr>
              <p:cNvPr id="7" name="Group 67"/>
              <p:cNvGrpSpPr>
                <a:grpSpLocks/>
              </p:cNvGrpSpPr>
              <p:nvPr/>
            </p:nvGrpSpPr>
            <p:grpSpPr bwMode="auto">
              <a:xfrm>
                <a:off x="-1413" y="2465"/>
                <a:ext cx="323" cy="354"/>
                <a:chOff x="-1218" y="2142"/>
                <a:chExt cx="440" cy="481"/>
              </a:xfrm>
            </p:grpSpPr>
            <p:pic>
              <p:nvPicPr>
                <p:cNvPr id="85015"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5016"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5017"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5018"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5014"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685" name="Straight Connector 684"/>
            <p:cNvCxnSpPr>
              <a:stCxn id="680" idx="1"/>
              <a:endCxn id="661" idx="3"/>
            </p:cNvCxnSpPr>
            <p:nvPr/>
          </p:nvCxnSpPr>
          <p:spPr>
            <a:xfrm rot="10800000">
              <a:off x="4119147" y="3495852"/>
              <a:ext cx="2681512" cy="112686"/>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85012" name="TextBox 687"/>
            <p:cNvSpPr txBox="1">
              <a:spLocks noChangeArrowheads="1"/>
            </p:cNvSpPr>
            <p:nvPr/>
          </p:nvSpPr>
          <p:spPr bwMode="auto">
            <a:xfrm>
              <a:off x="5172951" y="3874322"/>
              <a:ext cx="2207841" cy="1323118"/>
            </a:xfrm>
            <a:prstGeom prst="rect">
              <a:avLst/>
            </a:prstGeom>
            <a:noFill/>
            <a:ln w="9525">
              <a:noFill/>
              <a:miter lim="800000"/>
              <a:headEnd/>
              <a:tailEnd/>
            </a:ln>
          </p:spPr>
          <p:txBody>
            <a:bodyPr wrap="none">
              <a:spAutoFit/>
            </a:bodyPr>
            <a:lstStyle/>
            <a:p>
              <a:pPr eaLnBrk="0" hangingPunct="0"/>
              <a:r>
                <a:rPr lang="en-US" sz="1600" u="sng" dirty="0">
                  <a:latin typeface="Segoe" pitchFamily="34" charset="0"/>
                </a:rPr>
                <a:t>Important Data</a:t>
              </a:r>
            </a:p>
            <a:p>
              <a:pPr eaLnBrk="0" hangingPunct="0"/>
              <a:r>
                <a:rPr lang="en-US" sz="1600" dirty="0">
                  <a:latin typeface="Segoe" pitchFamily="34" charset="0"/>
                </a:rPr>
                <a:t>Sync / </a:t>
              </a:r>
              <a:r>
                <a:rPr lang="en-US" sz="1600" dirty="0" smtClean="0">
                  <a:latin typeface="Segoe" pitchFamily="34" charset="0"/>
                </a:rPr>
                <a:t>6 </a:t>
              </a:r>
              <a:r>
                <a:rPr lang="en-US" sz="1600" dirty="0">
                  <a:latin typeface="Segoe" pitchFamily="34" charset="0"/>
                </a:rPr>
                <a:t>hours</a:t>
              </a:r>
            </a:p>
            <a:p>
              <a:pPr eaLnBrk="0" hangingPunct="0"/>
              <a:r>
                <a:rPr lang="en-US" sz="1600" dirty="0">
                  <a:latin typeface="Segoe" pitchFamily="34" charset="0"/>
                </a:rPr>
                <a:t>File RPO = daily (63d)</a:t>
              </a:r>
            </a:p>
            <a:p>
              <a:pPr eaLnBrk="0" hangingPunct="0"/>
              <a:r>
                <a:rPr lang="en-US" sz="1600" dirty="0">
                  <a:latin typeface="Segoe" pitchFamily="34" charset="0"/>
                </a:rPr>
                <a:t>App RP = 512 weeks</a:t>
              </a:r>
            </a:p>
            <a:p>
              <a:pPr eaLnBrk="0" hangingPunct="0"/>
              <a:r>
                <a:rPr lang="en-US" sz="1600" dirty="0">
                  <a:latin typeface="Segoe" pitchFamily="34" charset="0"/>
                </a:rPr>
                <a:t>    </a:t>
              </a:r>
              <a:r>
                <a:rPr lang="en-US" sz="1400" dirty="0">
                  <a:latin typeface="Segoe" pitchFamily="34" charset="0"/>
                </a:rPr>
                <a:t>with 15m RP’s</a:t>
              </a:r>
            </a:p>
          </p:txBody>
        </p:sp>
      </p:grpSp>
      <p:sp>
        <p:nvSpPr>
          <p:cNvPr id="31" name="TextBox 675"/>
          <p:cNvSpPr txBox="1">
            <a:spLocks noChangeArrowheads="1"/>
          </p:cNvSpPr>
          <p:nvPr/>
        </p:nvSpPr>
        <p:spPr bwMode="auto">
          <a:xfrm>
            <a:off x="3038475" y="4023193"/>
            <a:ext cx="1101584" cy="523220"/>
          </a:xfrm>
          <a:prstGeom prst="rect">
            <a:avLst/>
          </a:prstGeom>
          <a:noFill/>
          <a:ln w="9525">
            <a:noFill/>
            <a:miter lim="800000"/>
            <a:headEnd/>
            <a:tailEnd/>
          </a:ln>
        </p:spPr>
        <p:txBody>
          <a:bodyPr wrap="square">
            <a:spAutoFit/>
          </a:bodyPr>
          <a:lstStyle/>
          <a:p>
            <a:pPr eaLnBrk="0" hangingPunct="0"/>
            <a:r>
              <a:rPr lang="en-US" sz="1400" u="sng" dirty="0"/>
              <a:t>DPM2007A</a:t>
            </a:r>
          </a:p>
          <a:p>
            <a:pPr eaLnBrk="0" hangingPunct="0"/>
            <a:endParaRPr lang="en-US" sz="1400" dirty="0"/>
          </a:p>
        </p:txBody>
      </p:sp>
      <p:sp>
        <p:nvSpPr>
          <p:cNvPr id="32" name="TextBox 675"/>
          <p:cNvSpPr txBox="1">
            <a:spLocks noChangeArrowheads="1"/>
          </p:cNvSpPr>
          <p:nvPr/>
        </p:nvSpPr>
        <p:spPr bwMode="auto">
          <a:xfrm>
            <a:off x="6672637" y="2765612"/>
            <a:ext cx="1101584" cy="523220"/>
          </a:xfrm>
          <a:prstGeom prst="rect">
            <a:avLst/>
          </a:prstGeom>
          <a:noFill/>
          <a:ln w="9525">
            <a:noFill/>
            <a:miter lim="800000"/>
            <a:headEnd/>
            <a:tailEnd/>
          </a:ln>
        </p:spPr>
        <p:txBody>
          <a:bodyPr wrap="none">
            <a:spAutoFit/>
          </a:bodyPr>
          <a:lstStyle/>
          <a:p>
            <a:pPr eaLnBrk="0" hangingPunct="0"/>
            <a:r>
              <a:rPr lang="en-US" sz="1400" u="sng" dirty="0"/>
              <a:t>DPM2007B</a:t>
            </a:r>
          </a:p>
          <a:p>
            <a:pPr eaLnBrk="0" hangingPunct="0"/>
            <a:endParaRPr lang="en-US" sz="1400" dirty="0"/>
          </a:p>
        </p:txBody>
      </p:sp>
    </p:spTree>
  </p:cSld>
  <p:clrMapOvr>
    <a:masterClrMapping/>
  </p:clrMapOvr>
  <p:transition>
    <p:fade/>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idx="4294967295"/>
          </p:nvPr>
        </p:nvSpPr>
        <p:spPr>
          <a:xfrm>
            <a:off x="0" y="0"/>
            <a:ext cx="8380413" cy="595313"/>
          </a:xfrm>
        </p:spPr>
        <p:txBody>
          <a:bodyPr/>
          <a:lstStyle/>
          <a:p>
            <a:r>
              <a:rPr lang="en-US" smtClean="0"/>
              <a:t>DPM to DPM for DR</a:t>
            </a:r>
          </a:p>
        </p:txBody>
      </p:sp>
      <p:pic>
        <p:nvPicPr>
          <p:cNvPr id="86019" name="Picture 21" descr="Server"/>
          <p:cNvPicPr>
            <a:picLocks noChangeAspect="1" noChangeArrowheads="1"/>
          </p:cNvPicPr>
          <p:nvPr/>
        </p:nvPicPr>
        <p:blipFill>
          <a:blip r:embed="rId3"/>
          <a:srcRect/>
          <a:stretch>
            <a:fillRect/>
          </a:stretch>
        </p:blipFill>
        <p:spPr bwMode="auto">
          <a:xfrm>
            <a:off x="977900" y="3108325"/>
            <a:ext cx="388938" cy="574675"/>
          </a:xfrm>
          <a:prstGeom prst="rect">
            <a:avLst/>
          </a:prstGeom>
          <a:noFill/>
          <a:ln w="9525">
            <a:noFill/>
            <a:miter lim="800000"/>
            <a:headEnd/>
            <a:tailEnd/>
          </a:ln>
        </p:spPr>
      </p:pic>
      <p:pic>
        <p:nvPicPr>
          <p:cNvPr id="86020" name="Picture 21" descr="Server"/>
          <p:cNvPicPr>
            <a:picLocks noChangeAspect="1" noChangeArrowheads="1"/>
          </p:cNvPicPr>
          <p:nvPr/>
        </p:nvPicPr>
        <p:blipFill>
          <a:blip r:embed="rId3"/>
          <a:srcRect/>
          <a:stretch>
            <a:fillRect/>
          </a:stretch>
        </p:blipFill>
        <p:spPr bwMode="auto">
          <a:xfrm>
            <a:off x="1317625" y="1398588"/>
            <a:ext cx="388938" cy="574675"/>
          </a:xfrm>
          <a:prstGeom prst="rect">
            <a:avLst/>
          </a:prstGeom>
          <a:noFill/>
          <a:ln w="9525">
            <a:noFill/>
            <a:miter lim="800000"/>
            <a:headEnd/>
            <a:tailEnd/>
          </a:ln>
        </p:spPr>
      </p:pic>
      <p:pic>
        <p:nvPicPr>
          <p:cNvPr id="86021" name="Picture 21" descr="Server"/>
          <p:cNvPicPr>
            <a:picLocks noChangeAspect="1" noChangeArrowheads="1"/>
          </p:cNvPicPr>
          <p:nvPr/>
        </p:nvPicPr>
        <p:blipFill>
          <a:blip r:embed="rId3"/>
          <a:srcRect/>
          <a:stretch>
            <a:fillRect/>
          </a:stretch>
        </p:blipFill>
        <p:spPr bwMode="auto">
          <a:xfrm>
            <a:off x="1006475" y="2292350"/>
            <a:ext cx="388938" cy="573088"/>
          </a:xfrm>
          <a:prstGeom prst="rect">
            <a:avLst/>
          </a:prstGeom>
          <a:noFill/>
          <a:ln w="9525">
            <a:noFill/>
            <a:miter lim="800000"/>
            <a:headEnd/>
            <a:tailEnd/>
          </a:ln>
        </p:spPr>
      </p:pic>
      <p:pic>
        <p:nvPicPr>
          <p:cNvPr id="86022" name="Picture 21" descr="Server"/>
          <p:cNvPicPr>
            <a:picLocks noChangeAspect="1" noChangeArrowheads="1"/>
          </p:cNvPicPr>
          <p:nvPr/>
        </p:nvPicPr>
        <p:blipFill>
          <a:blip r:embed="rId3"/>
          <a:srcRect/>
          <a:stretch>
            <a:fillRect/>
          </a:stretch>
        </p:blipFill>
        <p:spPr bwMode="auto">
          <a:xfrm>
            <a:off x="1371600" y="3906838"/>
            <a:ext cx="388938" cy="574675"/>
          </a:xfrm>
          <a:prstGeom prst="rect">
            <a:avLst/>
          </a:prstGeom>
          <a:noFill/>
          <a:ln w="9525">
            <a:noFill/>
            <a:miter lim="800000"/>
            <a:headEnd/>
            <a:tailEnd/>
          </a:ln>
        </p:spPr>
      </p:pic>
      <p:grpSp>
        <p:nvGrpSpPr>
          <p:cNvPr id="2" name="Group 66"/>
          <p:cNvGrpSpPr>
            <a:grpSpLocks/>
          </p:cNvGrpSpPr>
          <p:nvPr/>
        </p:nvGrpSpPr>
        <p:grpSpPr bwMode="auto">
          <a:xfrm>
            <a:off x="3176588" y="3049588"/>
            <a:ext cx="942975" cy="881062"/>
            <a:chOff x="-1798" y="2282"/>
            <a:chExt cx="708" cy="661"/>
          </a:xfrm>
        </p:grpSpPr>
        <p:grpSp>
          <p:nvGrpSpPr>
            <p:cNvPr id="3" name="Group 67"/>
            <p:cNvGrpSpPr>
              <a:grpSpLocks/>
            </p:cNvGrpSpPr>
            <p:nvPr/>
          </p:nvGrpSpPr>
          <p:grpSpPr bwMode="auto">
            <a:xfrm>
              <a:off x="-1413" y="2463"/>
              <a:ext cx="323" cy="354"/>
              <a:chOff x="-1218" y="2142"/>
              <a:chExt cx="440" cy="481"/>
            </a:xfrm>
          </p:grpSpPr>
          <p:pic>
            <p:nvPicPr>
              <p:cNvPr id="86045"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6046"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6047"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6048"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6044"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665" name="Straight Connector 664"/>
          <p:cNvCxnSpPr>
            <a:stCxn id="476" idx="3"/>
            <a:endCxn id="659" idx="1"/>
          </p:cNvCxnSpPr>
          <p:nvPr/>
        </p:nvCxnSpPr>
        <p:spPr bwMode="auto">
          <a:xfrm>
            <a:off x="1706563" y="1685925"/>
            <a:ext cx="1470025" cy="180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7" name="Straight Connector 666"/>
          <p:cNvCxnSpPr>
            <a:stCxn id="656" idx="3"/>
            <a:endCxn id="659" idx="1"/>
          </p:cNvCxnSpPr>
          <p:nvPr/>
        </p:nvCxnSpPr>
        <p:spPr bwMode="auto">
          <a:xfrm flipV="1">
            <a:off x="1760538" y="3489325"/>
            <a:ext cx="1416050" cy="704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8" name="Straight Connector 667"/>
          <p:cNvCxnSpPr>
            <a:stCxn id="474" idx="3"/>
            <a:endCxn id="659" idx="1"/>
          </p:cNvCxnSpPr>
          <p:nvPr/>
        </p:nvCxnSpPr>
        <p:spPr bwMode="auto">
          <a:xfrm>
            <a:off x="1366838" y="3395663"/>
            <a:ext cx="1809750" cy="936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9" name="Straight Connector 668"/>
          <p:cNvCxnSpPr>
            <a:stCxn id="477" idx="3"/>
            <a:endCxn id="659" idx="1"/>
          </p:cNvCxnSpPr>
          <p:nvPr/>
        </p:nvCxnSpPr>
        <p:spPr bwMode="auto">
          <a:xfrm>
            <a:off x="1395413" y="2579688"/>
            <a:ext cx="1781175" cy="909637"/>
          </a:xfrm>
          <a:prstGeom prst="line">
            <a:avLst/>
          </a:prstGeom>
        </p:spPr>
        <p:style>
          <a:lnRef idx="1">
            <a:schemeClr val="accent1"/>
          </a:lnRef>
          <a:fillRef idx="0">
            <a:schemeClr val="accent1"/>
          </a:fillRef>
          <a:effectRef idx="0">
            <a:schemeClr val="accent1"/>
          </a:effectRef>
          <a:fontRef idx="minor">
            <a:schemeClr val="tx1"/>
          </a:fontRef>
        </p:style>
      </p:cxnSp>
      <p:sp>
        <p:nvSpPr>
          <p:cNvPr id="86028" name="TextBox 675"/>
          <p:cNvSpPr txBox="1">
            <a:spLocks noChangeArrowheads="1"/>
          </p:cNvSpPr>
          <p:nvPr/>
        </p:nvSpPr>
        <p:spPr bwMode="auto">
          <a:xfrm>
            <a:off x="1743075" y="1447800"/>
            <a:ext cx="1782763" cy="338138"/>
          </a:xfrm>
          <a:prstGeom prst="rect">
            <a:avLst/>
          </a:prstGeom>
          <a:noFill/>
          <a:ln w="9525">
            <a:noFill/>
            <a:miter lim="800000"/>
            <a:headEnd/>
            <a:tailEnd/>
          </a:ln>
        </p:spPr>
        <p:txBody>
          <a:bodyPr wrap="none">
            <a:spAutoFit/>
          </a:bodyPr>
          <a:lstStyle/>
          <a:p>
            <a:pPr eaLnBrk="0" hangingPunct="0"/>
            <a:r>
              <a:rPr lang="en-US" sz="1600"/>
              <a:t>FS1 \ data (share)</a:t>
            </a:r>
          </a:p>
        </p:txBody>
      </p:sp>
      <p:grpSp>
        <p:nvGrpSpPr>
          <p:cNvPr id="4" name="Group 66"/>
          <p:cNvGrpSpPr>
            <a:grpSpLocks/>
          </p:cNvGrpSpPr>
          <p:nvPr/>
        </p:nvGrpSpPr>
        <p:grpSpPr bwMode="auto">
          <a:xfrm>
            <a:off x="6800850" y="3168650"/>
            <a:ext cx="942975" cy="879475"/>
            <a:chOff x="-1798" y="2282"/>
            <a:chExt cx="708" cy="661"/>
          </a:xfrm>
        </p:grpSpPr>
        <p:grpSp>
          <p:nvGrpSpPr>
            <p:cNvPr id="5" name="Group 67"/>
            <p:cNvGrpSpPr>
              <a:grpSpLocks/>
            </p:cNvGrpSpPr>
            <p:nvPr/>
          </p:nvGrpSpPr>
          <p:grpSpPr bwMode="auto">
            <a:xfrm>
              <a:off x="-1413" y="2465"/>
              <a:ext cx="323" cy="354"/>
              <a:chOff x="-1218" y="2142"/>
              <a:chExt cx="440" cy="481"/>
            </a:xfrm>
          </p:grpSpPr>
          <p:pic>
            <p:nvPicPr>
              <p:cNvPr id="86039"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6040"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6041"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6042"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6038"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685" name="Straight Connector 684"/>
          <p:cNvCxnSpPr>
            <a:stCxn id="680" idx="1"/>
            <a:endCxn id="661" idx="3"/>
          </p:cNvCxnSpPr>
          <p:nvPr/>
        </p:nvCxnSpPr>
        <p:spPr bwMode="auto">
          <a:xfrm rot="10800000">
            <a:off x="4119563" y="3495675"/>
            <a:ext cx="2681287" cy="112713"/>
          </a:xfrm>
          <a:prstGeom prst="line">
            <a:avLst/>
          </a:prstGeom>
        </p:spPr>
        <p:style>
          <a:lnRef idx="1">
            <a:schemeClr val="accent1"/>
          </a:lnRef>
          <a:fillRef idx="0">
            <a:schemeClr val="accent1"/>
          </a:fillRef>
          <a:effectRef idx="0">
            <a:schemeClr val="accent1"/>
          </a:effectRef>
          <a:fontRef idx="minor">
            <a:schemeClr val="tx1"/>
          </a:fontRef>
        </p:style>
      </p:cxnSp>
      <p:sp>
        <p:nvSpPr>
          <p:cNvPr id="86031" name="TextBox 675"/>
          <p:cNvSpPr txBox="1">
            <a:spLocks noChangeArrowheads="1"/>
          </p:cNvSpPr>
          <p:nvPr/>
        </p:nvSpPr>
        <p:spPr bwMode="auto">
          <a:xfrm>
            <a:off x="0" y="2046288"/>
            <a:ext cx="1497013" cy="584200"/>
          </a:xfrm>
          <a:prstGeom prst="rect">
            <a:avLst/>
          </a:prstGeom>
          <a:noFill/>
          <a:ln w="9525">
            <a:noFill/>
            <a:miter lim="800000"/>
            <a:headEnd/>
            <a:tailEnd/>
          </a:ln>
        </p:spPr>
        <p:txBody>
          <a:bodyPr wrap="none">
            <a:spAutoFit/>
          </a:bodyPr>
          <a:lstStyle/>
          <a:p>
            <a:pPr eaLnBrk="0" hangingPunct="0"/>
            <a:r>
              <a:rPr lang="en-US" sz="1600"/>
              <a:t>AccountingdB</a:t>
            </a:r>
          </a:p>
          <a:p>
            <a:pPr eaLnBrk="0" hangingPunct="0"/>
            <a:r>
              <a:rPr lang="en-US" sz="1600"/>
              <a:t>(SQLdb)</a:t>
            </a:r>
          </a:p>
        </p:txBody>
      </p:sp>
      <p:sp>
        <p:nvSpPr>
          <p:cNvPr id="86032" name="TextBox 675"/>
          <p:cNvSpPr txBox="1">
            <a:spLocks noChangeArrowheads="1"/>
          </p:cNvSpPr>
          <p:nvPr/>
        </p:nvSpPr>
        <p:spPr bwMode="auto">
          <a:xfrm>
            <a:off x="0" y="3548063"/>
            <a:ext cx="1112838" cy="585787"/>
          </a:xfrm>
          <a:prstGeom prst="rect">
            <a:avLst/>
          </a:prstGeom>
          <a:noFill/>
          <a:ln w="9525">
            <a:noFill/>
            <a:miter lim="800000"/>
            <a:headEnd/>
            <a:tailEnd/>
          </a:ln>
        </p:spPr>
        <p:txBody>
          <a:bodyPr wrap="none">
            <a:spAutoFit/>
          </a:bodyPr>
          <a:lstStyle/>
          <a:p>
            <a:pPr eaLnBrk="0" hangingPunct="0"/>
            <a:r>
              <a:rPr lang="en-US" sz="1600"/>
              <a:t>Mailboxes</a:t>
            </a:r>
          </a:p>
          <a:p>
            <a:pPr eaLnBrk="0" hangingPunct="0"/>
            <a:r>
              <a:rPr lang="en-US" sz="1600"/>
              <a:t>(ExchSG)</a:t>
            </a:r>
          </a:p>
        </p:txBody>
      </p:sp>
      <p:sp>
        <p:nvSpPr>
          <p:cNvPr id="86033" name="TextBox 675"/>
          <p:cNvSpPr txBox="1">
            <a:spLocks noChangeArrowheads="1"/>
          </p:cNvSpPr>
          <p:nvPr/>
        </p:nvSpPr>
        <p:spPr bwMode="auto">
          <a:xfrm>
            <a:off x="1001713" y="4473575"/>
            <a:ext cx="1262062" cy="584200"/>
          </a:xfrm>
          <a:prstGeom prst="rect">
            <a:avLst/>
          </a:prstGeom>
          <a:noFill/>
          <a:ln w="9525">
            <a:noFill/>
            <a:miter lim="800000"/>
            <a:headEnd/>
            <a:tailEnd/>
          </a:ln>
        </p:spPr>
        <p:txBody>
          <a:bodyPr wrap="none">
            <a:spAutoFit/>
          </a:bodyPr>
          <a:lstStyle/>
          <a:p>
            <a:pPr eaLnBrk="0" hangingPunct="0"/>
            <a:r>
              <a:rPr lang="en-US" sz="1600"/>
              <a:t>FS2 E:\team</a:t>
            </a:r>
          </a:p>
          <a:p>
            <a:pPr eaLnBrk="0" hangingPunct="0"/>
            <a:r>
              <a:rPr lang="en-US" sz="1600"/>
              <a:t>(directory)</a:t>
            </a:r>
          </a:p>
        </p:txBody>
      </p:sp>
      <p:sp>
        <p:nvSpPr>
          <p:cNvPr id="86034" name="TextBox 675"/>
          <p:cNvSpPr txBox="1">
            <a:spLocks noChangeArrowheads="1"/>
          </p:cNvSpPr>
          <p:nvPr/>
        </p:nvSpPr>
        <p:spPr bwMode="auto">
          <a:xfrm>
            <a:off x="3267075" y="3929063"/>
            <a:ext cx="2822575" cy="1385887"/>
          </a:xfrm>
          <a:prstGeom prst="rect">
            <a:avLst/>
          </a:prstGeom>
          <a:noFill/>
          <a:ln w="9525">
            <a:noFill/>
            <a:miter lim="800000"/>
            <a:headEnd/>
            <a:tailEnd/>
          </a:ln>
        </p:spPr>
        <p:txBody>
          <a:bodyPr wrap="none">
            <a:spAutoFit/>
          </a:bodyPr>
          <a:lstStyle/>
          <a:p>
            <a:pPr eaLnBrk="0" hangingPunct="0"/>
            <a:r>
              <a:rPr lang="en-US" sz="1400" u="sng"/>
              <a:t>DPM2007A</a:t>
            </a:r>
          </a:p>
          <a:p>
            <a:pPr eaLnBrk="0" hangingPunct="0"/>
            <a:r>
              <a:rPr lang="en-US" sz="1400"/>
              <a:t>FS1_data (share)</a:t>
            </a:r>
          </a:p>
          <a:p>
            <a:pPr eaLnBrk="0" hangingPunct="0"/>
            <a:r>
              <a:rPr lang="en-US" sz="1400"/>
              <a:t>SQL25\AccountingdB (sql)</a:t>
            </a:r>
          </a:p>
          <a:p>
            <a:pPr eaLnBrk="0" hangingPunct="0"/>
            <a:r>
              <a:rPr lang="en-US" sz="1400"/>
              <a:t>EX23\SG1\Mailboxes (exchange)</a:t>
            </a:r>
          </a:p>
          <a:p>
            <a:pPr eaLnBrk="0" hangingPunct="0"/>
            <a:r>
              <a:rPr lang="en-US" sz="1400"/>
              <a:t>FS2_E:\team\  (directory)</a:t>
            </a:r>
          </a:p>
          <a:p>
            <a:pPr eaLnBrk="0" hangingPunct="0"/>
            <a:endParaRPr lang="en-US" sz="1400"/>
          </a:p>
        </p:txBody>
      </p:sp>
      <p:sp>
        <p:nvSpPr>
          <p:cNvPr id="86035" name="TextBox 675"/>
          <p:cNvSpPr txBox="1">
            <a:spLocks noChangeArrowheads="1"/>
          </p:cNvSpPr>
          <p:nvPr/>
        </p:nvSpPr>
        <p:spPr bwMode="auto">
          <a:xfrm>
            <a:off x="6323013" y="3962400"/>
            <a:ext cx="2820987" cy="1384300"/>
          </a:xfrm>
          <a:prstGeom prst="rect">
            <a:avLst/>
          </a:prstGeom>
          <a:noFill/>
          <a:ln w="9525">
            <a:noFill/>
            <a:miter lim="800000"/>
            <a:headEnd/>
            <a:tailEnd/>
          </a:ln>
        </p:spPr>
        <p:txBody>
          <a:bodyPr wrap="none">
            <a:spAutoFit/>
          </a:bodyPr>
          <a:lstStyle/>
          <a:p>
            <a:pPr eaLnBrk="0" hangingPunct="0"/>
            <a:r>
              <a:rPr lang="en-US" sz="1400" u="sng"/>
              <a:t>DPM2007B</a:t>
            </a:r>
          </a:p>
          <a:p>
            <a:pPr eaLnBrk="0" hangingPunct="0"/>
            <a:r>
              <a:rPr lang="en-US" sz="1400"/>
              <a:t>FS1_data (share)</a:t>
            </a:r>
          </a:p>
          <a:p>
            <a:pPr eaLnBrk="0" hangingPunct="0"/>
            <a:r>
              <a:rPr lang="en-US" sz="1400"/>
              <a:t>SQL25\AccountingdB (sql)</a:t>
            </a:r>
          </a:p>
          <a:p>
            <a:pPr eaLnBrk="0" hangingPunct="0"/>
            <a:r>
              <a:rPr lang="en-US" sz="1400"/>
              <a:t>EX23\SG1\Mailboxes (exchange)</a:t>
            </a:r>
          </a:p>
          <a:p>
            <a:pPr eaLnBrk="0" hangingPunct="0"/>
            <a:r>
              <a:rPr lang="en-US" sz="1400"/>
              <a:t>FS2_E:\team\  (directory)</a:t>
            </a:r>
          </a:p>
          <a:p>
            <a:pPr eaLnBrk="0" hangingPunct="0"/>
            <a:endParaRPr lang="en-US" sz="1400"/>
          </a:p>
        </p:txBody>
      </p:sp>
      <p:sp>
        <p:nvSpPr>
          <p:cNvPr id="86036" name="TextBox 689"/>
          <p:cNvSpPr txBox="1">
            <a:spLocks noChangeArrowheads="1"/>
          </p:cNvSpPr>
          <p:nvPr/>
        </p:nvSpPr>
        <p:spPr bwMode="auto">
          <a:xfrm>
            <a:off x="7091363" y="6396038"/>
            <a:ext cx="1585690" cy="369332"/>
          </a:xfrm>
          <a:prstGeom prst="rect">
            <a:avLst/>
          </a:prstGeom>
          <a:noFill/>
          <a:ln w="9525">
            <a:noFill/>
            <a:miter lim="800000"/>
            <a:headEnd/>
            <a:tailEnd/>
          </a:ln>
        </p:spPr>
        <p:txBody>
          <a:bodyPr wrap="none">
            <a:spAutoFit/>
          </a:bodyPr>
          <a:lstStyle/>
          <a:p>
            <a:pPr eaLnBrk="0" hangingPunct="0"/>
            <a:r>
              <a:rPr lang="en-US">
                <a:solidFill>
                  <a:schemeClr val="accent1"/>
                </a:solidFill>
                <a:latin typeface="Segoe" pitchFamily="34" charset="0"/>
              </a:rPr>
              <a:t>dpm2dpm4dr</a:t>
            </a:r>
          </a:p>
        </p:txBody>
      </p:sp>
    </p:spTree>
  </p:cSld>
  <p:clrMapOvr>
    <a:masterClrMapping/>
  </p:clrMapOvr>
  <p:transition>
    <p:fade/>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idx="4294967295"/>
          </p:nvPr>
        </p:nvSpPr>
        <p:spPr>
          <a:xfrm>
            <a:off x="0" y="0"/>
            <a:ext cx="8380413" cy="595313"/>
          </a:xfrm>
        </p:spPr>
        <p:txBody>
          <a:bodyPr/>
          <a:lstStyle/>
          <a:p>
            <a:r>
              <a:rPr lang="en-US" smtClean="0"/>
              <a:t>DPM to DPM for DR</a:t>
            </a:r>
          </a:p>
        </p:txBody>
      </p:sp>
      <p:pic>
        <p:nvPicPr>
          <p:cNvPr id="87043" name="Picture 21" descr="Server"/>
          <p:cNvPicPr>
            <a:picLocks noChangeAspect="1" noChangeArrowheads="1"/>
          </p:cNvPicPr>
          <p:nvPr/>
        </p:nvPicPr>
        <p:blipFill>
          <a:blip r:embed="rId3"/>
          <a:srcRect/>
          <a:stretch>
            <a:fillRect/>
          </a:stretch>
        </p:blipFill>
        <p:spPr bwMode="auto">
          <a:xfrm>
            <a:off x="977900" y="3108325"/>
            <a:ext cx="388938" cy="574675"/>
          </a:xfrm>
          <a:prstGeom prst="rect">
            <a:avLst/>
          </a:prstGeom>
          <a:noFill/>
          <a:ln w="9525">
            <a:noFill/>
            <a:miter lim="800000"/>
            <a:headEnd/>
            <a:tailEnd/>
          </a:ln>
        </p:spPr>
      </p:pic>
      <p:pic>
        <p:nvPicPr>
          <p:cNvPr id="87044" name="Picture 21" descr="Server"/>
          <p:cNvPicPr>
            <a:picLocks noChangeAspect="1" noChangeArrowheads="1"/>
          </p:cNvPicPr>
          <p:nvPr/>
        </p:nvPicPr>
        <p:blipFill>
          <a:blip r:embed="rId3"/>
          <a:srcRect/>
          <a:stretch>
            <a:fillRect/>
          </a:stretch>
        </p:blipFill>
        <p:spPr bwMode="auto">
          <a:xfrm>
            <a:off x="1317625" y="1398588"/>
            <a:ext cx="388938" cy="574675"/>
          </a:xfrm>
          <a:prstGeom prst="rect">
            <a:avLst/>
          </a:prstGeom>
          <a:noFill/>
          <a:ln w="9525">
            <a:noFill/>
            <a:miter lim="800000"/>
            <a:headEnd/>
            <a:tailEnd/>
          </a:ln>
        </p:spPr>
      </p:pic>
      <p:pic>
        <p:nvPicPr>
          <p:cNvPr id="87045" name="Picture 21" descr="Server"/>
          <p:cNvPicPr>
            <a:picLocks noChangeAspect="1" noChangeArrowheads="1"/>
          </p:cNvPicPr>
          <p:nvPr/>
        </p:nvPicPr>
        <p:blipFill>
          <a:blip r:embed="rId3"/>
          <a:srcRect/>
          <a:stretch>
            <a:fillRect/>
          </a:stretch>
        </p:blipFill>
        <p:spPr bwMode="auto">
          <a:xfrm>
            <a:off x="1006475" y="2292350"/>
            <a:ext cx="388938" cy="573088"/>
          </a:xfrm>
          <a:prstGeom prst="rect">
            <a:avLst/>
          </a:prstGeom>
          <a:noFill/>
          <a:ln w="9525">
            <a:noFill/>
            <a:miter lim="800000"/>
            <a:headEnd/>
            <a:tailEnd/>
          </a:ln>
        </p:spPr>
      </p:pic>
      <p:pic>
        <p:nvPicPr>
          <p:cNvPr id="87046" name="Picture 21" descr="Server"/>
          <p:cNvPicPr>
            <a:picLocks noChangeAspect="1" noChangeArrowheads="1"/>
          </p:cNvPicPr>
          <p:nvPr/>
        </p:nvPicPr>
        <p:blipFill>
          <a:blip r:embed="rId3"/>
          <a:srcRect/>
          <a:stretch>
            <a:fillRect/>
          </a:stretch>
        </p:blipFill>
        <p:spPr bwMode="auto">
          <a:xfrm>
            <a:off x="1371600" y="3906838"/>
            <a:ext cx="388938" cy="574675"/>
          </a:xfrm>
          <a:prstGeom prst="rect">
            <a:avLst/>
          </a:prstGeom>
          <a:noFill/>
          <a:ln w="9525">
            <a:noFill/>
            <a:miter lim="800000"/>
            <a:headEnd/>
            <a:tailEnd/>
          </a:ln>
        </p:spPr>
      </p:pic>
      <p:grpSp>
        <p:nvGrpSpPr>
          <p:cNvPr id="2" name="Group 66"/>
          <p:cNvGrpSpPr>
            <a:grpSpLocks/>
          </p:cNvGrpSpPr>
          <p:nvPr/>
        </p:nvGrpSpPr>
        <p:grpSpPr bwMode="auto">
          <a:xfrm>
            <a:off x="3176588" y="3049588"/>
            <a:ext cx="942975" cy="881062"/>
            <a:chOff x="-1798" y="2282"/>
            <a:chExt cx="708" cy="661"/>
          </a:xfrm>
        </p:grpSpPr>
        <p:grpSp>
          <p:nvGrpSpPr>
            <p:cNvPr id="3" name="Group 67"/>
            <p:cNvGrpSpPr>
              <a:grpSpLocks/>
            </p:cNvGrpSpPr>
            <p:nvPr/>
          </p:nvGrpSpPr>
          <p:grpSpPr bwMode="auto">
            <a:xfrm>
              <a:off x="-1413" y="2463"/>
              <a:ext cx="323" cy="354"/>
              <a:chOff x="-1218" y="2142"/>
              <a:chExt cx="440" cy="481"/>
            </a:xfrm>
          </p:grpSpPr>
          <p:pic>
            <p:nvPicPr>
              <p:cNvPr id="87087"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7088"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7089"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7090"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7086"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665" name="Straight Connector 664"/>
          <p:cNvCxnSpPr>
            <a:stCxn id="476" idx="3"/>
            <a:endCxn id="659" idx="1"/>
          </p:cNvCxnSpPr>
          <p:nvPr/>
        </p:nvCxnSpPr>
        <p:spPr bwMode="auto">
          <a:xfrm>
            <a:off x="1706563" y="1685925"/>
            <a:ext cx="1470025" cy="1803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7" name="Straight Connector 666"/>
          <p:cNvCxnSpPr>
            <a:stCxn id="656" idx="3"/>
            <a:endCxn id="659" idx="1"/>
          </p:cNvCxnSpPr>
          <p:nvPr/>
        </p:nvCxnSpPr>
        <p:spPr bwMode="auto">
          <a:xfrm flipV="1">
            <a:off x="1760538" y="3489325"/>
            <a:ext cx="1416050" cy="70485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8" name="Straight Connector 667"/>
          <p:cNvCxnSpPr>
            <a:stCxn id="474" idx="3"/>
            <a:endCxn id="659" idx="1"/>
          </p:cNvCxnSpPr>
          <p:nvPr/>
        </p:nvCxnSpPr>
        <p:spPr bwMode="auto">
          <a:xfrm>
            <a:off x="1366838" y="3395663"/>
            <a:ext cx="1809750" cy="936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9" name="Straight Connector 668"/>
          <p:cNvCxnSpPr>
            <a:stCxn id="477" idx="3"/>
            <a:endCxn id="659" idx="1"/>
          </p:cNvCxnSpPr>
          <p:nvPr/>
        </p:nvCxnSpPr>
        <p:spPr bwMode="auto">
          <a:xfrm>
            <a:off x="1395413" y="2579688"/>
            <a:ext cx="1781175" cy="909637"/>
          </a:xfrm>
          <a:prstGeom prst="line">
            <a:avLst/>
          </a:prstGeom>
        </p:spPr>
        <p:style>
          <a:lnRef idx="1">
            <a:schemeClr val="accent1"/>
          </a:lnRef>
          <a:fillRef idx="0">
            <a:schemeClr val="accent1"/>
          </a:fillRef>
          <a:effectRef idx="0">
            <a:schemeClr val="accent1"/>
          </a:effectRef>
          <a:fontRef idx="minor">
            <a:schemeClr val="tx1"/>
          </a:fontRef>
        </p:style>
      </p:cxnSp>
      <p:sp>
        <p:nvSpPr>
          <p:cNvPr id="87052" name="TextBox 675"/>
          <p:cNvSpPr txBox="1">
            <a:spLocks noChangeArrowheads="1"/>
          </p:cNvSpPr>
          <p:nvPr/>
        </p:nvSpPr>
        <p:spPr bwMode="auto">
          <a:xfrm>
            <a:off x="1743075" y="1447800"/>
            <a:ext cx="1782763" cy="338138"/>
          </a:xfrm>
          <a:prstGeom prst="rect">
            <a:avLst/>
          </a:prstGeom>
          <a:noFill/>
          <a:ln w="9525">
            <a:noFill/>
            <a:miter lim="800000"/>
            <a:headEnd/>
            <a:tailEnd/>
          </a:ln>
        </p:spPr>
        <p:txBody>
          <a:bodyPr wrap="none">
            <a:spAutoFit/>
          </a:bodyPr>
          <a:lstStyle/>
          <a:p>
            <a:pPr eaLnBrk="0" hangingPunct="0"/>
            <a:r>
              <a:rPr lang="en-US" sz="1600"/>
              <a:t>FS1 \ data (share)</a:t>
            </a:r>
          </a:p>
        </p:txBody>
      </p:sp>
      <p:grpSp>
        <p:nvGrpSpPr>
          <p:cNvPr id="4" name="Group 66"/>
          <p:cNvGrpSpPr>
            <a:grpSpLocks/>
          </p:cNvGrpSpPr>
          <p:nvPr/>
        </p:nvGrpSpPr>
        <p:grpSpPr bwMode="auto">
          <a:xfrm>
            <a:off x="6800850" y="3168650"/>
            <a:ext cx="942975" cy="879475"/>
            <a:chOff x="-1798" y="2282"/>
            <a:chExt cx="708" cy="661"/>
          </a:xfrm>
        </p:grpSpPr>
        <p:grpSp>
          <p:nvGrpSpPr>
            <p:cNvPr id="5" name="Group 67"/>
            <p:cNvGrpSpPr>
              <a:grpSpLocks/>
            </p:cNvGrpSpPr>
            <p:nvPr/>
          </p:nvGrpSpPr>
          <p:grpSpPr bwMode="auto">
            <a:xfrm>
              <a:off x="-1413" y="2465"/>
              <a:ext cx="323" cy="354"/>
              <a:chOff x="-1218" y="2142"/>
              <a:chExt cx="440" cy="481"/>
            </a:xfrm>
          </p:grpSpPr>
          <p:pic>
            <p:nvPicPr>
              <p:cNvPr id="87081"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7082"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7083"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7084"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7080"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cxnSp>
        <p:nvCxnSpPr>
          <p:cNvPr id="685" name="Straight Connector 684"/>
          <p:cNvCxnSpPr>
            <a:stCxn id="680" idx="1"/>
            <a:endCxn id="661" idx="3"/>
          </p:cNvCxnSpPr>
          <p:nvPr/>
        </p:nvCxnSpPr>
        <p:spPr bwMode="auto">
          <a:xfrm rot="10800000">
            <a:off x="4119563" y="3495675"/>
            <a:ext cx="2681287" cy="112713"/>
          </a:xfrm>
          <a:prstGeom prst="line">
            <a:avLst/>
          </a:prstGeom>
        </p:spPr>
        <p:style>
          <a:lnRef idx="1">
            <a:schemeClr val="accent1"/>
          </a:lnRef>
          <a:fillRef idx="0">
            <a:schemeClr val="accent1"/>
          </a:fillRef>
          <a:effectRef idx="0">
            <a:schemeClr val="accent1"/>
          </a:effectRef>
          <a:fontRef idx="minor">
            <a:schemeClr val="tx1"/>
          </a:fontRef>
        </p:style>
      </p:cxnSp>
      <p:sp>
        <p:nvSpPr>
          <p:cNvPr id="87055" name="TextBox 675"/>
          <p:cNvSpPr txBox="1">
            <a:spLocks noChangeArrowheads="1"/>
          </p:cNvSpPr>
          <p:nvPr/>
        </p:nvSpPr>
        <p:spPr bwMode="auto">
          <a:xfrm>
            <a:off x="0" y="2046288"/>
            <a:ext cx="1497013" cy="584200"/>
          </a:xfrm>
          <a:prstGeom prst="rect">
            <a:avLst/>
          </a:prstGeom>
          <a:noFill/>
          <a:ln w="9525">
            <a:noFill/>
            <a:miter lim="800000"/>
            <a:headEnd/>
            <a:tailEnd/>
          </a:ln>
        </p:spPr>
        <p:txBody>
          <a:bodyPr wrap="none">
            <a:spAutoFit/>
          </a:bodyPr>
          <a:lstStyle/>
          <a:p>
            <a:pPr eaLnBrk="0" hangingPunct="0"/>
            <a:r>
              <a:rPr lang="en-US" sz="1600"/>
              <a:t>AccountingdB</a:t>
            </a:r>
          </a:p>
          <a:p>
            <a:pPr eaLnBrk="0" hangingPunct="0"/>
            <a:r>
              <a:rPr lang="en-US" sz="1600"/>
              <a:t>(SQLdb)</a:t>
            </a:r>
          </a:p>
        </p:txBody>
      </p:sp>
      <p:sp>
        <p:nvSpPr>
          <p:cNvPr id="87056" name="TextBox 675"/>
          <p:cNvSpPr txBox="1">
            <a:spLocks noChangeArrowheads="1"/>
          </p:cNvSpPr>
          <p:nvPr/>
        </p:nvSpPr>
        <p:spPr bwMode="auto">
          <a:xfrm>
            <a:off x="0" y="3548063"/>
            <a:ext cx="1112838" cy="585787"/>
          </a:xfrm>
          <a:prstGeom prst="rect">
            <a:avLst/>
          </a:prstGeom>
          <a:noFill/>
          <a:ln w="9525">
            <a:noFill/>
            <a:miter lim="800000"/>
            <a:headEnd/>
            <a:tailEnd/>
          </a:ln>
        </p:spPr>
        <p:txBody>
          <a:bodyPr wrap="none">
            <a:spAutoFit/>
          </a:bodyPr>
          <a:lstStyle/>
          <a:p>
            <a:pPr eaLnBrk="0" hangingPunct="0"/>
            <a:r>
              <a:rPr lang="en-US" sz="1600"/>
              <a:t>Mailboxes</a:t>
            </a:r>
          </a:p>
          <a:p>
            <a:pPr eaLnBrk="0" hangingPunct="0"/>
            <a:r>
              <a:rPr lang="en-US" sz="1600"/>
              <a:t>(ExchSG)</a:t>
            </a:r>
          </a:p>
        </p:txBody>
      </p:sp>
      <p:sp>
        <p:nvSpPr>
          <p:cNvPr id="87057" name="TextBox 675"/>
          <p:cNvSpPr txBox="1">
            <a:spLocks noChangeArrowheads="1"/>
          </p:cNvSpPr>
          <p:nvPr/>
        </p:nvSpPr>
        <p:spPr bwMode="auto">
          <a:xfrm>
            <a:off x="1001713" y="4473575"/>
            <a:ext cx="1262062" cy="584200"/>
          </a:xfrm>
          <a:prstGeom prst="rect">
            <a:avLst/>
          </a:prstGeom>
          <a:noFill/>
          <a:ln w="9525">
            <a:noFill/>
            <a:miter lim="800000"/>
            <a:headEnd/>
            <a:tailEnd/>
          </a:ln>
        </p:spPr>
        <p:txBody>
          <a:bodyPr wrap="none">
            <a:spAutoFit/>
          </a:bodyPr>
          <a:lstStyle/>
          <a:p>
            <a:pPr eaLnBrk="0" hangingPunct="0"/>
            <a:r>
              <a:rPr lang="en-US" sz="1600"/>
              <a:t>FS2 E:\team</a:t>
            </a:r>
          </a:p>
          <a:p>
            <a:pPr eaLnBrk="0" hangingPunct="0"/>
            <a:r>
              <a:rPr lang="en-US" sz="1600"/>
              <a:t>(directory)</a:t>
            </a:r>
          </a:p>
        </p:txBody>
      </p:sp>
      <p:sp>
        <p:nvSpPr>
          <p:cNvPr id="87058" name="TextBox 675"/>
          <p:cNvSpPr txBox="1">
            <a:spLocks noChangeArrowheads="1"/>
          </p:cNvSpPr>
          <p:nvPr/>
        </p:nvSpPr>
        <p:spPr bwMode="auto">
          <a:xfrm>
            <a:off x="3267075" y="3929063"/>
            <a:ext cx="2822575" cy="1385887"/>
          </a:xfrm>
          <a:prstGeom prst="rect">
            <a:avLst/>
          </a:prstGeom>
          <a:noFill/>
          <a:ln w="9525">
            <a:noFill/>
            <a:miter lim="800000"/>
            <a:headEnd/>
            <a:tailEnd/>
          </a:ln>
        </p:spPr>
        <p:txBody>
          <a:bodyPr wrap="none">
            <a:spAutoFit/>
          </a:bodyPr>
          <a:lstStyle/>
          <a:p>
            <a:pPr eaLnBrk="0" hangingPunct="0"/>
            <a:r>
              <a:rPr lang="en-US" sz="1400" u="sng" dirty="0"/>
              <a:t>DPM2007A</a:t>
            </a:r>
          </a:p>
          <a:p>
            <a:pPr eaLnBrk="0" hangingPunct="0"/>
            <a:r>
              <a:rPr lang="en-US" sz="1400" dirty="0"/>
              <a:t>FS1_data (share)</a:t>
            </a:r>
          </a:p>
          <a:p>
            <a:pPr eaLnBrk="0" hangingPunct="0"/>
            <a:r>
              <a:rPr lang="en-US" sz="1400" dirty="0"/>
              <a:t>SQL25\</a:t>
            </a:r>
            <a:r>
              <a:rPr lang="en-US" sz="1400" dirty="0" err="1"/>
              <a:t>AccountingdB</a:t>
            </a:r>
            <a:r>
              <a:rPr lang="en-US" sz="1400" dirty="0"/>
              <a:t> (</a:t>
            </a:r>
            <a:r>
              <a:rPr lang="en-US" sz="1400" dirty="0" err="1"/>
              <a:t>sql</a:t>
            </a:r>
            <a:r>
              <a:rPr lang="en-US" sz="1400" dirty="0"/>
              <a:t>)</a:t>
            </a:r>
          </a:p>
          <a:p>
            <a:pPr eaLnBrk="0" hangingPunct="0"/>
            <a:r>
              <a:rPr lang="en-US" sz="1400" dirty="0"/>
              <a:t>EX23\SG1\Mailboxes (exchange)</a:t>
            </a:r>
          </a:p>
          <a:p>
            <a:pPr eaLnBrk="0" hangingPunct="0"/>
            <a:r>
              <a:rPr lang="en-US" sz="1400" dirty="0"/>
              <a:t>FS2_E:\team\  (directory)</a:t>
            </a:r>
          </a:p>
          <a:p>
            <a:pPr eaLnBrk="0" hangingPunct="0"/>
            <a:endParaRPr lang="en-US" sz="1400" dirty="0"/>
          </a:p>
        </p:txBody>
      </p:sp>
      <p:sp>
        <p:nvSpPr>
          <p:cNvPr id="87059" name="TextBox 675"/>
          <p:cNvSpPr txBox="1">
            <a:spLocks noChangeArrowheads="1"/>
          </p:cNvSpPr>
          <p:nvPr/>
        </p:nvSpPr>
        <p:spPr bwMode="auto">
          <a:xfrm>
            <a:off x="6323013" y="3962400"/>
            <a:ext cx="2820987" cy="1384300"/>
          </a:xfrm>
          <a:prstGeom prst="rect">
            <a:avLst/>
          </a:prstGeom>
          <a:noFill/>
          <a:ln w="9525">
            <a:noFill/>
            <a:miter lim="800000"/>
            <a:headEnd/>
            <a:tailEnd/>
          </a:ln>
        </p:spPr>
        <p:txBody>
          <a:bodyPr wrap="none">
            <a:spAutoFit/>
          </a:bodyPr>
          <a:lstStyle/>
          <a:p>
            <a:pPr eaLnBrk="0" hangingPunct="0"/>
            <a:r>
              <a:rPr lang="en-US" sz="1400" u="sng" dirty="0"/>
              <a:t>DPM2007B</a:t>
            </a:r>
          </a:p>
          <a:p>
            <a:pPr eaLnBrk="0" hangingPunct="0"/>
            <a:r>
              <a:rPr lang="en-US" sz="1400" dirty="0"/>
              <a:t>FS1_data (share)</a:t>
            </a:r>
          </a:p>
          <a:p>
            <a:pPr eaLnBrk="0" hangingPunct="0"/>
            <a:r>
              <a:rPr lang="en-US" sz="1400" dirty="0"/>
              <a:t>SQL25\</a:t>
            </a:r>
            <a:r>
              <a:rPr lang="en-US" sz="1400" dirty="0" err="1"/>
              <a:t>AccountingdB</a:t>
            </a:r>
            <a:r>
              <a:rPr lang="en-US" sz="1400" dirty="0"/>
              <a:t> (</a:t>
            </a:r>
            <a:r>
              <a:rPr lang="en-US" sz="1400" dirty="0" err="1"/>
              <a:t>sql</a:t>
            </a:r>
            <a:r>
              <a:rPr lang="en-US" sz="1400" dirty="0"/>
              <a:t>)</a:t>
            </a:r>
          </a:p>
          <a:p>
            <a:pPr eaLnBrk="0" hangingPunct="0"/>
            <a:r>
              <a:rPr lang="en-US" sz="1400" dirty="0"/>
              <a:t>EX23\SG1\Mailboxes (exchange)</a:t>
            </a:r>
          </a:p>
          <a:p>
            <a:pPr eaLnBrk="0" hangingPunct="0"/>
            <a:r>
              <a:rPr lang="en-US" sz="1400" dirty="0"/>
              <a:t>FS2_E:\team\  (directory)</a:t>
            </a:r>
          </a:p>
          <a:p>
            <a:pPr eaLnBrk="0" hangingPunct="0"/>
            <a:endParaRPr lang="en-US" sz="1400" dirty="0"/>
          </a:p>
        </p:txBody>
      </p:sp>
      <p:sp>
        <p:nvSpPr>
          <p:cNvPr id="34" name="Rectangle 33"/>
          <p:cNvSpPr/>
          <p:nvPr/>
        </p:nvSpPr>
        <p:spPr bwMode="auto">
          <a:xfrm>
            <a:off x="6975475" y="1917700"/>
            <a:ext cx="533400" cy="381000"/>
          </a:xfrm>
          <a:prstGeom prst="rect">
            <a:avLst/>
          </a:prstGeom>
          <a:noFill/>
        </p:spPr>
        <p:txBody>
          <a:bodyPr lIns="91436" tIns="45718" rIns="91436" bIns="45718"/>
          <a:lstStyle/>
          <a:p>
            <a:pPr eaLnBrk="0" hangingPunct="0">
              <a:defRPr/>
            </a:pPr>
            <a:endParaRPr lang="en-US" sz="3200" dirty="0">
              <a:effectLst>
                <a:outerShdw blurRad="38100" dist="38100" dir="2700000" algn="tl">
                  <a:srgbClr val="000000">
                    <a:alpha val="43137"/>
                  </a:srgbClr>
                </a:outerShdw>
              </a:effectLst>
              <a:latin typeface="Arial" charset="0"/>
              <a:cs typeface="+mn-cs"/>
            </a:endParaRPr>
          </a:p>
        </p:txBody>
      </p:sp>
      <p:sp>
        <p:nvSpPr>
          <p:cNvPr id="87061" name="TextBox 38"/>
          <p:cNvSpPr txBox="1">
            <a:spLocks noChangeArrowheads="1"/>
          </p:cNvSpPr>
          <p:nvPr/>
        </p:nvSpPr>
        <p:spPr bwMode="auto">
          <a:xfrm>
            <a:off x="6580188" y="2720975"/>
            <a:ext cx="2084387" cy="293688"/>
          </a:xfrm>
          <a:prstGeom prst="rect">
            <a:avLst/>
          </a:prstGeom>
          <a:noFill/>
          <a:ln w="9525">
            <a:noFill/>
            <a:miter lim="800000"/>
            <a:headEnd/>
            <a:tailEnd/>
          </a:ln>
        </p:spPr>
        <p:txBody>
          <a:bodyPr wrap="none" lIns="91436" tIns="45718" rIns="91436" bIns="45718">
            <a:spAutoFit/>
          </a:bodyPr>
          <a:lstStyle/>
          <a:p>
            <a:pPr eaLnBrk="0" hangingPunct="0"/>
            <a:r>
              <a:rPr lang="en-US" sz="1300">
                <a:latin typeface="Arial" charset="0"/>
              </a:rPr>
              <a:t>OFFSITE TAPE BACKUP</a:t>
            </a:r>
          </a:p>
        </p:txBody>
      </p:sp>
      <p:grpSp>
        <p:nvGrpSpPr>
          <p:cNvPr id="6" name="Group 129"/>
          <p:cNvGrpSpPr>
            <a:grpSpLocks/>
          </p:cNvGrpSpPr>
          <p:nvPr/>
        </p:nvGrpSpPr>
        <p:grpSpPr bwMode="auto">
          <a:xfrm>
            <a:off x="7815263" y="3162300"/>
            <a:ext cx="938212" cy="790575"/>
            <a:chOff x="4061636" y="5124893"/>
            <a:chExt cx="939209" cy="790359"/>
          </a:xfrm>
        </p:grpSpPr>
        <p:grpSp>
          <p:nvGrpSpPr>
            <p:cNvPr id="7" name="Group 108"/>
            <p:cNvGrpSpPr>
              <a:grpSpLocks/>
            </p:cNvGrpSpPr>
            <p:nvPr/>
          </p:nvGrpSpPr>
          <p:grpSpPr bwMode="auto">
            <a:xfrm>
              <a:off x="4061634" y="5124893"/>
              <a:ext cx="605479" cy="371373"/>
              <a:chOff x="4061637" y="5124893"/>
              <a:chExt cx="531123" cy="371373"/>
            </a:xfrm>
          </p:grpSpPr>
          <p:sp>
            <p:nvSpPr>
              <p:cNvPr id="61" name="Rectangle 60"/>
              <p:cNvSpPr/>
              <p:nvPr/>
            </p:nvSpPr>
            <p:spPr>
              <a:xfrm>
                <a:off x="4061639" y="5124893"/>
                <a:ext cx="531124" cy="371374"/>
              </a:xfrm>
              <a:prstGeom prst="rect">
                <a:avLst/>
              </a:prstGeom>
              <a:solidFill>
                <a:srgbClr val="0070C0"/>
              </a:solidFill>
              <a:ln w="9525">
                <a:solidFill>
                  <a:srgbClr val="00B0F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62" name="Oval 61"/>
              <p:cNvSpPr/>
              <p:nvPr/>
            </p:nvSpPr>
            <p:spPr>
              <a:xfrm>
                <a:off x="4135522" y="5220117"/>
                <a:ext cx="160314" cy="180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63" name="Oval 62"/>
              <p:cNvSpPr/>
              <p:nvPr/>
            </p:nvSpPr>
            <p:spPr>
              <a:xfrm>
                <a:off x="4373901" y="5223291"/>
                <a:ext cx="158919" cy="1809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cxnSp>
            <p:nvCxnSpPr>
              <p:cNvPr id="64" name="Straight Connector 63"/>
              <p:cNvCxnSpPr>
                <a:stCxn id="62" idx="0"/>
                <a:endCxn id="63" idx="0"/>
              </p:cNvCxnSpPr>
              <p:nvPr/>
            </p:nvCxnSpPr>
            <p:spPr>
              <a:xfrm rot="16200000" flipH="1">
                <a:off x="4332583" y="5102516"/>
                <a:ext cx="3174" cy="238378"/>
              </a:xfrm>
              <a:prstGeom prst="line">
                <a:avLst/>
              </a:prstGeom>
              <a:ln>
                <a:solidFill>
                  <a:srgbClr val="00B0F0"/>
                </a:solidFill>
              </a:ln>
            </p:spPr>
            <p:style>
              <a:lnRef idx="1">
                <a:schemeClr val="accent2"/>
              </a:lnRef>
              <a:fillRef idx="0">
                <a:schemeClr val="accent2"/>
              </a:fillRef>
              <a:effectRef idx="0">
                <a:schemeClr val="accent2"/>
              </a:effectRef>
              <a:fontRef idx="minor">
                <a:schemeClr val="tx1"/>
              </a:fontRef>
            </p:style>
          </p:cxnSp>
        </p:grpSp>
        <p:sp>
          <p:nvSpPr>
            <p:cNvPr id="43" name="Rectangle 42"/>
            <p:cNvSpPr/>
            <p:nvPr/>
          </p:nvSpPr>
          <p:spPr>
            <a:xfrm>
              <a:off x="4160166" y="5234401"/>
              <a:ext cx="607069" cy="372960"/>
            </a:xfrm>
            <a:prstGeom prst="rect">
              <a:avLst/>
            </a:prstGeom>
            <a:solidFill>
              <a:srgbClr val="FF0000"/>
            </a:solidFill>
            <a:ln w="9525">
              <a:solidFill>
                <a:srgbClr val="FFC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44" name="Oval 43"/>
            <p:cNvSpPr/>
            <p:nvPr/>
          </p:nvSpPr>
          <p:spPr>
            <a:xfrm>
              <a:off x="4245982" y="5331212"/>
              <a:ext cx="181167" cy="179339"/>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45" name="Oval 44"/>
            <p:cNvSpPr/>
            <p:nvPr/>
          </p:nvSpPr>
          <p:spPr>
            <a:xfrm>
              <a:off x="4516143" y="5334386"/>
              <a:ext cx="182756" cy="180926"/>
            </a:xfrm>
            <a:prstGeom prst="ellipse">
              <a:avLst/>
            </a:prstGeom>
            <a:solidFill>
              <a:srgbClr val="FF99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cxnSp>
          <p:nvCxnSpPr>
            <p:cNvPr id="46" name="Straight Connector 45"/>
            <p:cNvCxnSpPr/>
            <p:nvPr/>
          </p:nvCxnSpPr>
          <p:spPr>
            <a:xfrm rot="16200000" flipH="1">
              <a:off x="4470059" y="5197718"/>
              <a:ext cx="3174" cy="270162"/>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cxnSp>
        <p:grpSp>
          <p:nvGrpSpPr>
            <p:cNvPr id="8" name="Group 114"/>
            <p:cNvGrpSpPr/>
            <p:nvPr/>
          </p:nvGrpSpPr>
          <p:grpSpPr>
            <a:xfrm>
              <a:off x="4238846" y="5334006"/>
              <a:ext cx="606055" cy="372140"/>
              <a:chOff x="4061637" y="5124893"/>
              <a:chExt cx="531628" cy="372140"/>
            </a:xfrm>
            <a:solidFill>
              <a:srgbClr val="00B050"/>
            </a:solidFill>
          </p:grpSpPr>
          <p:sp>
            <p:nvSpPr>
              <p:cNvPr id="57" name="Rectangle 56"/>
              <p:cNvSpPr/>
              <p:nvPr/>
            </p:nvSpPr>
            <p:spPr>
              <a:xfrm>
                <a:off x="4061637" y="5124893"/>
                <a:ext cx="531628" cy="372140"/>
              </a:xfrm>
              <a:prstGeom prst="rect">
                <a:avLst/>
              </a:prstGeom>
              <a:grpFill/>
              <a:ln w="9525">
                <a:solidFill>
                  <a:srgbClr val="FFFF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58" name="Oval 57"/>
              <p:cNvSpPr/>
              <p:nvPr/>
            </p:nvSpPr>
            <p:spPr>
              <a:xfrm>
                <a:off x="4136065" y="5220586"/>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59" name="Oval 58"/>
              <p:cNvSpPr/>
              <p:nvPr/>
            </p:nvSpPr>
            <p:spPr>
              <a:xfrm>
                <a:off x="4373525" y="5224130"/>
                <a:ext cx="159488" cy="180754"/>
              </a:xfrm>
              <a:prstGeom prst="ellipse">
                <a:avLst/>
              </a:prstGeom>
              <a:grp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cxnSp>
            <p:nvCxnSpPr>
              <p:cNvPr id="60" name="Straight Connector 59"/>
              <p:cNvCxnSpPr/>
              <p:nvPr/>
            </p:nvCxnSpPr>
            <p:spPr>
              <a:xfrm rot="16200000" flipH="1">
                <a:off x="4332767" y="5103628"/>
                <a:ext cx="3544" cy="237460"/>
              </a:xfrm>
              <a:prstGeom prst="line">
                <a:avLst/>
              </a:prstGeom>
              <a:grpFill/>
              <a:ln>
                <a:solidFill>
                  <a:srgbClr val="FFFF00"/>
                </a:solidFill>
              </a:ln>
            </p:spPr>
            <p:style>
              <a:lnRef idx="1">
                <a:schemeClr val="accent2"/>
              </a:lnRef>
              <a:fillRef idx="0">
                <a:schemeClr val="accent2"/>
              </a:fillRef>
              <a:effectRef idx="0">
                <a:schemeClr val="accent2"/>
              </a:effectRef>
              <a:fontRef idx="minor">
                <a:schemeClr val="tx1"/>
              </a:fontRef>
            </p:style>
          </p:cxnSp>
        </p:grpSp>
        <p:grpSp>
          <p:nvGrpSpPr>
            <p:cNvPr id="9" name="Group 119"/>
            <p:cNvGrpSpPr/>
            <p:nvPr/>
          </p:nvGrpSpPr>
          <p:grpSpPr>
            <a:xfrm>
              <a:off x="4316818" y="5443875"/>
              <a:ext cx="606055" cy="372140"/>
              <a:chOff x="4061637" y="5124893"/>
              <a:chExt cx="531628" cy="372140"/>
            </a:xfrm>
            <a:solidFill>
              <a:srgbClr val="FFFF00"/>
            </a:solidFill>
          </p:grpSpPr>
          <p:sp>
            <p:nvSpPr>
              <p:cNvPr id="53" name="Rectangle 52"/>
              <p:cNvSpPr/>
              <p:nvPr/>
            </p:nvSpPr>
            <p:spPr>
              <a:xfrm>
                <a:off x="4061637" y="5124893"/>
                <a:ext cx="531628" cy="372140"/>
              </a:xfrm>
              <a:prstGeom prst="rect">
                <a:avLst/>
              </a:prstGeom>
              <a:grpFill/>
              <a:ln w="9525">
                <a:solidFill>
                  <a:srgbClr val="FF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54" name="Oval 53"/>
              <p:cNvSpPr/>
              <p:nvPr/>
            </p:nvSpPr>
            <p:spPr>
              <a:xfrm>
                <a:off x="4136065" y="5220586"/>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55" name="Oval 54"/>
              <p:cNvSpPr/>
              <p:nvPr/>
            </p:nvSpPr>
            <p:spPr>
              <a:xfrm>
                <a:off x="4373525" y="5224130"/>
                <a:ext cx="159488" cy="180754"/>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cxnSp>
            <p:nvCxnSpPr>
              <p:cNvPr id="56" name="Straight Connector 55"/>
              <p:cNvCxnSpPr/>
              <p:nvPr/>
            </p:nvCxnSpPr>
            <p:spPr>
              <a:xfrm rot="16200000" flipH="1">
                <a:off x="4332767" y="5103628"/>
                <a:ext cx="3544" cy="237460"/>
              </a:xfrm>
              <a:prstGeom prst="line">
                <a:avLst/>
              </a:prstGeom>
              <a:grpFill/>
              <a:ln>
                <a:solidFill>
                  <a:srgbClr val="FF0000"/>
                </a:solidFill>
              </a:ln>
            </p:spPr>
            <p:style>
              <a:lnRef idx="1">
                <a:schemeClr val="accent2"/>
              </a:lnRef>
              <a:fillRef idx="0">
                <a:schemeClr val="accent2"/>
              </a:fillRef>
              <a:effectRef idx="0">
                <a:schemeClr val="accent2"/>
              </a:effectRef>
              <a:fontRef idx="minor">
                <a:schemeClr val="tx1"/>
              </a:fontRef>
            </p:style>
          </p:cxnSp>
        </p:grpSp>
        <p:sp>
          <p:nvSpPr>
            <p:cNvPr id="49" name="Rectangle 48"/>
            <p:cNvSpPr/>
            <p:nvPr/>
          </p:nvSpPr>
          <p:spPr>
            <a:xfrm>
              <a:off x="4395365" y="5543878"/>
              <a:ext cx="605480" cy="371374"/>
            </a:xfrm>
            <a:prstGeom prst="rect">
              <a:avLst/>
            </a:prstGeom>
            <a:solidFill>
              <a:srgbClr val="FFC000"/>
            </a:solidFill>
            <a:ln w="9525">
              <a:solidFill>
                <a:srgbClr val="C00000"/>
              </a:solidFill>
              <a:miter lim="800000"/>
              <a:headEnd/>
              <a:tailEnd/>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50" name="Oval 49"/>
            <p:cNvSpPr/>
            <p:nvPr/>
          </p:nvSpPr>
          <p:spPr>
            <a:xfrm>
              <a:off x="4479592" y="5639102"/>
              <a:ext cx="18116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sp>
          <p:nvSpPr>
            <p:cNvPr id="51" name="Oval 50"/>
            <p:cNvSpPr/>
            <p:nvPr/>
          </p:nvSpPr>
          <p:spPr>
            <a:xfrm>
              <a:off x="4749753" y="5642277"/>
              <a:ext cx="182757" cy="18092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lang="en-US"/>
            </a:p>
          </p:txBody>
        </p:sp>
        <p:cxnSp>
          <p:nvCxnSpPr>
            <p:cNvPr id="52" name="Straight Connector 51"/>
            <p:cNvCxnSpPr/>
            <p:nvPr/>
          </p:nvCxnSpPr>
          <p:spPr>
            <a:xfrm rot="16200000" flipH="1">
              <a:off x="4704464" y="5504815"/>
              <a:ext cx="3174" cy="271750"/>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cxnSp>
      </p:grpSp>
      <p:sp>
        <p:nvSpPr>
          <p:cNvPr id="87063" name="TextBox 689"/>
          <p:cNvSpPr txBox="1">
            <a:spLocks noChangeArrowheads="1"/>
          </p:cNvSpPr>
          <p:nvPr/>
        </p:nvSpPr>
        <p:spPr bwMode="auto">
          <a:xfrm>
            <a:off x="7091363" y="6396038"/>
            <a:ext cx="1585690" cy="369332"/>
          </a:xfrm>
          <a:prstGeom prst="rect">
            <a:avLst/>
          </a:prstGeom>
          <a:noFill/>
          <a:ln w="9525">
            <a:noFill/>
            <a:miter lim="800000"/>
            <a:headEnd/>
            <a:tailEnd/>
          </a:ln>
        </p:spPr>
        <p:txBody>
          <a:bodyPr wrap="none">
            <a:spAutoFit/>
          </a:bodyPr>
          <a:lstStyle/>
          <a:p>
            <a:pPr eaLnBrk="0" hangingPunct="0"/>
            <a:r>
              <a:rPr lang="en-US">
                <a:solidFill>
                  <a:schemeClr val="accent1"/>
                </a:solidFill>
                <a:latin typeface="Segoe" pitchFamily="34" charset="0"/>
              </a:rPr>
              <a:t>dpm2dpm4dr</a:t>
            </a:r>
          </a:p>
        </p:txBody>
      </p:sp>
    </p:spTree>
  </p:cSld>
  <p:clrMapOvr>
    <a:masterClrMapping/>
  </p:clrMapOvr>
  <p:transition>
    <p:fade/>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le 1"/>
          <p:cNvSpPr>
            <a:spLocks noGrp="1"/>
          </p:cNvSpPr>
          <p:nvPr>
            <p:ph type="title" idx="4294967295"/>
          </p:nvPr>
        </p:nvSpPr>
        <p:spPr>
          <a:xfrm>
            <a:off x="0" y="0"/>
            <a:ext cx="8380413" cy="595313"/>
          </a:xfrm>
        </p:spPr>
        <p:txBody>
          <a:bodyPr/>
          <a:lstStyle/>
          <a:p>
            <a:r>
              <a:rPr lang="en-US" dirty="0" smtClean="0"/>
              <a:t>DPM to DPM for DR</a:t>
            </a:r>
          </a:p>
        </p:txBody>
      </p:sp>
      <p:pic>
        <p:nvPicPr>
          <p:cNvPr id="88067" name="Picture 21" descr="Server"/>
          <p:cNvPicPr>
            <a:picLocks noChangeAspect="1" noChangeArrowheads="1"/>
          </p:cNvPicPr>
          <p:nvPr/>
        </p:nvPicPr>
        <p:blipFill>
          <a:blip r:embed="rId3"/>
          <a:srcRect/>
          <a:stretch>
            <a:fillRect/>
          </a:stretch>
        </p:blipFill>
        <p:spPr bwMode="auto">
          <a:xfrm>
            <a:off x="977900" y="3108325"/>
            <a:ext cx="388938" cy="574675"/>
          </a:xfrm>
          <a:prstGeom prst="rect">
            <a:avLst/>
          </a:prstGeom>
          <a:noFill/>
          <a:ln w="9525">
            <a:noFill/>
            <a:miter lim="800000"/>
            <a:headEnd/>
            <a:tailEnd/>
          </a:ln>
        </p:spPr>
      </p:pic>
      <p:pic>
        <p:nvPicPr>
          <p:cNvPr id="88068" name="Picture 21" descr="Server"/>
          <p:cNvPicPr>
            <a:picLocks noChangeAspect="1" noChangeArrowheads="1"/>
          </p:cNvPicPr>
          <p:nvPr/>
        </p:nvPicPr>
        <p:blipFill>
          <a:blip r:embed="rId3"/>
          <a:srcRect/>
          <a:stretch>
            <a:fillRect/>
          </a:stretch>
        </p:blipFill>
        <p:spPr bwMode="auto">
          <a:xfrm>
            <a:off x="1317625" y="1398588"/>
            <a:ext cx="388938" cy="574675"/>
          </a:xfrm>
          <a:prstGeom prst="rect">
            <a:avLst/>
          </a:prstGeom>
          <a:noFill/>
          <a:ln w="9525">
            <a:noFill/>
            <a:miter lim="800000"/>
            <a:headEnd/>
            <a:tailEnd/>
          </a:ln>
        </p:spPr>
      </p:pic>
      <p:pic>
        <p:nvPicPr>
          <p:cNvPr id="88069" name="Picture 21" descr="Server"/>
          <p:cNvPicPr>
            <a:picLocks noChangeAspect="1" noChangeArrowheads="1"/>
          </p:cNvPicPr>
          <p:nvPr/>
        </p:nvPicPr>
        <p:blipFill>
          <a:blip r:embed="rId3"/>
          <a:srcRect/>
          <a:stretch>
            <a:fillRect/>
          </a:stretch>
        </p:blipFill>
        <p:spPr bwMode="auto">
          <a:xfrm>
            <a:off x="1006475" y="2292350"/>
            <a:ext cx="388938" cy="573088"/>
          </a:xfrm>
          <a:prstGeom prst="rect">
            <a:avLst/>
          </a:prstGeom>
          <a:noFill/>
          <a:ln w="9525">
            <a:noFill/>
            <a:miter lim="800000"/>
            <a:headEnd/>
            <a:tailEnd/>
          </a:ln>
        </p:spPr>
      </p:pic>
      <p:pic>
        <p:nvPicPr>
          <p:cNvPr id="88070" name="Picture 21" descr="Server"/>
          <p:cNvPicPr>
            <a:picLocks noChangeAspect="1" noChangeArrowheads="1"/>
          </p:cNvPicPr>
          <p:nvPr/>
        </p:nvPicPr>
        <p:blipFill>
          <a:blip r:embed="rId3"/>
          <a:srcRect/>
          <a:stretch>
            <a:fillRect/>
          </a:stretch>
        </p:blipFill>
        <p:spPr bwMode="auto">
          <a:xfrm>
            <a:off x="1371600" y="3906838"/>
            <a:ext cx="388938" cy="574675"/>
          </a:xfrm>
          <a:prstGeom prst="rect">
            <a:avLst/>
          </a:prstGeom>
          <a:noFill/>
          <a:ln w="9525">
            <a:noFill/>
            <a:miter lim="800000"/>
            <a:headEnd/>
            <a:tailEnd/>
          </a:ln>
        </p:spPr>
      </p:pic>
      <p:cxnSp>
        <p:nvCxnSpPr>
          <p:cNvPr id="665" name="Straight Connector 664"/>
          <p:cNvCxnSpPr>
            <a:endCxn id="132120" idx="1"/>
          </p:cNvCxnSpPr>
          <p:nvPr/>
        </p:nvCxnSpPr>
        <p:spPr bwMode="auto">
          <a:xfrm>
            <a:off x="1706563" y="1685925"/>
            <a:ext cx="5094287" cy="1922463"/>
          </a:xfrm>
          <a:prstGeom prst="line">
            <a:avLst/>
          </a:prstGeom>
        </p:spPr>
        <p:style>
          <a:lnRef idx="1">
            <a:schemeClr val="accent1"/>
          </a:lnRef>
          <a:fillRef idx="0">
            <a:schemeClr val="accent1"/>
          </a:fillRef>
          <a:effectRef idx="0">
            <a:schemeClr val="accent1"/>
          </a:effectRef>
          <a:fontRef idx="minor">
            <a:schemeClr val="tx1"/>
          </a:fontRef>
        </p:style>
      </p:cxnSp>
      <p:cxnSp>
        <p:nvCxnSpPr>
          <p:cNvPr id="667" name="Straight Connector 666"/>
          <p:cNvCxnSpPr>
            <a:endCxn id="132120" idx="1"/>
          </p:cNvCxnSpPr>
          <p:nvPr/>
        </p:nvCxnSpPr>
        <p:spPr bwMode="auto">
          <a:xfrm flipV="1">
            <a:off x="1760538" y="3608388"/>
            <a:ext cx="5040312" cy="585787"/>
          </a:xfrm>
          <a:prstGeom prst="line">
            <a:avLst/>
          </a:prstGeom>
        </p:spPr>
        <p:style>
          <a:lnRef idx="1">
            <a:schemeClr val="accent1"/>
          </a:lnRef>
          <a:fillRef idx="0">
            <a:schemeClr val="accent1"/>
          </a:fillRef>
          <a:effectRef idx="0">
            <a:schemeClr val="accent1"/>
          </a:effectRef>
          <a:fontRef idx="minor">
            <a:schemeClr val="tx1"/>
          </a:fontRef>
        </p:style>
      </p:cxnSp>
      <p:cxnSp>
        <p:nvCxnSpPr>
          <p:cNvPr id="668" name="Straight Connector 667"/>
          <p:cNvCxnSpPr>
            <a:endCxn id="132120" idx="1"/>
          </p:cNvCxnSpPr>
          <p:nvPr/>
        </p:nvCxnSpPr>
        <p:spPr bwMode="auto">
          <a:xfrm>
            <a:off x="1366838" y="3395663"/>
            <a:ext cx="5434012" cy="212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669" name="Straight Connector 668"/>
          <p:cNvCxnSpPr>
            <a:endCxn id="132120" idx="1"/>
          </p:cNvCxnSpPr>
          <p:nvPr/>
        </p:nvCxnSpPr>
        <p:spPr bwMode="auto">
          <a:xfrm>
            <a:off x="1395413" y="2579688"/>
            <a:ext cx="5405437" cy="1028700"/>
          </a:xfrm>
          <a:prstGeom prst="line">
            <a:avLst/>
          </a:prstGeom>
        </p:spPr>
        <p:style>
          <a:lnRef idx="1">
            <a:schemeClr val="accent1"/>
          </a:lnRef>
          <a:fillRef idx="0">
            <a:schemeClr val="accent1"/>
          </a:fillRef>
          <a:effectRef idx="0">
            <a:schemeClr val="accent1"/>
          </a:effectRef>
          <a:fontRef idx="minor">
            <a:schemeClr val="tx1"/>
          </a:fontRef>
        </p:style>
      </p:cxnSp>
      <p:sp>
        <p:nvSpPr>
          <p:cNvPr id="88075" name="TextBox 675"/>
          <p:cNvSpPr txBox="1">
            <a:spLocks noChangeArrowheads="1"/>
          </p:cNvSpPr>
          <p:nvPr/>
        </p:nvSpPr>
        <p:spPr bwMode="auto">
          <a:xfrm>
            <a:off x="1743075" y="1447800"/>
            <a:ext cx="1782763" cy="338138"/>
          </a:xfrm>
          <a:prstGeom prst="rect">
            <a:avLst/>
          </a:prstGeom>
          <a:noFill/>
          <a:ln w="9525">
            <a:noFill/>
            <a:miter lim="800000"/>
            <a:headEnd/>
            <a:tailEnd/>
          </a:ln>
        </p:spPr>
        <p:txBody>
          <a:bodyPr wrap="none">
            <a:spAutoFit/>
          </a:bodyPr>
          <a:lstStyle/>
          <a:p>
            <a:pPr eaLnBrk="0" hangingPunct="0"/>
            <a:r>
              <a:rPr lang="en-US" sz="1600"/>
              <a:t>FS1 \ data (share)</a:t>
            </a:r>
          </a:p>
        </p:txBody>
      </p:sp>
      <p:grpSp>
        <p:nvGrpSpPr>
          <p:cNvPr id="2" name="Group 66"/>
          <p:cNvGrpSpPr>
            <a:grpSpLocks/>
          </p:cNvGrpSpPr>
          <p:nvPr/>
        </p:nvGrpSpPr>
        <p:grpSpPr bwMode="auto">
          <a:xfrm>
            <a:off x="6800850" y="3168650"/>
            <a:ext cx="942975" cy="879475"/>
            <a:chOff x="-1798" y="2282"/>
            <a:chExt cx="708" cy="661"/>
          </a:xfrm>
        </p:grpSpPr>
        <p:grpSp>
          <p:nvGrpSpPr>
            <p:cNvPr id="3" name="Group 67"/>
            <p:cNvGrpSpPr>
              <a:grpSpLocks/>
            </p:cNvGrpSpPr>
            <p:nvPr/>
          </p:nvGrpSpPr>
          <p:grpSpPr bwMode="auto">
            <a:xfrm>
              <a:off x="-1413" y="2465"/>
              <a:ext cx="323" cy="354"/>
              <a:chOff x="-1218" y="2142"/>
              <a:chExt cx="440" cy="481"/>
            </a:xfrm>
          </p:grpSpPr>
          <p:pic>
            <p:nvPicPr>
              <p:cNvPr id="88086" name="Picture 68" descr="Database blue"/>
              <p:cNvPicPr>
                <a:picLocks noChangeAspect="1" noChangeArrowheads="1"/>
              </p:cNvPicPr>
              <p:nvPr/>
            </p:nvPicPr>
            <p:blipFill>
              <a:blip r:embed="rId4"/>
              <a:srcRect/>
              <a:stretch>
                <a:fillRect/>
              </a:stretch>
            </p:blipFill>
            <p:spPr bwMode="auto">
              <a:xfrm>
                <a:off x="-1148" y="2142"/>
                <a:ext cx="219" cy="264"/>
              </a:xfrm>
              <a:prstGeom prst="rect">
                <a:avLst/>
              </a:prstGeom>
              <a:noFill/>
              <a:ln w="9525">
                <a:noFill/>
                <a:miter lim="800000"/>
                <a:headEnd/>
                <a:tailEnd/>
              </a:ln>
            </p:spPr>
          </p:pic>
          <p:pic>
            <p:nvPicPr>
              <p:cNvPr id="88087" name="Picture 69" descr="Database blue"/>
              <p:cNvPicPr>
                <a:picLocks noChangeAspect="1" noChangeArrowheads="1"/>
              </p:cNvPicPr>
              <p:nvPr/>
            </p:nvPicPr>
            <p:blipFill>
              <a:blip r:embed="rId4"/>
              <a:srcRect/>
              <a:stretch>
                <a:fillRect/>
              </a:stretch>
            </p:blipFill>
            <p:spPr bwMode="auto">
              <a:xfrm>
                <a:off x="-997" y="2219"/>
                <a:ext cx="219" cy="264"/>
              </a:xfrm>
              <a:prstGeom prst="rect">
                <a:avLst/>
              </a:prstGeom>
              <a:noFill/>
              <a:ln w="9525">
                <a:noFill/>
                <a:miter lim="800000"/>
                <a:headEnd/>
                <a:tailEnd/>
              </a:ln>
            </p:spPr>
          </p:pic>
          <p:pic>
            <p:nvPicPr>
              <p:cNvPr id="88088" name="Picture 70" descr="Database blue"/>
              <p:cNvPicPr>
                <a:picLocks noChangeAspect="1" noChangeArrowheads="1"/>
              </p:cNvPicPr>
              <p:nvPr/>
            </p:nvPicPr>
            <p:blipFill>
              <a:blip r:embed="rId4"/>
              <a:srcRect/>
              <a:stretch>
                <a:fillRect/>
              </a:stretch>
            </p:blipFill>
            <p:spPr bwMode="auto">
              <a:xfrm>
                <a:off x="-1218" y="2282"/>
                <a:ext cx="219" cy="264"/>
              </a:xfrm>
              <a:prstGeom prst="rect">
                <a:avLst/>
              </a:prstGeom>
              <a:noFill/>
              <a:ln w="9525">
                <a:noFill/>
                <a:miter lim="800000"/>
                <a:headEnd/>
                <a:tailEnd/>
              </a:ln>
            </p:spPr>
          </p:pic>
          <p:pic>
            <p:nvPicPr>
              <p:cNvPr id="88089" name="Picture 71" descr="Database blue"/>
              <p:cNvPicPr>
                <a:picLocks noChangeAspect="1" noChangeArrowheads="1"/>
              </p:cNvPicPr>
              <p:nvPr/>
            </p:nvPicPr>
            <p:blipFill>
              <a:blip r:embed="rId4"/>
              <a:srcRect/>
              <a:stretch>
                <a:fillRect/>
              </a:stretch>
            </p:blipFill>
            <p:spPr bwMode="auto">
              <a:xfrm>
                <a:off x="-1067" y="2359"/>
                <a:ext cx="219" cy="264"/>
              </a:xfrm>
              <a:prstGeom prst="rect">
                <a:avLst/>
              </a:prstGeom>
              <a:noFill/>
              <a:ln w="9525">
                <a:noFill/>
                <a:miter lim="800000"/>
                <a:headEnd/>
                <a:tailEnd/>
              </a:ln>
            </p:spPr>
          </p:pic>
        </p:grpSp>
        <p:pic>
          <p:nvPicPr>
            <p:cNvPr id="88085" name="Picture 72" descr="Server BizTalk"/>
            <p:cNvPicPr>
              <a:picLocks noChangeAspect="1" noChangeArrowheads="1"/>
            </p:cNvPicPr>
            <p:nvPr/>
          </p:nvPicPr>
          <p:blipFill>
            <a:blip r:embed="rId5"/>
            <a:srcRect/>
            <a:stretch>
              <a:fillRect/>
            </a:stretch>
          </p:blipFill>
          <p:spPr bwMode="auto">
            <a:xfrm>
              <a:off x="-1798" y="2282"/>
              <a:ext cx="431" cy="661"/>
            </a:xfrm>
            <a:prstGeom prst="rect">
              <a:avLst/>
            </a:prstGeom>
            <a:noFill/>
            <a:ln w="9525">
              <a:noFill/>
              <a:miter lim="800000"/>
              <a:headEnd/>
              <a:tailEnd/>
            </a:ln>
          </p:spPr>
        </p:pic>
      </p:grpSp>
      <p:sp>
        <p:nvSpPr>
          <p:cNvPr id="88077" name="TextBox 675"/>
          <p:cNvSpPr txBox="1">
            <a:spLocks noChangeArrowheads="1"/>
          </p:cNvSpPr>
          <p:nvPr/>
        </p:nvSpPr>
        <p:spPr bwMode="auto">
          <a:xfrm>
            <a:off x="0" y="2046288"/>
            <a:ext cx="1497013" cy="584200"/>
          </a:xfrm>
          <a:prstGeom prst="rect">
            <a:avLst/>
          </a:prstGeom>
          <a:noFill/>
          <a:ln w="9525">
            <a:noFill/>
            <a:miter lim="800000"/>
            <a:headEnd/>
            <a:tailEnd/>
          </a:ln>
        </p:spPr>
        <p:txBody>
          <a:bodyPr wrap="none">
            <a:spAutoFit/>
          </a:bodyPr>
          <a:lstStyle/>
          <a:p>
            <a:pPr eaLnBrk="0" hangingPunct="0"/>
            <a:r>
              <a:rPr lang="en-US" sz="1600"/>
              <a:t>AccountingdB</a:t>
            </a:r>
          </a:p>
          <a:p>
            <a:pPr eaLnBrk="0" hangingPunct="0"/>
            <a:r>
              <a:rPr lang="en-US" sz="1600"/>
              <a:t>(SQLdb)</a:t>
            </a:r>
          </a:p>
        </p:txBody>
      </p:sp>
      <p:sp>
        <p:nvSpPr>
          <p:cNvPr id="88078" name="TextBox 675"/>
          <p:cNvSpPr txBox="1">
            <a:spLocks noChangeArrowheads="1"/>
          </p:cNvSpPr>
          <p:nvPr/>
        </p:nvSpPr>
        <p:spPr bwMode="auto">
          <a:xfrm>
            <a:off x="0" y="3548063"/>
            <a:ext cx="1112838" cy="585787"/>
          </a:xfrm>
          <a:prstGeom prst="rect">
            <a:avLst/>
          </a:prstGeom>
          <a:noFill/>
          <a:ln w="9525">
            <a:noFill/>
            <a:miter lim="800000"/>
            <a:headEnd/>
            <a:tailEnd/>
          </a:ln>
        </p:spPr>
        <p:txBody>
          <a:bodyPr wrap="none">
            <a:spAutoFit/>
          </a:bodyPr>
          <a:lstStyle/>
          <a:p>
            <a:pPr eaLnBrk="0" hangingPunct="0"/>
            <a:r>
              <a:rPr lang="en-US" sz="1600"/>
              <a:t>Mailboxes</a:t>
            </a:r>
          </a:p>
          <a:p>
            <a:pPr eaLnBrk="0" hangingPunct="0"/>
            <a:r>
              <a:rPr lang="en-US" sz="1600"/>
              <a:t>(ExchSG)</a:t>
            </a:r>
          </a:p>
        </p:txBody>
      </p:sp>
      <p:sp>
        <p:nvSpPr>
          <p:cNvPr id="88079" name="TextBox 675"/>
          <p:cNvSpPr txBox="1">
            <a:spLocks noChangeArrowheads="1"/>
          </p:cNvSpPr>
          <p:nvPr/>
        </p:nvSpPr>
        <p:spPr bwMode="auto">
          <a:xfrm>
            <a:off x="1001713" y="4473575"/>
            <a:ext cx="1262062" cy="584200"/>
          </a:xfrm>
          <a:prstGeom prst="rect">
            <a:avLst/>
          </a:prstGeom>
          <a:noFill/>
          <a:ln w="9525">
            <a:noFill/>
            <a:miter lim="800000"/>
            <a:headEnd/>
            <a:tailEnd/>
          </a:ln>
        </p:spPr>
        <p:txBody>
          <a:bodyPr wrap="none">
            <a:spAutoFit/>
          </a:bodyPr>
          <a:lstStyle/>
          <a:p>
            <a:pPr eaLnBrk="0" hangingPunct="0"/>
            <a:r>
              <a:rPr lang="en-US" sz="1600"/>
              <a:t>FS2 E:\team</a:t>
            </a:r>
          </a:p>
          <a:p>
            <a:pPr eaLnBrk="0" hangingPunct="0"/>
            <a:r>
              <a:rPr lang="en-US" sz="1600"/>
              <a:t>(directory)</a:t>
            </a:r>
          </a:p>
        </p:txBody>
      </p:sp>
      <p:sp>
        <p:nvSpPr>
          <p:cNvPr id="88080" name="TextBox 675"/>
          <p:cNvSpPr txBox="1">
            <a:spLocks noChangeArrowheads="1"/>
          </p:cNvSpPr>
          <p:nvPr/>
        </p:nvSpPr>
        <p:spPr bwMode="auto">
          <a:xfrm>
            <a:off x="6323013" y="3962400"/>
            <a:ext cx="2820987" cy="1384300"/>
          </a:xfrm>
          <a:prstGeom prst="rect">
            <a:avLst/>
          </a:prstGeom>
          <a:noFill/>
          <a:ln w="9525">
            <a:noFill/>
            <a:miter lim="800000"/>
            <a:headEnd/>
            <a:tailEnd/>
          </a:ln>
        </p:spPr>
        <p:txBody>
          <a:bodyPr wrap="none">
            <a:spAutoFit/>
          </a:bodyPr>
          <a:lstStyle/>
          <a:p>
            <a:pPr eaLnBrk="0" hangingPunct="0"/>
            <a:r>
              <a:rPr lang="en-US" sz="1400" u="sng"/>
              <a:t>DPM2007B</a:t>
            </a:r>
          </a:p>
          <a:p>
            <a:pPr eaLnBrk="0" hangingPunct="0"/>
            <a:r>
              <a:rPr lang="en-US" sz="1400"/>
              <a:t>FS1_data (share)</a:t>
            </a:r>
          </a:p>
          <a:p>
            <a:pPr eaLnBrk="0" hangingPunct="0"/>
            <a:r>
              <a:rPr lang="en-US" sz="1400"/>
              <a:t>SQL25\AccountingdB (sql)</a:t>
            </a:r>
          </a:p>
          <a:p>
            <a:pPr eaLnBrk="0" hangingPunct="0"/>
            <a:r>
              <a:rPr lang="en-US" sz="1400"/>
              <a:t>EX23\SG1\Mailboxes (exchange)</a:t>
            </a:r>
          </a:p>
          <a:p>
            <a:pPr eaLnBrk="0" hangingPunct="0"/>
            <a:r>
              <a:rPr lang="en-US" sz="1400"/>
              <a:t>FS2_E:\team\  (directory)</a:t>
            </a:r>
          </a:p>
          <a:p>
            <a:pPr eaLnBrk="0" hangingPunct="0"/>
            <a:endParaRPr lang="en-US" sz="1400"/>
          </a:p>
        </p:txBody>
      </p:sp>
      <p:sp>
        <p:nvSpPr>
          <p:cNvPr id="34" name="Rectangle 33"/>
          <p:cNvSpPr/>
          <p:nvPr/>
        </p:nvSpPr>
        <p:spPr bwMode="auto">
          <a:xfrm>
            <a:off x="6975475" y="1917700"/>
            <a:ext cx="533400" cy="381000"/>
          </a:xfrm>
          <a:prstGeom prst="rect">
            <a:avLst/>
          </a:prstGeom>
          <a:noFill/>
        </p:spPr>
        <p:txBody>
          <a:bodyPr lIns="91436" tIns="45718" rIns="91436" bIns="45718"/>
          <a:lstStyle/>
          <a:p>
            <a:pPr eaLnBrk="0" hangingPunct="0">
              <a:defRPr/>
            </a:pPr>
            <a:endParaRPr lang="en-US" sz="3200" dirty="0">
              <a:effectLst>
                <a:outerShdw blurRad="38100" dist="38100" dir="2700000" algn="tl">
                  <a:srgbClr val="000000">
                    <a:alpha val="43137"/>
                  </a:srgbClr>
                </a:outerShdw>
              </a:effectLst>
              <a:latin typeface="Arial" charset="0"/>
              <a:cs typeface="+mn-cs"/>
            </a:endParaRPr>
          </a:p>
        </p:txBody>
      </p:sp>
      <p:sp>
        <p:nvSpPr>
          <p:cNvPr id="88082" name="TextBox 689"/>
          <p:cNvSpPr txBox="1">
            <a:spLocks noChangeArrowheads="1"/>
          </p:cNvSpPr>
          <p:nvPr/>
        </p:nvSpPr>
        <p:spPr bwMode="auto">
          <a:xfrm>
            <a:off x="7091363" y="6396038"/>
            <a:ext cx="1585690" cy="369332"/>
          </a:xfrm>
          <a:prstGeom prst="rect">
            <a:avLst/>
          </a:prstGeom>
          <a:noFill/>
          <a:ln w="9525">
            <a:noFill/>
            <a:miter lim="800000"/>
            <a:headEnd/>
            <a:tailEnd/>
          </a:ln>
        </p:spPr>
        <p:txBody>
          <a:bodyPr wrap="none">
            <a:spAutoFit/>
          </a:bodyPr>
          <a:lstStyle/>
          <a:p>
            <a:pPr eaLnBrk="0" hangingPunct="0"/>
            <a:r>
              <a:rPr lang="en-US">
                <a:solidFill>
                  <a:schemeClr val="accent1"/>
                </a:solidFill>
                <a:latin typeface="Segoe" pitchFamily="34" charset="0"/>
              </a:rPr>
              <a:t>dpm2dpm4dr</a:t>
            </a:r>
          </a:p>
        </p:txBody>
      </p:sp>
      <p:sp>
        <p:nvSpPr>
          <p:cNvPr id="25" name="Right Arrow 24"/>
          <p:cNvSpPr/>
          <p:nvPr/>
        </p:nvSpPr>
        <p:spPr>
          <a:xfrm rot="11389721">
            <a:off x="3448050" y="3219450"/>
            <a:ext cx="3390900" cy="1365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a:p>
        </p:txBody>
      </p:sp>
    </p:spTree>
  </p:cSld>
  <p:clrMapOvr>
    <a:masterClrMapping/>
  </p:clrMapOvr>
  <p:transition>
    <p:fade/>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8596" y="0"/>
            <a:ext cx="8229600" cy="664797"/>
          </a:xfrm>
        </p:spPr>
        <p:txBody>
          <a:bodyPr/>
          <a:lstStyle/>
          <a:p>
            <a:r>
              <a:rPr lang="fr-FR" dirty="0" smtClean="0"/>
              <a:t>DPM to DPM</a:t>
            </a:r>
            <a:endParaRPr lang="fr-FR" dirty="0"/>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1025" name="Object 1"/>
          <p:cNvGraphicFramePr>
            <a:graphicFrameLocks noChangeAspect="1"/>
          </p:cNvGraphicFramePr>
          <p:nvPr/>
        </p:nvGraphicFramePr>
        <p:xfrm>
          <a:off x="785786" y="865941"/>
          <a:ext cx="7553325" cy="5695950"/>
        </p:xfrm>
        <a:graphic>
          <a:graphicData uri="http://schemas.openxmlformats.org/presentationml/2006/ole">
            <p:oleObj spid="_x0000_s1026" name="Bitmap Image" r:id="rId4" imgW="4281344" imgH="3229039" progId="PBrush">
              <p:embed/>
            </p:oleObj>
          </a:graphicData>
        </a:graphic>
      </p:graphicFrame>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Tree>
  </p:cSld>
  <p:clrMapOvr>
    <a:masterClrMapping/>
  </p:clrMapOvr>
  <p:transition>
    <p:fade/>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Selecting</a:t>
            </a:r>
            <a:r>
              <a:rPr lang="fr-FR" dirty="0" smtClean="0"/>
              <a:t> data to </a:t>
            </a:r>
            <a:r>
              <a:rPr lang="fr-FR" dirty="0" err="1" smtClean="0"/>
              <a:t>protect</a:t>
            </a:r>
            <a:r>
              <a:rPr lang="fr-FR" dirty="0" smtClean="0"/>
              <a:t>.…</a:t>
            </a:r>
            <a:endParaRPr lang="fr-FR" dirty="0"/>
          </a:p>
        </p:txBody>
      </p:sp>
      <p:pic>
        <p:nvPicPr>
          <p:cNvPr id="4" name="Picture 2"/>
          <p:cNvPicPr>
            <a:picLocks noChangeAspect="1" noChangeArrowheads="1"/>
          </p:cNvPicPr>
          <p:nvPr/>
        </p:nvPicPr>
        <p:blipFill>
          <a:blip r:embed="rId3"/>
          <a:srcRect/>
          <a:stretch>
            <a:fillRect/>
          </a:stretch>
        </p:blipFill>
        <p:spPr bwMode="auto">
          <a:xfrm>
            <a:off x="780616" y="857370"/>
            <a:ext cx="7309647" cy="5710397"/>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4000" dirty="0" smtClean="0"/>
              <a:t>Synchronisation : </a:t>
            </a:r>
            <a:r>
              <a:rPr lang="fr-FR" sz="4000" dirty="0" err="1" smtClean="0"/>
              <a:t>every</a:t>
            </a:r>
            <a:r>
              <a:rPr lang="fr-FR" sz="4000" dirty="0" smtClean="0"/>
              <a:t> 6,12 or 24hours</a:t>
            </a:r>
            <a:endParaRPr lang="fr-FR" sz="4000" dirty="0"/>
          </a:p>
        </p:txBody>
      </p:sp>
      <p:pic>
        <p:nvPicPr>
          <p:cNvPr id="17410" name="Picture 2"/>
          <p:cNvPicPr>
            <a:picLocks noChangeAspect="1" noChangeArrowheads="1"/>
          </p:cNvPicPr>
          <p:nvPr/>
        </p:nvPicPr>
        <p:blipFill>
          <a:blip r:embed="rId3"/>
          <a:srcRect/>
          <a:stretch>
            <a:fillRect/>
          </a:stretch>
        </p:blipFill>
        <p:spPr bwMode="auto">
          <a:xfrm>
            <a:off x="1000100" y="1285860"/>
            <a:ext cx="6884987" cy="5343525"/>
          </a:xfrm>
          <a:prstGeom prst="rect">
            <a:avLst/>
          </a:prstGeom>
          <a:noFill/>
          <a:ln w="9525">
            <a:noFill/>
            <a:miter lim="800000"/>
            <a:headEnd/>
            <a:tailEnd/>
          </a:ln>
          <a:effectLst/>
        </p:spPr>
      </p:pic>
      <p:sp>
        <p:nvSpPr>
          <p:cNvPr id="4" name="Donut 3"/>
          <p:cNvSpPr/>
          <p:nvPr/>
        </p:nvSpPr>
        <p:spPr>
          <a:xfrm>
            <a:off x="4572000" y="2428868"/>
            <a:ext cx="2214578" cy="1000132"/>
          </a:xfrm>
          <a:prstGeom prst="don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9|1.4|3.5|35|87|101|73.9"/>
</p:tagLst>
</file>

<file path=ppt/tags/tag2.xml><?xml version="1.0" encoding="utf-8"?>
<p:tagLst xmlns:a="http://schemas.openxmlformats.org/drawingml/2006/main" xmlns:r="http://schemas.openxmlformats.org/officeDocument/2006/relationships" xmlns:p="http://schemas.openxmlformats.org/presentationml/2006/main">
  <p:tag name="TIMING" val="|1.9|1.4|3.5|35|87|101|73.9"/>
</p:tagLst>
</file>

<file path=ppt/theme/theme1.xml><?xml version="1.0" encoding="utf-8"?>
<a:theme xmlns:a="http://schemas.openxmlformats.org/drawingml/2006/main" name="SVR213 - Data Protection Manager Overview">
  <a:themeElements>
    <a:clrScheme name="Black Template-Template">
      <a:dk1>
        <a:srgbClr val="000000"/>
      </a:dk1>
      <a:lt1>
        <a:srgbClr val="FFFFFF"/>
      </a:lt1>
      <a:dk2>
        <a:srgbClr val="050595"/>
      </a:dk2>
      <a:lt2>
        <a:srgbClr val="FFFFFF"/>
      </a:lt2>
      <a:accent1>
        <a:srgbClr val="FFC000"/>
      </a:accent1>
      <a:accent2>
        <a:srgbClr val="1EC499"/>
      </a:accent2>
      <a:accent3>
        <a:srgbClr val="7BB7F9"/>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6"/>
        </a:lnRef>
        <a:fillRef idx="3">
          <a:schemeClr val="accent6"/>
        </a:fillRef>
        <a:effectRef idx="3">
          <a:schemeClr val="accent6"/>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ack Template-Template">
    <a:dk1>
      <a:srgbClr val="000000"/>
    </a:dk1>
    <a:lt1>
      <a:srgbClr val="FFFFFF"/>
    </a:lt1>
    <a:dk2>
      <a:srgbClr val="050595"/>
    </a:dk2>
    <a:lt2>
      <a:srgbClr val="FFFFFF"/>
    </a:lt2>
    <a:accent1>
      <a:srgbClr val="FFC000"/>
    </a:accent1>
    <a:accent2>
      <a:srgbClr val="1EC499"/>
    </a:accent2>
    <a:accent3>
      <a:srgbClr val="7BB7F9"/>
    </a:accent3>
    <a:accent4>
      <a:srgbClr val="7DCC2E"/>
    </a:accent4>
    <a:accent5>
      <a:srgbClr val="FF9929"/>
    </a:accent5>
    <a:accent6>
      <a:srgbClr val="7D3DA1"/>
    </a:accent6>
    <a:hlink>
      <a:srgbClr val="F3EB4F"/>
    </a:hlink>
    <a:folHlink>
      <a:srgbClr val="7DDDFF"/>
    </a:folHlink>
  </a:clrScheme>
</a:themeOverride>
</file>

<file path=docProps/app.xml><?xml version="1.0" encoding="utf-8"?>
<Properties xmlns="http://schemas.openxmlformats.org/officeDocument/2006/extended-properties" xmlns:vt="http://schemas.openxmlformats.org/officeDocument/2006/docPropsVTypes">
  <Template>SVR213 - Data Protection Manager Overview</Template>
  <TotalTime>0</TotalTime>
  <Words>6456</Words>
  <Application>Microsoft Office PowerPoint</Application>
  <PresentationFormat>On-screen Show (4:3)</PresentationFormat>
  <Paragraphs>2144</Paragraphs>
  <Slides>115</Slides>
  <Notes>115</Notes>
  <HiddenSlides>5</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115</vt:i4>
      </vt:variant>
    </vt:vector>
  </HeadingPairs>
  <TitlesOfParts>
    <vt:vector size="118" baseType="lpstr">
      <vt:lpstr>SVR213 - Data Protection Manager Overview</vt:lpstr>
      <vt:lpstr>White with Courier font for code slides</vt:lpstr>
      <vt:lpstr>Bitmap Image</vt:lpstr>
      <vt:lpstr>Microsoft System Center Data Protection Manager (DPM) 2007: Overview</vt:lpstr>
      <vt:lpstr>Agenda</vt:lpstr>
      <vt:lpstr>DPM Design Points</vt:lpstr>
      <vt:lpstr>Slide 4</vt:lpstr>
      <vt:lpstr>Slide 5</vt:lpstr>
      <vt:lpstr>Applications Protected</vt:lpstr>
      <vt:lpstr>Recoverability</vt:lpstr>
      <vt:lpstr>DPM Licensing</vt:lpstr>
      <vt:lpstr>DPM Licensing</vt:lpstr>
      <vt:lpstr>DPM Licensing</vt:lpstr>
      <vt:lpstr>Slide 11</vt:lpstr>
      <vt:lpstr>Software Cost Comparison</vt:lpstr>
      <vt:lpstr>Slide 13</vt:lpstr>
      <vt:lpstr>Microsoft’s Own Data</vt:lpstr>
      <vt:lpstr>How DPM Protects Data</vt:lpstr>
      <vt:lpstr>DPM Finds Files that Make Up Data</vt:lpstr>
      <vt:lpstr>DPM Identifies Blocks that Compose Files</vt:lpstr>
      <vt:lpstr>Start of Synchronization Window</vt:lpstr>
      <vt:lpstr>Slide 19</vt:lpstr>
      <vt:lpstr>Slide 20</vt:lpstr>
      <vt:lpstr>Slide 21</vt:lpstr>
      <vt:lpstr>Slide 22</vt:lpstr>
      <vt:lpstr>Slide 23</vt:lpstr>
      <vt:lpstr>Slide 24</vt:lpstr>
      <vt:lpstr>Slide 25</vt:lpstr>
      <vt:lpstr>Slide 26</vt:lpstr>
      <vt:lpstr>And the Process Continues…</vt:lpstr>
      <vt:lpstr>DPM Efficient Disk Storage without duplication Day 0</vt:lpstr>
      <vt:lpstr>DPM Efficient Disk Storage without duplication Day 1 – data changes</vt:lpstr>
      <vt:lpstr>DPM Efficient Disk Storage without duplication Day 1 – data is protected</vt:lpstr>
      <vt:lpstr>DPM Efficient Disk Storage without duplication Day 1 – data is protected</vt:lpstr>
      <vt:lpstr>DPM Efficient Disk Storage without duplication Day 1</vt:lpstr>
      <vt:lpstr>DPM Efficient Disk Storage without duplication Day 2 – data changes</vt:lpstr>
      <vt:lpstr>DPM Efficient Disk Storage without duplication Day 2 – data is protected</vt:lpstr>
      <vt:lpstr>DPM Efficient Disk Storage without duplication Day 2 – data is protected</vt:lpstr>
      <vt:lpstr>DPM Efficient Disk Storage without duplication Day 2</vt:lpstr>
      <vt:lpstr>DPM Efficient Disk Storage without duplication Day 3 – data changes</vt:lpstr>
      <vt:lpstr>DPM Efficient Disk Storage without duplication Day 3 – data is protected</vt:lpstr>
      <vt:lpstr>DPM Efficient Disk Storage without duplication Day 3 – data is protected</vt:lpstr>
      <vt:lpstr>DPM Efficient Disk Storage without duplication Day 3</vt:lpstr>
      <vt:lpstr>DPM Efficient Disk Storage without duplication To Recovery Day 2</vt:lpstr>
      <vt:lpstr>DPM Efficient Disk Storage without duplication To Recovery Day 0</vt:lpstr>
      <vt:lpstr>How DPM Protects SQL &amp; Exchange</vt:lpstr>
      <vt:lpstr>Efficient Protection without duplication</vt:lpstr>
      <vt:lpstr>Efficient Protection without duplication Baseline Initial Mirror</vt:lpstr>
      <vt:lpstr>Efficient Protection without duplication  Day 0 : Transaction Logs</vt:lpstr>
      <vt:lpstr>Efficient Protection without duplication Day 0 : Transaction Logs</vt:lpstr>
      <vt:lpstr>Efficient Protection without duplication  Day 0 : Transaction Logs</vt:lpstr>
      <vt:lpstr>Efficient Protection without duplication  Day 0 : Transaction Logs</vt:lpstr>
      <vt:lpstr>Efficient Protection without duplication  Day 1 : DPM Express Full</vt:lpstr>
      <vt:lpstr>Efficient Protection without duplication  Day 1 : DPM Express Full</vt:lpstr>
      <vt:lpstr>Efficient Protection without duplication Day 1 : Transaction Logs</vt:lpstr>
      <vt:lpstr>Efficient Protection without duplication  Day 1 : Transaction Logs</vt:lpstr>
      <vt:lpstr>Efficient Protection without duplication  Day 1 : Transaction Logs</vt:lpstr>
      <vt:lpstr>Efficient Protection without duplication  Day 1 : Transaction Logs</vt:lpstr>
      <vt:lpstr>Efficient Protection without duplication  Day 1 : Transaction Logs</vt:lpstr>
      <vt:lpstr>Efficient Protection without duplication  Week 2 : DPM Express Full</vt:lpstr>
      <vt:lpstr>Efficient Protection without duplication  Week 2 : DPM Express Full</vt:lpstr>
      <vt:lpstr>Efficient Protection without duplication  Up to 512 weeks of restorable data to any 15 minute point in time</vt:lpstr>
      <vt:lpstr>DPM 2007 Protecting Applications</vt:lpstr>
      <vt:lpstr>OCS 2007 and DPM </vt:lpstr>
      <vt:lpstr>Protected Platforms</vt:lpstr>
      <vt:lpstr>MSCS Cluster Protection</vt:lpstr>
      <vt:lpstr>Exchange 2007 – CCR</vt:lpstr>
      <vt:lpstr>Exchange 2007 – LCR </vt:lpstr>
      <vt:lpstr>Exchange 2007 - SCR</vt:lpstr>
      <vt:lpstr>Exchange 2007 - SCR</vt:lpstr>
      <vt:lpstr>Exchange 2007 - SCR</vt:lpstr>
      <vt:lpstr>Exchange 2007 - SCR</vt:lpstr>
      <vt:lpstr>SQL Server</vt:lpstr>
      <vt:lpstr>SharePoint Server 2007 and Windows SharePoint Services 3.0</vt:lpstr>
      <vt:lpstr>SharePoint Server 2007 and Windows SharePoint Services 3.0</vt:lpstr>
      <vt:lpstr>SharePoint Server 2007 and Windows SharePoint Services 3.0</vt:lpstr>
      <vt:lpstr>SharePoint Server 2007 and Windows SharePoint Services 3.0</vt:lpstr>
      <vt:lpstr>SharePoint Server 2007 and Windows SharePoint Services 3.0</vt:lpstr>
      <vt:lpstr>SharePoint Server 2007 and Windows SharePoint Services 3.0</vt:lpstr>
      <vt:lpstr>SharePoint 2007 Recovery</vt:lpstr>
      <vt:lpstr>SharePoint 2007 Recovery</vt:lpstr>
      <vt:lpstr>SharePoint 2007 Recovery</vt:lpstr>
      <vt:lpstr>SharePoint 2007 Recovery</vt:lpstr>
      <vt:lpstr>SharePoint with DPM 2007 SP1</vt:lpstr>
      <vt:lpstr>SharePoint</vt:lpstr>
      <vt:lpstr>SharePoint</vt:lpstr>
      <vt:lpstr>Virtualization</vt:lpstr>
      <vt:lpstr>Virtualization - with non-VSS Guest OS</vt:lpstr>
      <vt:lpstr>Virtualization - with non-VSS Guest OS</vt:lpstr>
      <vt:lpstr>Virtualization - with VSS Guest OS</vt:lpstr>
      <vt:lpstr>Virtualization - with VSS Guest OS</vt:lpstr>
      <vt:lpstr>Virtualization - Protect from host or guest?</vt:lpstr>
      <vt:lpstr>Virtualization - Protect from host or guest?</vt:lpstr>
      <vt:lpstr>Virtualization - Protect from host or guest?</vt:lpstr>
      <vt:lpstr>Virtualization - Protect from host or guest?</vt:lpstr>
      <vt:lpstr>DPM to DPM for DR</vt:lpstr>
      <vt:lpstr>DPM to DPM for DR</vt:lpstr>
      <vt:lpstr>DPM to DPM for DR</vt:lpstr>
      <vt:lpstr>DPM to DPM for DR</vt:lpstr>
      <vt:lpstr>DPM to DPM</vt:lpstr>
      <vt:lpstr>Selecting data to protect.…</vt:lpstr>
      <vt:lpstr>Synchronisation : every 6,12 or 24hours</vt:lpstr>
      <vt:lpstr>Heterogeneous Deployment</vt:lpstr>
      <vt:lpstr>Heterogeneous Deployment</vt:lpstr>
      <vt:lpstr>Deployment Resources</vt:lpstr>
      <vt:lpstr>Deployment Notes</vt:lpstr>
      <vt:lpstr>Deployment Notes</vt:lpstr>
      <vt:lpstr>“Limitations”</vt:lpstr>
      <vt:lpstr>SRT Recovery Centre</vt:lpstr>
      <vt:lpstr>DPM 2007 Rollout</vt:lpstr>
      <vt:lpstr>DPM 2007 Update Rollup – June 2008</vt:lpstr>
      <vt:lpstr>DPM 2007 Service Pack 1 – December  2008</vt:lpstr>
      <vt:lpstr>DPM Roadmap – Where to from Here?</vt:lpstr>
      <vt:lpstr>Recognition</vt:lpstr>
      <vt:lpstr>Summary</vt:lpstr>
      <vt:lpstr>Resources</vt:lpstr>
      <vt:lpstr>Questions?</vt:lpstr>
      <vt:lpstr>Slide 115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2007-10-18T21:10:45Z</dcterms:created>
  <dcterms:modified xsi:type="dcterms:W3CDTF">2009-03-19T22:06:50Z</dcterms:modified>
</cp:coreProperties>
</file>