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8" r:id="rId5"/>
    <p:sldMasterId id="2147484212" r:id="rId6"/>
  </p:sldMasterIdLst>
  <p:notesMasterIdLst>
    <p:notesMasterId r:id="rId63"/>
  </p:notesMasterIdLst>
  <p:handoutMasterIdLst>
    <p:handoutMasterId r:id="rId64"/>
  </p:handout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777"/>
    <a:srgbClr val="282828"/>
    <a:srgbClr val="FFFFFF"/>
    <a:srgbClr val="338E5C"/>
    <a:srgbClr val="000000"/>
    <a:srgbClr val="33CCCC"/>
    <a:srgbClr val="CC00CC"/>
    <a:srgbClr val="00FFFF"/>
    <a:srgbClr val="442359"/>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270" autoAdjust="0"/>
  </p:normalViewPr>
  <p:slideViewPr>
    <p:cSldViewPr>
      <p:cViewPr varScale="1">
        <p:scale>
          <a:sx n="101" d="100"/>
          <a:sy n="101" d="100"/>
        </p:scale>
        <p:origin x="738" y="96"/>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5" d="100"/>
        <a:sy n="25" d="100"/>
      </p:scale>
      <p:origin x="0" y="0"/>
    </p:cViewPr>
  </p:sorterViewPr>
  <p:notesViewPr>
    <p:cSldViewPr showGuides="1">
      <p:cViewPr varScale="1">
        <p:scale>
          <a:sx n="58" d="100"/>
          <a:sy n="58" d="100"/>
        </p:scale>
        <p:origin x="2808"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Customers</c:v>
                </c:pt>
              </c:strCache>
            </c:strRef>
          </c:tx>
          <c:dPt>
            <c:idx val="0"/>
            <c:bubble3D val="0"/>
            <c:spPr>
              <a:solidFill>
                <a:schemeClr val="accent1"/>
              </a:solidFill>
              <a:ln>
                <a:noFill/>
              </a:ln>
              <a:effectLst>
                <a:outerShdw blurRad="63500" sx="102000" sy="102000" algn="ctr" rotWithShape="0">
                  <a:prstClr val="black">
                    <a:alpha val="20000"/>
                  </a:prstClr>
                </a:outerShdw>
              </a:effectLst>
            </c:spPr>
          </c:dPt>
          <c:dPt>
            <c:idx val="1"/>
            <c:bubble3D val="0"/>
            <c:spPr>
              <a:solidFill>
                <a:schemeClr val="accent2"/>
              </a:solidFill>
              <a:ln>
                <a:noFill/>
              </a:ln>
              <a:effectLst>
                <a:outerShdw blurRad="63500" sx="102000" sy="102000" algn="ctr" rotWithShape="0">
                  <a:prstClr val="black">
                    <a:alpha val="20000"/>
                  </a:prstClr>
                </a:outerShdw>
              </a:effectLst>
            </c:spPr>
          </c:dPt>
          <c:dPt>
            <c:idx val="2"/>
            <c:bubble3D val="0"/>
            <c:spPr>
              <a:solidFill>
                <a:schemeClr val="accent3"/>
              </a:solidFill>
              <a:ln>
                <a:noFill/>
              </a:ln>
              <a:effectLst>
                <a:outerShdw blurRad="63500" sx="102000" sy="102000" algn="ctr" rotWithShape="0">
                  <a:prstClr val="black">
                    <a:alpha val="20000"/>
                  </a:prstClr>
                </a:outerShdw>
              </a:effectLst>
            </c:spPr>
          </c:dPt>
          <c:dPt>
            <c:idx val="3"/>
            <c:bubble3D val="0"/>
            <c:spPr>
              <a:solidFill>
                <a:schemeClr val="accent4"/>
              </a:solidFill>
              <a:ln>
                <a:noFill/>
              </a:ln>
              <a:effectLst>
                <a:outerShdw blurRad="63500" sx="102000" sy="102000" algn="ctr" rotWithShape="0">
                  <a:prstClr val="black">
                    <a:alpha val="20000"/>
                  </a:prstClr>
                </a:outerShdw>
              </a:effectLst>
            </c:spPr>
          </c:dPt>
          <c:dLbls>
            <c:dLbl>
              <c:idx val="0"/>
              <c:spPr>
                <a:solidFill>
                  <a:schemeClr val="lt1"/>
                </a:solidFill>
                <a:ln>
                  <a:solidFill>
                    <a:schemeClr val="accent1"/>
                  </a:solidFill>
                </a:ln>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a:noFill/>
                    <a:ln>
                      <a:noFill/>
                    </a:ln>
                  </c15:spPr>
                </c:ext>
              </c:extLst>
            </c:dLbl>
            <c:dLbl>
              <c:idx val="1"/>
              <c:spPr>
                <a:solidFill>
                  <a:schemeClr val="lt1"/>
                </a:solidFill>
                <a:ln>
                  <a:solidFill>
                    <a:schemeClr val="accent2"/>
                  </a:solidFill>
                </a:ln>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accent2"/>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a:noFill/>
                    <a:ln>
                      <a:noFill/>
                    </a:ln>
                  </c15:spPr>
                </c:ext>
              </c:extLst>
            </c:dLbl>
            <c:spPr>
              <a:solidFill>
                <a:srgbClr val="FFFFFF"/>
              </a:solidFill>
              <a:ln>
                <a:solidFill>
                  <a:srgbClr val="007233"/>
                </a:solidFill>
              </a:ln>
              <a:effectLst/>
            </c:sp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Sheet1!$A$2:$A$3</c:f>
              <c:strCache>
                <c:ptCount val="2"/>
                <c:pt idx="0">
                  <c:v>Separate</c:v>
                </c:pt>
                <c:pt idx="1">
                  <c:v>Integrate</c:v>
                </c:pt>
              </c:strCache>
            </c:strRef>
          </c:cat>
          <c:val>
            <c:numRef>
              <c:f>Sheet1!$B$2:$B$3</c:f>
              <c:numCache>
                <c:formatCode>0%</c:formatCode>
                <c:ptCount val="2"/>
                <c:pt idx="0">
                  <c:v>0.8</c:v>
                </c:pt>
                <c:pt idx="1">
                  <c:v>0.2</c:v>
                </c:pt>
              </c:numCache>
            </c:numRef>
          </c:val>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Customers</c:v>
                </c:pt>
              </c:strCache>
            </c:strRef>
          </c:tx>
          <c:dPt>
            <c:idx val="0"/>
            <c:bubble3D val="0"/>
            <c:spPr>
              <a:solidFill>
                <a:schemeClr val="accent1"/>
              </a:solidFill>
              <a:ln>
                <a:noFill/>
              </a:ln>
              <a:effectLst>
                <a:outerShdw blurRad="63500" sx="102000" sy="102000" algn="ctr" rotWithShape="0">
                  <a:prstClr val="black">
                    <a:alpha val="20000"/>
                  </a:prstClr>
                </a:outerShdw>
              </a:effectLst>
            </c:spPr>
          </c:dPt>
          <c:dPt>
            <c:idx val="1"/>
            <c:bubble3D val="0"/>
            <c:spPr>
              <a:solidFill>
                <a:schemeClr val="accent2"/>
              </a:solidFill>
              <a:ln>
                <a:noFill/>
              </a:ln>
              <a:effectLst>
                <a:outerShdw blurRad="63500" sx="102000" sy="102000" algn="ctr" rotWithShape="0">
                  <a:prstClr val="black">
                    <a:alpha val="20000"/>
                  </a:prstClr>
                </a:outerShdw>
              </a:effectLst>
            </c:spPr>
          </c:dPt>
          <c:dPt>
            <c:idx val="2"/>
            <c:bubble3D val="0"/>
            <c:spPr>
              <a:solidFill>
                <a:schemeClr val="accent3"/>
              </a:solidFill>
              <a:ln>
                <a:noFill/>
              </a:ln>
              <a:effectLst>
                <a:outerShdw blurRad="63500" sx="102000" sy="102000" algn="ctr" rotWithShape="0">
                  <a:prstClr val="black">
                    <a:alpha val="20000"/>
                  </a:prstClr>
                </a:outerShdw>
              </a:effectLst>
            </c:spPr>
          </c:dPt>
          <c:dPt>
            <c:idx val="3"/>
            <c:bubble3D val="0"/>
            <c:spPr>
              <a:solidFill>
                <a:schemeClr val="accent4"/>
              </a:solidFill>
              <a:ln>
                <a:noFill/>
              </a:ln>
              <a:effectLst>
                <a:outerShdw blurRad="63500" sx="102000" sy="102000" algn="ctr" rotWithShape="0">
                  <a:prstClr val="black">
                    <a:alpha val="20000"/>
                  </a:prstClr>
                </a:outerShdw>
              </a:effectLst>
            </c:spPr>
          </c:dPt>
          <c:dLbls>
            <c:dLbl>
              <c:idx val="0"/>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accent1"/>
                        </a:solidFill>
                        <a:latin typeface="+mn-lt"/>
                        <a:ea typeface="+mn-ea"/>
                        <a:cs typeface="+mn-cs"/>
                      </a:defRPr>
                    </a:pPr>
                    <a:r>
                      <a:rPr lang="en-US"/>
                      <a:t>No DR Plans 60%</a:t>
                    </a:r>
                  </a:p>
                </c:rich>
              </c:tx>
              <c:spPr>
                <a:solidFill>
                  <a:schemeClr val="lt1"/>
                </a:solidFill>
                <a:ln>
                  <a:solidFill>
                    <a:schemeClr val="accent1"/>
                  </a:solidFill>
                </a:ln>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a:noFill/>
                    <a:ln>
                      <a:noFill/>
                    </a:ln>
                  </c15:spPr>
                </c:ext>
              </c:extLst>
            </c:dLbl>
            <c:dLbl>
              <c:idx val="1"/>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accent1"/>
                        </a:solidFill>
                        <a:latin typeface="+mn-lt"/>
                        <a:ea typeface="+mn-ea"/>
                        <a:cs typeface="+mn-cs"/>
                      </a:defRPr>
                    </a:pPr>
                    <a:r>
                      <a:rPr lang="en-US" dirty="0" smtClean="0"/>
                      <a:t>DR</a:t>
                    </a:r>
                    <a:r>
                      <a:rPr lang="en-US" baseline="0" dirty="0" smtClean="0"/>
                      <a:t> Plans 40%</a:t>
                    </a:r>
                    <a:endParaRPr lang="en-US" dirty="0"/>
                  </a:p>
                </c:rich>
              </c:tx>
              <c:spPr>
                <a:solidFill>
                  <a:schemeClr val="lt1"/>
                </a:solidFill>
                <a:ln>
                  <a:solidFill>
                    <a:schemeClr val="accent2"/>
                  </a:solidFill>
                </a:ln>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a:noFill/>
                    <a:ln>
                      <a:noFill/>
                    </a:ln>
                  </c15:spPr>
                </c:ext>
              </c:extLst>
            </c:dLbl>
            <c:spPr>
              <a:solidFill>
                <a:srgbClr val="FFFFFF"/>
              </a:solidFill>
              <a:ln>
                <a:solidFill>
                  <a:srgbClr val="007233"/>
                </a:solidFill>
              </a:ln>
              <a:effectLst/>
            </c:sp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Sheet1!$A$2:$A$3</c:f>
              <c:strCache>
                <c:ptCount val="2"/>
                <c:pt idx="0">
                  <c:v>Separate</c:v>
                </c:pt>
                <c:pt idx="1">
                  <c:v>Integrate</c:v>
                </c:pt>
              </c:strCache>
            </c:strRef>
          </c:cat>
          <c:val>
            <c:numRef>
              <c:f>Sheet1!$B$2:$B$3</c:f>
              <c:numCache>
                <c:formatCode>0%</c:formatCode>
                <c:ptCount val="2"/>
                <c:pt idx="0">
                  <c:v>0.8</c:v>
                </c:pt>
                <c:pt idx="1">
                  <c:v>0.2</c:v>
                </c:pt>
              </c:numCache>
            </c:numRef>
          </c:val>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Microsoft Project Conference </a:t>
            </a:r>
            <a:r>
              <a:rPr lang="en-US" dirty="0" smtClean="0"/>
              <a:t>2014</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2/4/2014 4:02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Project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2/4/2014 4:02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Date Placeholder 9"/>
          <p:cNvSpPr>
            <a:spLocks noGrp="1"/>
          </p:cNvSpPr>
          <p:nvPr>
            <p:ph type="dt" idx="13"/>
          </p:nvPr>
        </p:nvSpPr>
        <p:spPr/>
        <p:txBody>
          <a:bodyPr/>
          <a:lstStyle/>
          <a:p>
            <a:fld id="{B24D84E8-06E3-489F-9C67-A33EE59B08EB}" type="datetime8">
              <a:rPr lang="en-US" smtClean="0">
                <a:solidFill>
                  <a:prstClr val="black"/>
                </a:solidFill>
              </a:rPr>
              <a:pPr/>
              <a:t>2/4/2014 4:02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r>
              <a:rPr lang="en-US" dirty="0">
                <a:solidFill>
                  <a:prstClr val="black"/>
                </a:solidFill>
              </a:rPr>
              <a:t>Microsoft Project Conference </a:t>
            </a:r>
            <a:r>
              <a:rPr lang="en-US" dirty="0" smtClean="0">
                <a:solidFill>
                  <a:prstClr val="black"/>
                </a:solidFill>
              </a:rPr>
              <a:t>2014</a:t>
            </a:r>
            <a:endParaRPr lang="en-US" dirty="0">
              <a:solidFill>
                <a:prstClr val="black"/>
              </a:solidFill>
            </a:endParaRPr>
          </a:p>
        </p:txBody>
      </p:sp>
    </p:spTree>
    <p:extLst>
      <p:ext uri="{BB962C8B-B14F-4D97-AF65-F5344CB8AC3E}">
        <p14:creationId xmlns:p14="http://schemas.microsoft.com/office/powerpoint/2010/main" val="3207600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D5BFCA68-1C9D-4400-AE5C-C84DEB8E5A5A}"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388712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2F8CFBFD-9390-4B44-BB0D-CE4BC6DE74DA}"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759850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E447C2E7-3814-4BB1-8744-3A0899F8BCFD}"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4086473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AB55F4A2-DB70-4CF1-908A-A960D439F6A6}"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8195928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en-US"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6BA55734-BD03-40DB-93E1-B521E2ED2B23}"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180787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7A959199-584E-4C5D-A59C-C87A18E0EF92}"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2222760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A30C4081-CF85-4713-85B5-D42D3AEAFF6B}"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1534214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16557535-068F-4BD8-96C9-5B5B02672236}"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32610888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A30C4081-CF85-4713-85B5-D42D3AEAFF6B}"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6058158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983B784-DECA-499C-B9F9-E62E6FAA4FA4}"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462678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Date Placeholder 9"/>
          <p:cNvSpPr>
            <a:spLocks noGrp="1"/>
          </p:cNvSpPr>
          <p:nvPr>
            <p:ph type="dt" idx="13"/>
          </p:nvPr>
        </p:nvSpPr>
        <p:spPr/>
        <p:txBody>
          <a:bodyPr/>
          <a:lstStyle/>
          <a:p>
            <a:fld id="{22729718-D09D-45C7-B2CD-A62DB18B932F}" type="datetime8">
              <a:rPr lang="en-US" smtClean="0">
                <a:solidFill>
                  <a:prstClr val="black"/>
                </a:solidFill>
              </a:rPr>
              <a:pPr/>
              <a:t>2/4/2014 4:02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3778586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2D2D188-0AFB-4E07-99D7-7A2DBB77F969}"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23329474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0F306D8-6ADB-4C4D-9AF3-DAA11CF2C719}"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19741220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98BF777-11C4-4E1E-8394-6CB345557B54}"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34260264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4525F73-E8A8-456F-8958-B848A0912B1A}"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26267856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4525F73-E8A8-456F-8958-B848A0912B1A}"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26014386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9AE0989-C565-4AB2-8BFD-31930BF742E1}"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29123878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363" y="739775"/>
            <a:ext cx="6584950" cy="3703638"/>
          </a:xfrm>
          <a:prstGeom prst="rect">
            <a:avLst/>
          </a:prstGeom>
        </p:spPr>
      </p:sp>
      <p:sp>
        <p:nvSpPr>
          <p:cNvPr id="3" name="Notes Placeholder 2"/>
          <p:cNvSpPr>
            <a:spLocks noGrp="1"/>
          </p:cNvSpPr>
          <p:nvPr>
            <p:ph type="body" idx="1"/>
          </p:nvPr>
        </p:nvSpPr>
        <p:spPr>
          <a:xfrm>
            <a:off x="679768" y="4689515"/>
            <a:ext cx="5438140" cy="4442698"/>
          </a:xfrm>
          <a:prstGeom prst="rect">
            <a:avLst/>
          </a:prstGeom>
        </p:spPr>
        <p:txBody>
          <a:bodyPr>
            <a:normAutofit/>
          </a:bodyPr>
          <a:lstStyle/>
          <a:p>
            <a:endParaRPr lang="en-US" dirty="0"/>
          </a:p>
        </p:txBody>
      </p:sp>
      <p:sp>
        <p:nvSpPr>
          <p:cNvPr id="4" name="Date Placeholder 3"/>
          <p:cNvSpPr>
            <a:spLocks noGrp="1"/>
          </p:cNvSpPr>
          <p:nvPr>
            <p:ph type="dt" idx="10"/>
          </p:nvPr>
        </p:nvSpPr>
        <p:spPr>
          <a:xfrm>
            <a:off x="3850443" y="0"/>
            <a:ext cx="2945659" cy="493633"/>
          </a:xfrm>
          <a:prstGeom prst="rect">
            <a:avLst/>
          </a:prstGeom>
        </p:spPr>
        <p:txBody>
          <a:bodyPr/>
          <a:lstStyle/>
          <a:p>
            <a:fld id="{2CB8296B-8E3A-4B2C-9983-2A2FCC44FCAD}" type="datetime1">
              <a:rPr lang="en-US" smtClean="0">
                <a:solidFill>
                  <a:prstClr val="black"/>
                </a:solidFill>
              </a:rPr>
              <a:pPr/>
              <a:t>2/4/2014</a:t>
            </a:fld>
            <a:endParaRPr lang="en-US" dirty="0">
              <a:solidFill>
                <a:prstClr val="black"/>
              </a:solidFill>
            </a:endParaRPr>
          </a:p>
        </p:txBody>
      </p:sp>
      <p:sp>
        <p:nvSpPr>
          <p:cNvPr id="5" name="Footer Placeholder 4"/>
          <p:cNvSpPr>
            <a:spLocks noGrp="1"/>
          </p:cNvSpPr>
          <p:nvPr>
            <p:ph type="ftr" sz="quarter" idx="11"/>
          </p:nvPr>
        </p:nvSpPr>
        <p:spPr>
          <a:xfrm>
            <a:off x="0" y="9377316"/>
            <a:ext cx="6117908" cy="493633"/>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17907" y="9377316"/>
            <a:ext cx="678194" cy="493633"/>
          </a:xfrm>
          <a:prstGeom prst="rect">
            <a:avLst/>
          </a:prstGeom>
        </p:spPr>
        <p:txBody>
          <a:bodyPr/>
          <a:lstStyle/>
          <a:p>
            <a:fld id="{8B263312-38AA-4E1E-B2B5-0F8F122B24FE}" type="slidenum">
              <a:rPr lang="en-US" smtClean="0">
                <a:solidFill>
                  <a:prstClr val="black"/>
                </a:solidFill>
              </a:rPr>
              <a:pPr/>
              <a:t>30</a:t>
            </a:fld>
            <a:endParaRPr lang="en-US" dirty="0">
              <a:solidFill>
                <a:prstClr val="black"/>
              </a:solidFill>
            </a:endParaRPr>
          </a:p>
        </p:txBody>
      </p:sp>
      <p:sp>
        <p:nvSpPr>
          <p:cNvPr id="8" name="Header Placeholder 7"/>
          <p:cNvSpPr>
            <a:spLocks noGrp="1"/>
          </p:cNvSpPr>
          <p:nvPr>
            <p:ph type="hdr" sz="quarter" idx="13"/>
          </p:nvPr>
        </p:nvSpPr>
        <p:spPr>
          <a:xfrm>
            <a:off x="0" y="0"/>
            <a:ext cx="2945659" cy="493633"/>
          </a:xfrm>
          <a:prstGeom prst="rect">
            <a:avLst/>
          </a:prstGeom>
        </p:spPr>
        <p:txBody>
          <a:bodyPr/>
          <a:lstStyle/>
          <a:p>
            <a:r>
              <a:rPr lang="en-US" dirty="0" smtClean="0">
                <a:solidFill>
                  <a:prstClr val="black"/>
                </a:solidFill>
              </a:rPr>
              <a:t>Microsoft Consumer Channels and Central Marketing Group</a:t>
            </a:r>
            <a:endParaRPr lang="en-US" dirty="0">
              <a:solidFill>
                <a:prstClr val="black"/>
              </a:solidFill>
            </a:endParaRPr>
          </a:p>
        </p:txBody>
      </p:sp>
    </p:spTree>
    <p:extLst>
      <p:ext uri="{BB962C8B-B14F-4D97-AF65-F5344CB8AC3E}">
        <p14:creationId xmlns:p14="http://schemas.microsoft.com/office/powerpoint/2010/main" val="771481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FEFA6EC-3AA8-4B27-85C5-8442C67C75FF}"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6078602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09929BC-8C2B-4CBB-9F3F-783363D72350}"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17638510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82AE1C1-5CB6-4576-8D7B-9C217E77A987}"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1282976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C7CF10DE-E362-4C1A-A8A5-82A5C7D8F8B4}"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2961157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9F0E13A-77D4-48B7-A895-1FF4906155AE}"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41606633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6E51D09-79C0-45A4-8B12-3FDD9B07B701}"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1853335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8115462-7FE4-4BBE-BCEC-C9FD0E2098DD}"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774832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EF0DA41-7405-4405-8F6D-D0C4D97F00A1}"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7780243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6DFA6F7-B80D-4800-84C3-2BFD42F37495}"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20854569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36BB59D-DE06-438E-9CB0-58FF7750A2F3}"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10431844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94FDD7B-FBFE-46B3-87B9-B3852FE82D70}"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36543182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0856C84-3247-4131-B6B6-22F3ACF2B0D9}"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7023593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6DD00A8-345C-4D46-8F66-97E92B95E145}"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42</a:t>
            </a:fld>
            <a:endParaRPr lang="en-US" dirty="0">
              <a:solidFill>
                <a:prstClr val="black"/>
              </a:solidFill>
            </a:endParaRPr>
          </a:p>
        </p:txBody>
      </p:sp>
    </p:spTree>
    <p:extLst>
      <p:ext uri="{BB962C8B-B14F-4D97-AF65-F5344CB8AC3E}">
        <p14:creationId xmlns:p14="http://schemas.microsoft.com/office/powerpoint/2010/main" val="16824449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4525F73-E8A8-456F-8958-B848A0912B1A}"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1098135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1EEFF556-5512-4997-AB32-08513E71C421}"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7029664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09929BC-8C2B-4CBB-9F3F-783363D72350}"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44</a:t>
            </a:fld>
            <a:endParaRPr lang="en-US" dirty="0">
              <a:solidFill>
                <a:prstClr val="black"/>
              </a:solidFill>
            </a:endParaRPr>
          </a:p>
        </p:txBody>
      </p:sp>
    </p:spTree>
    <p:extLst>
      <p:ext uri="{BB962C8B-B14F-4D97-AF65-F5344CB8AC3E}">
        <p14:creationId xmlns:p14="http://schemas.microsoft.com/office/powerpoint/2010/main" val="10837547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6DD00A8-345C-4D46-8F66-97E92B95E145}"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45</a:t>
            </a:fld>
            <a:endParaRPr lang="en-US" dirty="0">
              <a:solidFill>
                <a:prstClr val="black"/>
              </a:solidFill>
            </a:endParaRPr>
          </a:p>
        </p:txBody>
      </p:sp>
    </p:spTree>
    <p:extLst>
      <p:ext uri="{BB962C8B-B14F-4D97-AF65-F5344CB8AC3E}">
        <p14:creationId xmlns:p14="http://schemas.microsoft.com/office/powerpoint/2010/main" val="338370920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6DD00A8-345C-4D46-8F66-97E92B95E145}"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28814364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panose="05000000000000000000" pitchFamily="2" charset="2"/>
            </a:endParaRPr>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36BB59D-DE06-438E-9CB0-58FF7750A2F3}"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35542249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6DD00A8-345C-4D46-8F66-97E92B95E145}"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48</a:t>
            </a:fld>
            <a:endParaRPr lang="en-US" dirty="0">
              <a:solidFill>
                <a:prstClr val="black"/>
              </a:solidFill>
            </a:endParaRPr>
          </a:p>
        </p:txBody>
      </p:sp>
    </p:spTree>
    <p:extLst>
      <p:ext uri="{BB962C8B-B14F-4D97-AF65-F5344CB8AC3E}">
        <p14:creationId xmlns:p14="http://schemas.microsoft.com/office/powerpoint/2010/main" val="2843297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8A3088F-451E-4D78-9877-A83BE2664597}"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22816958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36BB59D-DE06-438E-9CB0-58FF7750A2F3}"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50</a:t>
            </a:fld>
            <a:endParaRPr lang="en-US" dirty="0">
              <a:solidFill>
                <a:prstClr val="black"/>
              </a:solidFill>
            </a:endParaRPr>
          </a:p>
        </p:txBody>
      </p:sp>
    </p:spTree>
    <p:extLst>
      <p:ext uri="{BB962C8B-B14F-4D97-AF65-F5344CB8AC3E}">
        <p14:creationId xmlns:p14="http://schemas.microsoft.com/office/powerpoint/2010/main" val="34514169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4525F73-E8A8-456F-8958-B848A0912B1A}"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51</a:t>
            </a:fld>
            <a:endParaRPr lang="en-US" dirty="0">
              <a:solidFill>
                <a:prstClr val="black"/>
              </a:solidFill>
            </a:endParaRPr>
          </a:p>
        </p:txBody>
      </p:sp>
    </p:spTree>
    <p:extLst>
      <p:ext uri="{BB962C8B-B14F-4D97-AF65-F5344CB8AC3E}">
        <p14:creationId xmlns:p14="http://schemas.microsoft.com/office/powerpoint/2010/main" val="255443897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61D6070-3F95-4703-83D2-D72E08237CD5}" type="datetime1">
              <a:rPr lang="en-US" smtClean="0">
                <a:solidFill>
                  <a:prstClr val="black"/>
                </a:solidFill>
              </a:rPr>
              <a:pPr/>
              <a:t>2/4/2014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52</a:t>
            </a:fld>
            <a:endParaRPr lang="en-US" dirty="0">
              <a:solidFill>
                <a:prstClr val="black"/>
              </a:solidFill>
            </a:endParaRPr>
          </a:p>
        </p:txBody>
      </p:sp>
    </p:spTree>
    <p:extLst>
      <p:ext uri="{BB962C8B-B14F-4D97-AF65-F5344CB8AC3E}">
        <p14:creationId xmlns:p14="http://schemas.microsoft.com/office/powerpoint/2010/main" val="17928571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54</a:t>
            </a:fld>
            <a:endParaRPr lang="en-US" dirty="0">
              <a:solidFill>
                <a:prstClr val="black"/>
              </a:solidFill>
            </a:endParaRPr>
          </a:p>
        </p:txBody>
      </p:sp>
      <p:sp>
        <p:nvSpPr>
          <p:cNvPr id="10" name="Date Placeholder 9"/>
          <p:cNvSpPr>
            <a:spLocks noGrp="1"/>
          </p:cNvSpPr>
          <p:nvPr>
            <p:ph type="dt" idx="13"/>
          </p:nvPr>
        </p:nvSpPr>
        <p:spPr/>
        <p:txBody>
          <a:bodyPr/>
          <a:lstStyle/>
          <a:p>
            <a:fld id="{D86B6F6D-10A7-4370-A088-967AA50D8CFD}" type="datetime8">
              <a:rPr lang="en-US" smtClean="0">
                <a:solidFill>
                  <a:prstClr val="black"/>
                </a:solidFill>
              </a:rPr>
              <a:pPr/>
              <a:t>2/4/2014 4:02 PM</a:t>
            </a:fld>
            <a:endParaRPr lang="en-US" dirty="0">
              <a:solidFill>
                <a:prstClr val="black"/>
              </a:solidFill>
            </a:endParaRPr>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solidFill>
                <a:prstClr val="black"/>
              </a:solidFill>
            </a:endParaRPr>
          </a:p>
        </p:txBody>
      </p:sp>
    </p:spTree>
    <p:extLst>
      <p:ext uri="{BB962C8B-B14F-4D97-AF65-F5344CB8AC3E}">
        <p14:creationId xmlns:p14="http://schemas.microsoft.com/office/powerpoint/2010/main" val="1123427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737FFDD7-05C8-4AF7-B0E0-4CEF98D4C5F3}"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13778021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55</a:t>
            </a:fld>
            <a:endParaRPr lang="en-US" dirty="0">
              <a:solidFill>
                <a:prstClr val="black"/>
              </a:solidFill>
            </a:endParaRPr>
          </a:p>
        </p:txBody>
      </p:sp>
    </p:spTree>
    <p:extLst>
      <p:ext uri="{BB962C8B-B14F-4D97-AF65-F5344CB8AC3E}">
        <p14:creationId xmlns:p14="http://schemas.microsoft.com/office/powerpoint/2010/main" val="26511792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56</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solidFill>
                  <a:prstClr val="black"/>
                </a:solidFill>
              </a:rPr>
              <a:pPr/>
              <a:t>2/4/2014 4:02 PM</a:t>
            </a:fld>
            <a:endParaRPr lang="en-US" dirty="0">
              <a:solidFill>
                <a:prstClr val="black"/>
              </a:solidFill>
            </a:endParaRPr>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solidFill>
                <a:prstClr val="black"/>
              </a:solidFill>
            </a:endParaRPr>
          </a:p>
        </p:txBody>
      </p:sp>
    </p:spTree>
    <p:extLst>
      <p:ext uri="{BB962C8B-B14F-4D97-AF65-F5344CB8AC3E}">
        <p14:creationId xmlns:p14="http://schemas.microsoft.com/office/powerpoint/2010/main" val="1170624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7222818E-689F-4F03-893B-B4D822096D8E}"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4220837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E0D33332-976C-4A29-B184-B5307367C0AF}"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737238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B7F14E0C-AE46-4B5C-AD8E-4F8651E222E1}"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4189705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ußzeilenplatzhalt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umsplatzhalter 5"/>
          <p:cNvSpPr>
            <a:spLocks noGrp="1"/>
          </p:cNvSpPr>
          <p:nvPr>
            <p:ph type="dt" idx="12"/>
          </p:nvPr>
        </p:nvSpPr>
        <p:spPr/>
        <p:txBody>
          <a:bodyPr/>
          <a:lstStyle/>
          <a:p>
            <a:fld id="{B7F14E0C-AE46-4B5C-AD8E-4F8651E222E1}" type="datetime1">
              <a:rPr lang="en-US" smtClean="0">
                <a:solidFill>
                  <a:prstClr val="black"/>
                </a:solidFill>
              </a:rPr>
              <a:pPr/>
              <a:t>2/4/2014</a:t>
            </a:fld>
            <a:endParaRPr lang="en-US" dirty="0">
              <a:solidFill>
                <a:prstClr val="black"/>
              </a:solidFill>
            </a:endParaRPr>
          </a:p>
        </p:txBody>
      </p:sp>
      <p:sp>
        <p:nvSpPr>
          <p:cNvPr id="7" name="Foliennummernplatzhalt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7856240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 Id="rId4" Type="http://schemas.openxmlformats.org/officeDocument/2006/relationships/image" Target="../media/image3.emf"/></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emf"/><Relationship Id="rId1" Type="http://schemas.openxmlformats.org/officeDocument/2006/relationships/slideMaster" Target="../slideMasters/slideMaster3.xml"/><Relationship Id="rId4" Type="http://schemas.openxmlformats.org/officeDocument/2006/relationships/image" Target="../media/image3.emf"/></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006214" y="2582095"/>
            <a:ext cx="11173324" cy="4000518"/>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10163551" y="479425"/>
            <a:ext cx="1827522" cy="391481"/>
          </a:xfrm>
          <a:prstGeom prst="rect">
            <a:avLst/>
          </a:prstGeom>
        </p:spPr>
      </p:pic>
      <p:pic>
        <p:nvPicPr>
          <p:cNvPr id="8" name="Picture 7"/>
          <p:cNvPicPr>
            <a:picLocks noChangeAspect="1"/>
          </p:cNvPicPr>
          <p:nvPr userDrawn="1"/>
        </p:nvPicPr>
        <p:blipFill>
          <a:blip r:embed="rId4"/>
          <a:stretch>
            <a:fillRect/>
          </a:stretch>
        </p:blipFill>
        <p:spPr>
          <a:xfrm>
            <a:off x="457200" y="479425"/>
            <a:ext cx="11368399" cy="6035675"/>
          </a:xfrm>
          <a:prstGeom prst="rect">
            <a:avLst/>
          </a:prstGeom>
        </p:spPr>
      </p:pic>
      <p:sp>
        <p:nvSpPr>
          <p:cNvPr id="7" name="Rectangle 6"/>
          <p:cNvSpPr/>
          <p:nvPr userDrawn="1"/>
        </p:nvSpPr>
        <p:spPr>
          <a:xfrm>
            <a:off x="473302" y="2132240"/>
            <a:ext cx="7116536" cy="523220"/>
          </a:xfrm>
          <a:prstGeom prst="rect">
            <a:avLst/>
          </a:prstGeom>
        </p:spPr>
        <p:txBody>
          <a:bodyPr wrap="square" lIns="347472" rIns="91440">
            <a:spAutoFit/>
          </a:bodyPr>
          <a:lstStyle/>
          <a:p>
            <a:pPr marL="0" marR="0">
              <a:spcBef>
                <a:spcPts val="0"/>
              </a:spcBef>
              <a:spcAft>
                <a:spcPts val="0"/>
              </a:spcAft>
            </a:pPr>
            <a:r>
              <a:rPr lang="en-US" sz="280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Anaheim, CA </a:t>
            </a:r>
            <a:r>
              <a:rPr lang="en-US" sz="2800" baseline="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 |  </a:t>
            </a:r>
            <a:r>
              <a:rPr lang="en-US" sz="2800" dirty="0" smtClean="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rPr>
              <a:t>February 2-5, 2014</a:t>
            </a:r>
            <a:endParaRPr lang="en-US" sz="2800" dirty="0">
              <a:gradFill>
                <a:gsLst>
                  <a:gs pos="0">
                    <a:schemeClr val="tx2"/>
                  </a:gs>
                  <a:gs pos="100000">
                    <a:schemeClr val="tx2"/>
                  </a:gs>
                </a:gsLst>
                <a:lin ang="5400000" scaled="0"/>
              </a:gradFill>
              <a:effectLst/>
              <a:latin typeface="+mn-lt"/>
              <a:ea typeface="Calibri" panose="020F0502020204030204" pitchFamily="34" charset="0"/>
              <a:cs typeface="Times New Roman" panose="02020603050405020304" pitchFamily="18" charset="0"/>
            </a:endParaRPr>
          </a:p>
        </p:txBody>
      </p:sp>
      <p:sp>
        <p:nvSpPr>
          <p:cNvPr id="9" name="Freeform 5"/>
          <p:cNvSpPr>
            <a:spLocks noEditPoints="1"/>
          </p:cNvSpPr>
          <p:nvPr userDrawn="1"/>
        </p:nvSpPr>
        <p:spPr bwMode="auto">
          <a:xfrm>
            <a:off x="457201" y="6245260"/>
            <a:ext cx="1463404" cy="269840"/>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777777"/>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302" userDrawn="1">
          <p15:clr>
            <a:srgbClr val="C35EA4"/>
          </p15:clr>
        </p15:guide>
        <p15:guide id="2" pos="288" userDrawn="1">
          <p15:clr>
            <a:srgbClr val="C35EA4"/>
          </p15:clr>
        </p15:guide>
        <p15:guide id="3" pos="7546"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6399213" cy="1830388"/>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25677"/>
            <a:ext cx="10058336"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1459"/>
            <a:ext cx="1841945" cy="393192"/>
          </a:xfrm>
          <a:prstGeom prst="rect">
            <a:avLst/>
          </a:prstGeom>
        </p:spPr>
      </p:pic>
      <p:sp>
        <p:nvSpPr>
          <p:cNvPr id="10" name="Freeform 9"/>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288605353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userDrawn="1">
          <p15:clr>
            <a:srgbClr val="C35EA4"/>
          </p15:clr>
        </p15:guide>
        <p15:guide id="2" orient="horz" pos="4104" userDrawn="1">
          <p15:clr>
            <a:srgbClr val="C35EA4"/>
          </p15:clr>
        </p15:guide>
        <p15:guide id="3" pos="288" userDrawn="1">
          <p15:clr>
            <a:srgbClr val="C35EA4"/>
          </p15:clr>
        </p15:guide>
        <p15:guide id="4" pos="7546"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006214" y="2582095"/>
            <a:ext cx="11173324" cy="4000518"/>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10163551" y="479425"/>
            <a:ext cx="1827522" cy="391481"/>
          </a:xfrm>
          <a:prstGeom prst="rect">
            <a:avLst/>
          </a:prstGeom>
        </p:spPr>
      </p:pic>
      <p:pic>
        <p:nvPicPr>
          <p:cNvPr id="8" name="Picture 7"/>
          <p:cNvPicPr>
            <a:picLocks noChangeAspect="1"/>
          </p:cNvPicPr>
          <p:nvPr userDrawn="1"/>
        </p:nvPicPr>
        <p:blipFill>
          <a:blip r:embed="rId4"/>
          <a:stretch>
            <a:fillRect/>
          </a:stretch>
        </p:blipFill>
        <p:spPr>
          <a:xfrm>
            <a:off x="457200" y="479425"/>
            <a:ext cx="11368399" cy="6035675"/>
          </a:xfrm>
          <a:prstGeom prst="rect">
            <a:avLst/>
          </a:prstGeom>
        </p:spPr>
      </p:pic>
      <p:sp>
        <p:nvSpPr>
          <p:cNvPr id="7" name="Rectangle 6"/>
          <p:cNvSpPr/>
          <p:nvPr userDrawn="1"/>
        </p:nvSpPr>
        <p:spPr>
          <a:xfrm>
            <a:off x="473302" y="2132240"/>
            <a:ext cx="7116536" cy="523220"/>
          </a:xfrm>
          <a:prstGeom prst="rect">
            <a:avLst/>
          </a:prstGeom>
        </p:spPr>
        <p:txBody>
          <a:bodyPr wrap="square" lIns="347472" rIns="91440">
            <a:spAutoFit/>
          </a:bodyPr>
          <a:lstStyle/>
          <a:p>
            <a:r>
              <a:rPr lang="en-US" sz="2800" dirty="0" smtClean="0">
                <a:gradFill>
                  <a:gsLst>
                    <a:gs pos="0">
                      <a:srgbClr val="007233"/>
                    </a:gs>
                    <a:gs pos="100000">
                      <a:srgbClr val="007233"/>
                    </a:gs>
                  </a:gsLst>
                  <a:lin ang="5400000" scaled="0"/>
                </a:gradFill>
                <a:ea typeface="Calibri" panose="020F0502020204030204" pitchFamily="34" charset="0"/>
                <a:cs typeface="Times New Roman" panose="02020603050405020304" pitchFamily="18" charset="0"/>
              </a:rPr>
              <a:t>Anaheim, CA  |  February 2-5, 2014</a:t>
            </a:r>
            <a:endParaRPr lang="en-US" sz="2800" dirty="0">
              <a:gradFill>
                <a:gsLst>
                  <a:gs pos="0">
                    <a:srgbClr val="007233"/>
                  </a:gs>
                  <a:gs pos="100000">
                    <a:srgbClr val="007233"/>
                  </a:gs>
                </a:gsLst>
                <a:lin ang="5400000" scaled="0"/>
              </a:gradFill>
              <a:ea typeface="Calibri" panose="020F0502020204030204" pitchFamily="34" charset="0"/>
              <a:cs typeface="Times New Roman" panose="02020603050405020304" pitchFamily="18" charset="0"/>
            </a:endParaRPr>
          </a:p>
        </p:txBody>
      </p:sp>
      <p:sp>
        <p:nvSpPr>
          <p:cNvPr id="9" name="Freeform 5"/>
          <p:cNvSpPr>
            <a:spLocks noEditPoints="1"/>
          </p:cNvSpPr>
          <p:nvPr userDrawn="1"/>
        </p:nvSpPr>
        <p:spPr bwMode="auto">
          <a:xfrm>
            <a:off x="457201" y="6245260"/>
            <a:ext cx="1463404" cy="269840"/>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777777"/>
          </a:solidFill>
          <a:ln>
            <a:noFill/>
          </a:ln>
        </p:spPr>
        <p:txBody>
          <a:bodyPr vert="horz" wrap="square" lIns="91440" tIns="45720" rIns="91440" bIns="45720" numCol="1" anchor="t" anchorCtr="0" compatLnSpc="1">
            <a:prstTxWarp prst="textNoShape">
              <a:avLst/>
            </a:prstTxWarp>
          </a:bodyPr>
          <a:lstStyle/>
          <a:p>
            <a:endParaRPr lang="en-US" dirty="0">
              <a:solidFill>
                <a:srgbClr val="282828"/>
              </a:solidFill>
            </a:endParaRPr>
          </a:p>
        </p:txBody>
      </p:sp>
    </p:spTree>
    <p:extLst>
      <p:ext uri="{BB962C8B-B14F-4D97-AF65-F5344CB8AC3E}">
        <p14:creationId xmlns:p14="http://schemas.microsoft.com/office/powerpoint/2010/main" val="345478958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pos="288">
          <p15:clr>
            <a:srgbClr val="C35EA4"/>
          </p15:clr>
        </p15:guide>
        <p15:guide id="3" pos="7546">
          <p15:clr>
            <a:srgbClr val="C35EA4"/>
          </p15:clr>
        </p15:guide>
        <p15:guide id="4" orient="horz" pos="4104">
          <p15:clr>
            <a:srgbClr val="C35E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7"/>
            <a:ext cx="6399213" cy="1830388"/>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25677"/>
            <a:ext cx="10058336"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1459"/>
            <a:ext cx="1841945" cy="393192"/>
          </a:xfrm>
          <a:prstGeom prst="rect">
            <a:avLst/>
          </a:prstGeom>
        </p:spPr>
      </p:pic>
      <p:sp>
        <p:nvSpPr>
          <p:cNvPr id="10" name="Freeform 9"/>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 name="Freeform 5"/>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Tree>
    <p:extLst>
      <p:ext uri="{BB962C8B-B14F-4D97-AF65-F5344CB8AC3E}">
        <p14:creationId xmlns:p14="http://schemas.microsoft.com/office/powerpoint/2010/main" val="41843018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
        <p:nvSpPr>
          <p:cNvPr id="6" name="Freeform 5"/>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 name="Freeform 7"/>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FFFFFF"/>
              </a:solidFill>
            </a:endParaRPr>
          </a:p>
        </p:txBody>
      </p:sp>
    </p:spTree>
    <p:extLst>
      <p:ext uri="{BB962C8B-B14F-4D97-AF65-F5344CB8AC3E}">
        <p14:creationId xmlns:p14="http://schemas.microsoft.com/office/powerpoint/2010/main" val="25993993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
        <p:nvSpPr>
          <p:cNvPr id="5" name="Freeform 4"/>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282828"/>
              </a:solidFill>
            </a:endParaRPr>
          </a:p>
        </p:txBody>
      </p:sp>
      <p:sp>
        <p:nvSpPr>
          <p:cNvPr id="7" name="Freeform 6"/>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rgbClr val="282828"/>
              </a:solidFill>
            </a:endParaRPr>
          </a:p>
        </p:txBody>
      </p:sp>
    </p:spTree>
    <p:extLst>
      <p:ext uri="{BB962C8B-B14F-4D97-AF65-F5344CB8AC3E}">
        <p14:creationId xmlns:p14="http://schemas.microsoft.com/office/powerpoint/2010/main" val="307235561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5824154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2293517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ing_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1459"/>
            <a:ext cx="1841945" cy="393192"/>
          </a:xfrm>
          <a:prstGeom prst="rect">
            <a:avLst/>
          </a:prstGeom>
        </p:spPr>
      </p:pic>
      <p:sp>
        <p:nvSpPr>
          <p:cNvPr id="10" name="Freeform 9"/>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
        <p:nvSpPr>
          <p:cNvPr id="3" name="TextBox 2"/>
          <p:cNvSpPr txBox="1"/>
          <p:nvPr userDrawn="1"/>
        </p:nvSpPr>
        <p:spPr>
          <a:xfrm>
            <a:off x="274638" y="2384195"/>
            <a:ext cx="4572000" cy="738664"/>
          </a:xfrm>
          <a:prstGeom prst="rect">
            <a:avLst/>
          </a:prstGeom>
          <a:noFill/>
        </p:spPr>
        <p:txBody>
          <a:bodyPr wrap="square" lIns="182880" tIns="146304" rIns="182880" bIns="146304" rtlCol="0">
            <a:spAutoFit/>
          </a:bodyPr>
          <a:lstStyle/>
          <a:p>
            <a:pPr>
              <a:lnSpc>
                <a:spcPct val="90000"/>
              </a:lnSpc>
              <a:spcAft>
                <a:spcPts val="600"/>
              </a:spcAft>
            </a:pPr>
            <a:r>
              <a:rPr lang="en-US" sz="3200" dirty="0" smtClean="0">
                <a:gradFill>
                  <a:gsLst>
                    <a:gs pos="2917">
                      <a:schemeClr val="tx1"/>
                    </a:gs>
                    <a:gs pos="30000">
                      <a:schemeClr val="tx1"/>
                    </a:gs>
                  </a:gsLst>
                  <a:lin ang="5400000" scaled="0"/>
                </a:gradFill>
                <a:latin typeface="+mj-lt"/>
              </a:rPr>
              <a:t>Microsoft</a:t>
            </a:r>
          </a:p>
        </p:txBody>
      </p:sp>
      <p:sp>
        <p:nvSpPr>
          <p:cNvPr id="11" name="TextBox 10"/>
          <p:cNvSpPr txBox="1"/>
          <p:nvPr userDrawn="1"/>
        </p:nvSpPr>
        <p:spPr>
          <a:xfrm>
            <a:off x="274638" y="2753527"/>
            <a:ext cx="4572000" cy="1292662"/>
          </a:xfrm>
          <a:prstGeom prst="rect">
            <a:avLst/>
          </a:prstGeom>
          <a:noFill/>
        </p:spPr>
        <p:txBody>
          <a:bodyPr wrap="square" lIns="182880" tIns="146304" rIns="182880" bIns="146304" rtlCol="0">
            <a:spAutoFit/>
          </a:bodyPr>
          <a:lstStyle/>
          <a:p>
            <a:pPr>
              <a:lnSpc>
                <a:spcPct val="90000"/>
              </a:lnSpc>
              <a:spcAft>
                <a:spcPts val="600"/>
              </a:spcAft>
            </a:pPr>
            <a:r>
              <a:rPr lang="en-US" sz="7200" dirty="0" smtClean="0">
                <a:gradFill>
                  <a:gsLst>
                    <a:gs pos="2917">
                      <a:schemeClr val="tx1"/>
                    </a:gs>
                    <a:gs pos="30000">
                      <a:schemeClr val="tx1"/>
                    </a:gs>
                  </a:gsLst>
                  <a:lin ang="5400000" scaled="0"/>
                </a:gradFill>
              </a:rPr>
              <a:t>Project</a:t>
            </a:r>
          </a:p>
        </p:txBody>
      </p:sp>
      <p:sp>
        <p:nvSpPr>
          <p:cNvPr id="12" name="TextBox 11"/>
          <p:cNvSpPr txBox="1"/>
          <p:nvPr userDrawn="1"/>
        </p:nvSpPr>
        <p:spPr>
          <a:xfrm>
            <a:off x="274638" y="3771579"/>
            <a:ext cx="4572000" cy="904863"/>
          </a:xfrm>
          <a:prstGeom prst="rect">
            <a:avLst/>
          </a:prstGeom>
          <a:noFill/>
        </p:spPr>
        <p:txBody>
          <a:bodyPr wrap="square" lIns="182880" tIns="146304" rIns="182880" bIns="146304" rtlCol="0">
            <a:spAutoFit/>
          </a:bodyPr>
          <a:lstStyle/>
          <a:p>
            <a:pPr>
              <a:lnSpc>
                <a:spcPct val="90000"/>
              </a:lnSpc>
              <a:spcAft>
                <a:spcPts val="600"/>
              </a:spcAft>
            </a:pPr>
            <a:r>
              <a:rPr lang="en-US" sz="4400" dirty="0" smtClean="0">
                <a:gradFill>
                  <a:gsLst>
                    <a:gs pos="2917">
                      <a:schemeClr val="tx1"/>
                    </a:gs>
                    <a:gs pos="30000">
                      <a:schemeClr val="tx1"/>
                    </a:gs>
                  </a:gsLst>
                  <a:lin ang="5400000" scaled="0"/>
                </a:gradFill>
                <a:latin typeface="+mj-lt"/>
              </a:rPr>
              <a:t>Conference </a:t>
            </a:r>
            <a:r>
              <a:rPr lang="en-US" sz="4400" dirty="0" smtClean="0">
                <a:gradFill>
                  <a:gsLst>
                    <a:gs pos="2917">
                      <a:schemeClr val="tx1"/>
                    </a:gs>
                    <a:gs pos="30000">
                      <a:schemeClr val="tx1"/>
                    </a:gs>
                  </a:gsLst>
                  <a:lin ang="5400000" scaled="0"/>
                </a:gradFill>
                <a:latin typeface="+mn-lt"/>
              </a:rPr>
              <a:t>2014</a:t>
            </a:r>
          </a:p>
        </p:txBody>
      </p:sp>
    </p:spTree>
    <p:extLst>
      <p:ext uri="{BB962C8B-B14F-4D97-AF65-F5344CB8AC3E}">
        <p14:creationId xmlns:p14="http://schemas.microsoft.com/office/powerpoint/2010/main" val="407421244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95605932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47713175"/>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12032035"/>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05050769"/>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02868239"/>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17052008"/>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64366545"/>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3608952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30788538"/>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5265857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
        <p:nvSpPr>
          <p:cNvPr id="6" name="Freeform 5"/>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17061196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1030837"/>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332109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912475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71907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95917903"/>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08852085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Tree>
    <p:extLst>
      <p:ext uri="{BB962C8B-B14F-4D97-AF65-F5344CB8AC3E}">
        <p14:creationId xmlns:p14="http://schemas.microsoft.com/office/powerpoint/2010/main" val="560405502"/>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006214" y="2582095"/>
            <a:ext cx="11173324" cy="4000518"/>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invGray">
          <a:xfrm>
            <a:off x="10163552" y="479426"/>
            <a:ext cx="1827522" cy="391481"/>
          </a:xfrm>
          <a:prstGeom prst="rect">
            <a:avLst/>
          </a:prstGeom>
        </p:spPr>
      </p:pic>
      <p:pic>
        <p:nvPicPr>
          <p:cNvPr id="8" name="Picture 7"/>
          <p:cNvPicPr>
            <a:picLocks noChangeAspect="1"/>
          </p:cNvPicPr>
          <p:nvPr userDrawn="1"/>
        </p:nvPicPr>
        <p:blipFill>
          <a:blip r:embed="rId4"/>
          <a:stretch>
            <a:fillRect/>
          </a:stretch>
        </p:blipFill>
        <p:spPr>
          <a:xfrm>
            <a:off x="457201" y="479425"/>
            <a:ext cx="11368399" cy="6035675"/>
          </a:xfrm>
          <a:prstGeom prst="rect">
            <a:avLst/>
          </a:prstGeom>
        </p:spPr>
      </p:pic>
      <p:sp>
        <p:nvSpPr>
          <p:cNvPr id="7" name="Rectangle 6"/>
          <p:cNvSpPr/>
          <p:nvPr userDrawn="1"/>
        </p:nvSpPr>
        <p:spPr>
          <a:xfrm>
            <a:off x="473302" y="2132240"/>
            <a:ext cx="7116536" cy="533636"/>
          </a:xfrm>
          <a:prstGeom prst="rect">
            <a:avLst/>
          </a:prstGeom>
        </p:spPr>
        <p:txBody>
          <a:bodyPr wrap="square" lIns="347422" rIns="91427">
            <a:spAutoFit/>
          </a:bodyPr>
          <a:lstStyle/>
          <a:p>
            <a:pPr defTabSz="932563"/>
            <a:r>
              <a:rPr lang="en-US" sz="2800" dirty="0">
                <a:gradFill>
                  <a:gsLst>
                    <a:gs pos="0">
                      <a:srgbClr val="007233"/>
                    </a:gs>
                    <a:gs pos="100000">
                      <a:srgbClr val="007233"/>
                    </a:gs>
                  </a:gsLst>
                  <a:lin ang="5400000" scaled="0"/>
                </a:gradFill>
                <a:ea typeface="Calibri" panose="020F0502020204030204" pitchFamily="34" charset="0"/>
                <a:cs typeface="Times New Roman" panose="02020603050405020304" pitchFamily="18" charset="0"/>
              </a:rPr>
              <a:t>Anaheim, CA  |  February 2-5, 2014</a:t>
            </a:r>
          </a:p>
        </p:txBody>
      </p:sp>
      <p:sp>
        <p:nvSpPr>
          <p:cNvPr id="9" name="Freeform 5"/>
          <p:cNvSpPr>
            <a:spLocks noEditPoints="1"/>
          </p:cNvSpPr>
          <p:nvPr userDrawn="1"/>
        </p:nvSpPr>
        <p:spPr bwMode="auto">
          <a:xfrm>
            <a:off x="457201" y="6245261"/>
            <a:ext cx="1463404" cy="269840"/>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777777"/>
          </a:solidFill>
          <a:ln>
            <a:noFill/>
          </a:ln>
        </p:spPr>
        <p:txBody>
          <a:bodyPr vert="horz" wrap="square" lIns="91427" tIns="45713" rIns="91427" bIns="45713" numCol="1" anchor="t" anchorCtr="0" compatLnSpc="1">
            <a:prstTxWarp prst="textNoShape">
              <a:avLst/>
            </a:prstTxWarp>
          </a:bodyPr>
          <a:lstStyle/>
          <a:p>
            <a:pPr defTabSz="932563"/>
            <a:endParaRPr lang="en-US" dirty="0">
              <a:solidFill>
                <a:srgbClr val="282828"/>
              </a:solidFill>
            </a:endParaRPr>
          </a:p>
        </p:txBody>
      </p:sp>
    </p:spTree>
    <p:extLst>
      <p:ext uri="{BB962C8B-B14F-4D97-AF65-F5344CB8AC3E}">
        <p14:creationId xmlns:p14="http://schemas.microsoft.com/office/powerpoint/2010/main" val="18745935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pos="288">
          <p15:clr>
            <a:srgbClr val="C35EA4"/>
          </p15:clr>
        </p15:guide>
        <p15:guide id="3" pos="7546">
          <p15:clr>
            <a:srgbClr val="C35EA4"/>
          </p15:clr>
        </p15:guide>
        <p15:guide id="4" orient="horz" pos="4104">
          <p15:clr>
            <a:srgbClr val="C35EA4"/>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1">
    <p:bg>
      <p:bgRef idx="1001">
        <a:schemeClr val="bg2"/>
      </p:bgRef>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3954458"/>
            <a:ext cx="6399213" cy="1830388"/>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25677"/>
            <a:ext cx="10058336" cy="1828800"/>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58839" y="481460"/>
            <a:ext cx="1841945" cy="393192"/>
          </a:xfrm>
          <a:prstGeom prst="rect">
            <a:avLst/>
          </a:prstGeom>
        </p:spPr>
      </p:pic>
      <p:sp>
        <p:nvSpPr>
          <p:cNvPr id="10" name="Freeform 9"/>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6" name="Freeform 5"/>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Tree>
    <p:extLst>
      <p:ext uri="{BB962C8B-B14F-4D97-AF65-F5344CB8AC3E}">
        <p14:creationId xmlns:p14="http://schemas.microsoft.com/office/powerpoint/2010/main" val="272407752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losing_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58839" y="481460"/>
            <a:ext cx="1841945" cy="393192"/>
          </a:xfrm>
          <a:prstGeom prst="rect">
            <a:avLst/>
          </a:prstGeom>
        </p:spPr>
      </p:pic>
      <p:sp>
        <p:nvSpPr>
          <p:cNvPr id="10" name="Freeform 9"/>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6" name="Freeform 5"/>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
        <p:nvSpPr>
          <p:cNvPr id="3" name="TextBox 2"/>
          <p:cNvSpPr txBox="1"/>
          <p:nvPr userDrawn="1"/>
        </p:nvSpPr>
        <p:spPr>
          <a:xfrm>
            <a:off x="274638" y="2384195"/>
            <a:ext cx="4572000" cy="747314"/>
          </a:xfrm>
          <a:prstGeom prst="rect">
            <a:avLst/>
          </a:prstGeom>
          <a:noFill/>
        </p:spPr>
        <p:txBody>
          <a:bodyPr wrap="square" lIns="182854" tIns="146283" rIns="182854" bIns="146283" rtlCol="0">
            <a:spAutoFit/>
          </a:bodyPr>
          <a:lstStyle/>
          <a:p>
            <a:pPr defTabSz="932563">
              <a:lnSpc>
                <a:spcPct val="90000"/>
              </a:lnSpc>
              <a:spcAft>
                <a:spcPts val="600"/>
              </a:spcAft>
            </a:pPr>
            <a:r>
              <a:rPr lang="en-US" sz="3199" dirty="0">
                <a:gradFill>
                  <a:gsLst>
                    <a:gs pos="2917">
                      <a:srgbClr val="FFFFFF"/>
                    </a:gs>
                    <a:gs pos="30000">
                      <a:srgbClr val="FFFFFF"/>
                    </a:gs>
                  </a:gsLst>
                  <a:lin ang="5400000" scaled="0"/>
                </a:gradFill>
                <a:latin typeface="Segoe UI Light"/>
              </a:rPr>
              <a:t>Microsoft</a:t>
            </a:r>
          </a:p>
        </p:txBody>
      </p:sp>
      <p:sp>
        <p:nvSpPr>
          <p:cNvPr id="11" name="TextBox 10"/>
          <p:cNvSpPr txBox="1"/>
          <p:nvPr userDrawn="1"/>
        </p:nvSpPr>
        <p:spPr>
          <a:xfrm>
            <a:off x="274638" y="2753527"/>
            <a:ext cx="4572000" cy="1312210"/>
          </a:xfrm>
          <a:prstGeom prst="rect">
            <a:avLst/>
          </a:prstGeom>
          <a:noFill/>
        </p:spPr>
        <p:txBody>
          <a:bodyPr wrap="square" lIns="182854" tIns="146283" rIns="182854" bIns="146283" rtlCol="0">
            <a:spAutoFit/>
          </a:bodyPr>
          <a:lstStyle/>
          <a:p>
            <a:pPr defTabSz="932563">
              <a:lnSpc>
                <a:spcPct val="90000"/>
              </a:lnSpc>
              <a:spcAft>
                <a:spcPts val="600"/>
              </a:spcAft>
            </a:pPr>
            <a:r>
              <a:rPr lang="en-US" sz="7198" dirty="0">
                <a:gradFill>
                  <a:gsLst>
                    <a:gs pos="2917">
                      <a:srgbClr val="FFFFFF"/>
                    </a:gs>
                    <a:gs pos="30000">
                      <a:srgbClr val="FFFFFF"/>
                    </a:gs>
                  </a:gsLst>
                  <a:lin ang="5400000" scaled="0"/>
                </a:gradFill>
              </a:rPr>
              <a:t>Project</a:t>
            </a:r>
          </a:p>
        </p:txBody>
      </p:sp>
      <p:sp>
        <p:nvSpPr>
          <p:cNvPr id="12" name="TextBox 11"/>
          <p:cNvSpPr txBox="1"/>
          <p:nvPr userDrawn="1"/>
        </p:nvSpPr>
        <p:spPr>
          <a:xfrm>
            <a:off x="274638" y="3771581"/>
            <a:ext cx="4572000" cy="916822"/>
          </a:xfrm>
          <a:prstGeom prst="rect">
            <a:avLst/>
          </a:prstGeom>
          <a:noFill/>
        </p:spPr>
        <p:txBody>
          <a:bodyPr wrap="square" lIns="182854" tIns="146283" rIns="182854" bIns="146283" rtlCol="0">
            <a:spAutoFit/>
          </a:bodyPr>
          <a:lstStyle/>
          <a:p>
            <a:pPr defTabSz="932563">
              <a:lnSpc>
                <a:spcPct val="90000"/>
              </a:lnSpc>
              <a:spcAft>
                <a:spcPts val="600"/>
              </a:spcAft>
            </a:pPr>
            <a:r>
              <a:rPr lang="en-US" sz="4399" dirty="0">
                <a:gradFill>
                  <a:gsLst>
                    <a:gs pos="2917">
                      <a:srgbClr val="FFFFFF"/>
                    </a:gs>
                    <a:gs pos="30000">
                      <a:srgbClr val="FFFFFF"/>
                    </a:gs>
                  </a:gsLst>
                  <a:lin ang="5400000" scaled="0"/>
                </a:gradFill>
                <a:latin typeface="Segoe UI Light"/>
              </a:rPr>
              <a:t>Conference </a:t>
            </a:r>
            <a:r>
              <a:rPr lang="en-US" sz="4399" dirty="0">
                <a:gradFill>
                  <a:gsLst>
                    <a:gs pos="2917">
                      <a:srgbClr val="FFFFFF"/>
                    </a:gs>
                    <a:gs pos="30000">
                      <a:srgbClr val="FFFFFF"/>
                    </a:gs>
                  </a:gsLst>
                  <a:lin ang="5400000" scaled="0"/>
                </a:gradFill>
              </a:rPr>
              <a:t>2014</a:t>
            </a:r>
          </a:p>
        </p:txBody>
      </p:sp>
    </p:spTree>
    <p:extLst>
      <p:ext uri="{BB962C8B-B14F-4D97-AF65-F5344CB8AC3E}">
        <p14:creationId xmlns:p14="http://schemas.microsoft.com/office/powerpoint/2010/main" val="38493076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
        <p:nvSpPr>
          <p:cNvPr id="5" name="Freeform 4"/>
          <p:cNvSpPr>
            <a:spLocks noEditPoints="1"/>
          </p:cNvSpPr>
          <p:nvPr userDrawn="1"/>
        </p:nvSpPr>
        <p:spPr bwMode="auto">
          <a:xfrm>
            <a:off x="10698748" y="6031428"/>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ChangeAspect="1" noEditPoints="1"/>
          </p:cNvSpPr>
          <p:nvPr userDrawn="1"/>
        </p:nvSpPr>
        <p:spPr bwMode="auto">
          <a:xfrm>
            <a:off x="457200" y="6245327"/>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endParaRPr lang="en-US" dirty="0"/>
          </a:p>
        </p:txBody>
      </p:sp>
    </p:spTree>
    <p:extLst>
      <p:ext uri="{BB962C8B-B14F-4D97-AF65-F5344CB8AC3E}">
        <p14:creationId xmlns:p14="http://schemas.microsoft.com/office/powerpoint/2010/main" val="282792687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5833">
                      <a:schemeClr val="tx1"/>
                    </a:gs>
                    <a:gs pos="18000">
                      <a:schemeClr val="tx1"/>
                    </a:gs>
                  </a:gsLst>
                  <a:lin ang="5400000" scaled="0"/>
                </a:gradFill>
                <a:latin typeface="+mj-lt"/>
              </a:defRPr>
            </a:lvl1pPr>
          </a:lstStyle>
          <a:p>
            <a:pPr lvl="0"/>
            <a:r>
              <a:rPr lang="en-US" dirty="0" smtClean="0"/>
              <a:t>Speaker Name</a:t>
            </a:r>
          </a:p>
        </p:txBody>
      </p:sp>
      <p:sp>
        <p:nvSpPr>
          <p:cNvPr id="6" name="Freeform 5"/>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FFFFFF"/>
              </a:solidFill>
            </a:endParaRPr>
          </a:p>
        </p:txBody>
      </p:sp>
      <p:sp>
        <p:nvSpPr>
          <p:cNvPr id="8" name="Freeform 7"/>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FFFFFF"/>
              </a:solidFill>
            </a:endParaRPr>
          </a:p>
        </p:txBody>
      </p:sp>
    </p:spTree>
    <p:extLst>
      <p:ext uri="{BB962C8B-B14F-4D97-AF65-F5344CB8AC3E}">
        <p14:creationId xmlns:p14="http://schemas.microsoft.com/office/powerpoint/2010/main" val="154295402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Video title</a:t>
            </a:r>
            <a:endParaRPr lang="en-US" dirty="0"/>
          </a:p>
        </p:txBody>
      </p:sp>
      <p:sp>
        <p:nvSpPr>
          <p:cNvPr id="5" name="Freeform 4"/>
          <p:cNvSpPr>
            <a:spLocks noEditPoints="1"/>
          </p:cNvSpPr>
          <p:nvPr userDrawn="1"/>
        </p:nvSpPr>
        <p:spPr bwMode="auto">
          <a:xfrm>
            <a:off x="10698749" y="6031429"/>
            <a:ext cx="1280527" cy="483672"/>
          </a:xfrm>
          <a:custGeom>
            <a:avLst/>
            <a:gdLst>
              <a:gd name="T0" fmla="*/ 78 w 582"/>
              <a:gd name="T1" fmla="*/ 103 h 218"/>
              <a:gd name="T2" fmla="*/ 63 w 582"/>
              <a:gd name="T3" fmla="*/ 112 h 218"/>
              <a:gd name="T4" fmla="*/ 63 w 582"/>
              <a:gd name="T5" fmla="*/ 81 h 218"/>
              <a:gd name="T6" fmla="*/ 78 w 582"/>
              <a:gd name="T7" fmla="*/ 89 h 218"/>
              <a:gd name="T8" fmla="*/ 322 w 582"/>
              <a:gd name="T9" fmla="*/ 112 h 218"/>
              <a:gd name="T10" fmla="*/ 292 w 582"/>
              <a:gd name="T11" fmla="*/ 147 h 218"/>
              <a:gd name="T12" fmla="*/ 304 w 582"/>
              <a:gd name="T13" fmla="*/ 71 h 218"/>
              <a:gd name="T14" fmla="*/ 302 w 582"/>
              <a:gd name="T15" fmla="*/ 79 h 218"/>
              <a:gd name="T16" fmla="*/ 301 w 582"/>
              <a:gd name="T17" fmla="*/ 110 h 218"/>
              <a:gd name="T18" fmla="*/ 354 w 582"/>
              <a:gd name="T19" fmla="*/ 95 h 218"/>
              <a:gd name="T20" fmla="*/ 349 w 582"/>
              <a:gd name="T21" fmla="*/ 93 h 218"/>
              <a:gd name="T22" fmla="*/ 349 w 582"/>
              <a:gd name="T23" fmla="*/ 147 h 218"/>
              <a:gd name="T24" fmla="*/ 362 w 582"/>
              <a:gd name="T25" fmla="*/ 100 h 218"/>
              <a:gd name="T26" fmla="*/ 363 w 582"/>
              <a:gd name="T27" fmla="*/ 92 h 218"/>
              <a:gd name="T28" fmla="*/ 396 w 582"/>
              <a:gd name="T29" fmla="*/ 149 h 218"/>
              <a:gd name="T30" fmla="*/ 377 w 582"/>
              <a:gd name="T31" fmla="*/ 99 h 218"/>
              <a:gd name="T32" fmla="*/ 423 w 582"/>
              <a:gd name="T33" fmla="*/ 120 h 218"/>
              <a:gd name="T34" fmla="*/ 409 w 582"/>
              <a:gd name="T35" fmla="*/ 104 h 218"/>
              <a:gd name="T36" fmla="*/ 378 w 582"/>
              <a:gd name="T37" fmla="*/ 120 h 218"/>
              <a:gd name="T38" fmla="*/ 409 w 582"/>
              <a:gd name="T39" fmla="*/ 136 h 218"/>
              <a:gd name="T40" fmla="*/ 434 w 582"/>
              <a:gd name="T41" fmla="*/ 69 h 218"/>
              <a:gd name="T42" fmla="*/ 438 w 582"/>
              <a:gd name="T43" fmla="*/ 79 h 218"/>
              <a:gd name="T44" fmla="*/ 442 w 582"/>
              <a:gd name="T45" fmla="*/ 69 h 218"/>
              <a:gd name="T46" fmla="*/ 422 w 582"/>
              <a:gd name="T47" fmla="*/ 166 h 218"/>
              <a:gd name="T48" fmla="*/ 421 w 582"/>
              <a:gd name="T49" fmla="*/ 173 h 218"/>
              <a:gd name="T50" fmla="*/ 442 w 582"/>
              <a:gd name="T51" fmla="*/ 93 h 218"/>
              <a:gd name="T52" fmla="*/ 494 w 582"/>
              <a:gd name="T53" fmla="*/ 98 h 218"/>
              <a:gd name="T54" fmla="*/ 462 w 582"/>
              <a:gd name="T55" fmla="*/ 122 h 218"/>
              <a:gd name="T56" fmla="*/ 497 w 582"/>
              <a:gd name="T57" fmla="*/ 135 h 218"/>
              <a:gd name="T58" fmla="*/ 459 w 582"/>
              <a:gd name="T59" fmla="*/ 141 h 218"/>
              <a:gd name="T60" fmla="*/ 465 w 582"/>
              <a:gd name="T61" fmla="*/ 95 h 218"/>
              <a:gd name="T62" fmla="*/ 491 w 582"/>
              <a:gd name="T63" fmla="*/ 115 h 218"/>
              <a:gd name="T64" fmla="*/ 467 w 582"/>
              <a:gd name="T65" fmla="*/ 103 h 218"/>
              <a:gd name="T66" fmla="*/ 514 w 582"/>
              <a:gd name="T67" fmla="*/ 100 h 218"/>
              <a:gd name="T68" fmla="*/ 519 w 582"/>
              <a:gd name="T69" fmla="*/ 145 h 218"/>
              <a:gd name="T70" fmla="*/ 547 w 582"/>
              <a:gd name="T71" fmla="*/ 137 h 218"/>
              <a:gd name="T72" fmla="*/ 515 w 582"/>
              <a:gd name="T73" fmla="*/ 121 h 218"/>
              <a:gd name="T74" fmla="*/ 547 w 582"/>
              <a:gd name="T75" fmla="*/ 103 h 218"/>
              <a:gd name="T76" fmla="*/ 514 w 582"/>
              <a:gd name="T77" fmla="*/ 100 h 218"/>
              <a:gd name="T78" fmla="*/ 569 w 582"/>
              <a:gd name="T79" fmla="*/ 93 h 218"/>
              <a:gd name="T80" fmla="*/ 560 w 582"/>
              <a:gd name="T81" fmla="*/ 93 h 218"/>
              <a:gd name="T82" fmla="*/ 560 w 582"/>
              <a:gd name="T83" fmla="*/ 100 h 218"/>
              <a:gd name="T84" fmla="*/ 582 w 582"/>
              <a:gd name="T85" fmla="*/ 147 h 218"/>
              <a:gd name="T86" fmla="*/ 571 w 582"/>
              <a:gd name="T87" fmla="*/ 139 h 218"/>
              <a:gd name="T88" fmla="*/ 582 w 582"/>
              <a:gd name="T89" fmla="*/ 100 h 218"/>
              <a:gd name="T90" fmla="*/ 206 w 582"/>
              <a:gd name="T91" fmla="*/ 200 h 218"/>
              <a:gd name="T92" fmla="*/ 0 w 582"/>
              <a:gd name="T93" fmla="*/ 195 h 218"/>
              <a:gd name="T94" fmla="*/ 127 w 582"/>
              <a:gd name="T95" fmla="*/ 18 h 218"/>
              <a:gd name="T96" fmla="*/ 100 w 582"/>
              <a:gd name="T97" fmla="*/ 94 h 218"/>
              <a:gd name="T98" fmla="*/ 81 w 582"/>
              <a:gd name="T99" fmla="*/ 64 h 218"/>
              <a:gd name="T100" fmla="*/ 37 w 582"/>
              <a:gd name="T101" fmla="*/ 161 h 218"/>
              <a:gd name="T102" fmla="*/ 65 w 582"/>
              <a:gd name="T103" fmla="*/ 129 h 218"/>
              <a:gd name="T104" fmla="*/ 85 w 582"/>
              <a:gd name="T105" fmla="*/ 123 h 218"/>
              <a:gd name="T106" fmla="*/ 98 w 582"/>
              <a:gd name="T107" fmla="*/ 108 h 218"/>
              <a:gd name="T108" fmla="*/ 209 w 582"/>
              <a:gd name="T109" fmla="*/ 31 h 218"/>
              <a:gd name="T110" fmla="*/ 127 w 582"/>
              <a:gd name="T111" fmla="*/ 45 h 218"/>
              <a:gd name="T112" fmla="*/ 181 w 582"/>
              <a:gd name="T113" fmla="*/ 100 h 218"/>
              <a:gd name="T114" fmla="*/ 172 w 582"/>
              <a:gd name="T115" fmla="*/ 136 h 218"/>
              <a:gd name="T116" fmla="*/ 163 w 582"/>
              <a:gd name="T117" fmla="*/ 100 h 218"/>
              <a:gd name="T118" fmla="*/ 127 w 582"/>
              <a:gd name="T119" fmla="*/ 136 h 218"/>
              <a:gd name="T120" fmla="*/ 136 w 582"/>
              <a:gd name="T121" fmla="*/ 181 h 218"/>
              <a:gd name="T122" fmla="*/ 206 w 582"/>
              <a:gd name="T123" fmla="*/ 19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2" h="218">
                <a:moveTo>
                  <a:pt x="78" y="89"/>
                </a:moveTo>
                <a:cubicBezTo>
                  <a:pt x="78" y="91"/>
                  <a:pt x="79" y="93"/>
                  <a:pt x="79" y="96"/>
                </a:cubicBezTo>
                <a:cubicBezTo>
                  <a:pt x="79" y="98"/>
                  <a:pt x="78" y="101"/>
                  <a:pt x="78" y="103"/>
                </a:cubicBezTo>
                <a:cubicBezTo>
                  <a:pt x="77" y="105"/>
                  <a:pt x="76" y="106"/>
                  <a:pt x="75" y="108"/>
                </a:cubicBezTo>
                <a:cubicBezTo>
                  <a:pt x="73" y="109"/>
                  <a:pt x="72" y="110"/>
                  <a:pt x="70" y="111"/>
                </a:cubicBezTo>
                <a:cubicBezTo>
                  <a:pt x="68" y="111"/>
                  <a:pt x="66" y="111"/>
                  <a:pt x="63" y="112"/>
                </a:cubicBezTo>
                <a:cubicBezTo>
                  <a:pt x="56" y="112"/>
                  <a:pt x="56" y="112"/>
                  <a:pt x="56" y="112"/>
                </a:cubicBezTo>
                <a:cubicBezTo>
                  <a:pt x="56" y="81"/>
                  <a:pt x="56" y="81"/>
                  <a:pt x="56" y="81"/>
                </a:cubicBezTo>
                <a:cubicBezTo>
                  <a:pt x="63" y="81"/>
                  <a:pt x="63" y="81"/>
                  <a:pt x="63" y="81"/>
                </a:cubicBezTo>
                <a:cubicBezTo>
                  <a:pt x="66" y="80"/>
                  <a:pt x="68" y="81"/>
                  <a:pt x="70" y="81"/>
                </a:cubicBezTo>
                <a:cubicBezTo>
                  <a:pt x="72" y="82"/>
                  <a:pt x="73" y="83"/>
                  <a:pt x="75" y="84"/>
                </a:cubicBezTo>
                <a:cubicBezTo>
                  <a:pt x="76" y="85"/>
                  <a:pt x="77" y="87"/>
                  <a:pt x="78" y="89"/>
                </a:cubicBezTo>
                <a:close/>
                <a:moveTo>
                  <a:pt x="323" y="77"/>
                </a:moveTo>
                <a:cubicBezTo>
                  <a:pt x="327" y="81"/>
                  <a:pt x="330" y="87"/>
                  <a:pt x="330" y="94"/>
                </a:cubicBezTo>
                <a:cubicBezTo>
                  <a:pt x="330" y="101"/>
                  <a:pt x="327" y="107"/>
                  <a:pt x="322" y="112"/>
                </a:cubicBezTo>
                <a:cubicBezTo>
                  <a:pt x="317" y="116"/>
                  <a:pt x="310" y="118"/>
                  <a:pt x="302" y="118"/>
                </a:cubicBezTo>
                <a:cubicBezTo>
                  <a:pt x="292" y="118"/>
                  <a:pt x="292" y="118"/>
                  <a:pt x="292" y="118"/>
                </a:cubicBezTo>
                <a:cubicBezTo>
                  <a:pt x="292" y="147"/>
                  <a:pt x="292" y="147"/>
                  <a:pt x="292" y="147"/>
                </a:cubicBezTo>
                <a:cubicBezTo>
                  <a:pt x="283" y="147"/>
                  <a:pt x="283" y="147"/>
                  <a:pt x="283" y="147"/>
                </a:cubicBezTo>
                <a:cubicBezTo>
                  <a:pt x="283" y="71"/>
                  <a:pt x="283" y="71"/>
                  <a:pt x="283" y="71"/>
                </a:cubicBezTo>
                <a:cubicBezTo>
                  <a:pt x="304" y="71"/>
                  <a:pt x="304" y="71"/>
                  <a:pt x="304" y="71"/>
                </a:cubicBezTo>
                <a:cubicBezTo>
                  <a:pt x="312" y="71"/>
                  <a:pt x="318" y="73"/>
                  <a:pt x="323" y="77"/>
                </a:cubicBezTo>
                <a:close/>
                <a:moveTo>
                  <a:pt x="320" y="94"/>
                </a:moveTo>
                <a:cubicBezTo>
                  <a:pt x="320" y="84"/>
                  <a:pt x="314" y="79"/>
                  <a:pt x="302" y="79"/>
                </a:cubicBezTo>
                <a:cubicBezTo>
                  <a:pt x="292" y="79"/>
                  <a:pt x="292" y="79"/>
                  <a:pt x="292" y="79"/>
                </a:cubicBezTo>
                <a:cubicBezTo>
                  <a:pt x="292" y="110"/>
                  <a:pt x="292" y="110"/>
                  <a:pt x="292" y="110"/>
                </a:cubicBezTo>
                <a:cubicBezTo>
                  <a:pt x="301" y="110"/>
                  <a:pt x="301" y="110"/>
                  <a:pt x="301" y="110"/>
                </a:cubicBezTo>
                <a:cubicBezTo>
                  <a:pt x="307" y="110"/>
                  <a:pt x="312" y="109"/>
                  <a:pt x="315" y="106"/>
                </a:cubicBezTo>
                <a:cubicBezTo>
                  <a:pt x="319" y="103"/>
                  <a:pt x="320" y="99"/>
                  <a:pt x="320" y="94"/>
                </a:cubicBezTo>
                <a:close/>
                <a:moveTo>
                  <a:pt x="354" y="95"/>
                </a:moveTo>
                <a:cubicBezTo>
                  <a:pt x="352" y="97"/>
                  <a:pt x="350" y="100"/>
                  <a:pt x="349" y="104"/>
                </a:cubicBezTo>
                <a:cubicBezTo>
                  <a:pt x="349" y="104"/>
                  <a:pt x="349" y="104"/>
                  <a:pt x="349" y="104"/>
                </a:cubicBezTo>
                <a:cubicBezTo>
                  <a:pt x="349" y="93"/>
                  <a:pt x="349" y="93"/>
                  <a:pt x="349" y="93"/>
                </a:cubicBezTo>
                <a:cubicBezTo>
                  <a:pt x="340" y="93"/>
                  <a:pt x="340" y="93"/>
                  <a:pt x="340" y="93"/>
                </a:cubicBezTo>
                <a:cubicBezTo>
                  <a:pt x="340" y="147"/>
                  <a:pt x="340" y="147"/>
                  <a:pt x="340" y="147"/>
                </a:cubicBezTo>
                <a:cubicBezTo>
                  <a:pt x="349" y="147"/>
                  <a:pt x="349" y="147"/>
                  <a:pt x="349" y="147"/>
                </a:cubicBezTo>
                <a:cubicBezTo>
                  <a:pt x="349" y="120"/>
                  <a:pt x="349" y="120"/>
                  <a:pt x="349" y="120"/>
                </a:cubicBezTo>
                <a:cubicBezTo>
                  <a:pt x="349" y="114"/>
                  <a:pt x="350" y="109"/>
                  <a:pt x="352" y="105"/>
                </a:cubicBezTo>
                <a:cubicBezTo>
                  <a:pt x="355" y="102"/>
                  <a:pt x="358" y="100"/>
                  <a:pt x="362" y="100"/>
                </a:cubicBezTo>
                <a:cubicBezTo>
                  <a:pt x="364" y="100"/>
                  <a:pt x="367" y="101"/>
                  <a:pt x="368" y="102"/>
                </a:cubicBezTo>
                <a:cubicBezTo>
                  <a:pt x="368" y="93"/>
                  <a:pt x="368" y="93"/>
                  <a:pt x="368" y="93"/>
                </a:cubicBezTo>
                <a:cubicBezTo>
                  <a:pt x="367" y="92"/>
                  <a:pt x="365" y="92"/>
                  <a:pt x="363" y="92"/>
                </a:cubicBezTo>
                <a:cubicBezTo>
                  <a:pt x="360" y="92"/>
                  <a:pt x="357" y="93"/>
                  <a:pt x="354" y="95"/>
                </a:cubicBezTo>
                <a:close/>
                <a:moveTo>
                  <a:pt x="416" y="141"/>
                </a:moveTo>
                <a:cubicBezTo>
                  <a:pt x="411" y="146"/>
                  <a:pt x="404" y="149"/>
                  <a:pt x="396" y="149"/>
                </a:cubicBezTo>
                <a:cubicBezTo>
                  <a:pt x="388" y="149"/>
                  <a:pt x="381" y="146"/>
                  <a:pt x="376" y="141"/>
                </a:cubicBezTo>
                <a:cubicBezTo>
                  <a:pt x="372" y="136"/>
                  <a:pt x="369" y="129"/>
                  <a:pt x="369" y="121"/>
                </a:cubicBezTo>
                <a:cubicBezTo>
                  <a:pt x="369" y="112"/>
                  <a:pt x="372" y="105"/>
                  <a:pt x="377" y="99"/>
                </a:cubicBezTo>
                <a:cubicBezTo>
                  <a:pt x="382" y="94"/>
                  <a:pt x="388" y="92"/>
                  <a:pt x="397" y="92"/>
                </a:cubicBezTo>
                <a:cubicBezTo>
                  <a:pt x="405" y="92"/>
                  <a:pt x="411" y="94"/>
                  <a:pt x="416" y="99"/>
                </a:cubicBezTo>
                <a:cubicBezTo>
                  <a:pt x="421" y="104"/>
                  <a:pt x="423" y="111"/>
                  <a:pt x="423" y="120"/>
                </a:cubicBezTo>
                <a:cubicBezTo>
                  <a:pt x="423" y="129"/>
                  <a:pt x="420" y="136"/>
                  <a:pt x="416" y="141"/>
                </a:cubicBezTo>
                <a:close/>
                <a:moveTo>
                  <a:pt x="414" y="120"/>
                </a:moveTo>
                <a:cubicBezTo>
                  <a:pt x="414" y="113"/>
                  <a:pt x="412" y="108"/>
                  <a:pt x="409" y="104"/>
                </a:cubicBezTo>
                <a:cubicBezTo>
                  <a:pt x="406" y="101"/>
                  <a:pt x="402" y="99"/>
                  <a:pt x="396" y="99"/>
                </a:cubicBezTo>
                <a:cubicBezTo>
                  <a:pt x="391" y="99"/>
                  <a:pt x="386" y="101"/>
                  <a:pt x="383" y="105"/>
                </a:cubicBezTo>
                <a:cubicBezTo>
                  <a:pt x="380" y="108"/>
                  <a:pt x="378" y="114"/>
                  <a:pt x="378" y="120"/>
                </a:cubicBezTo>
                <a:cubicBezTo>
                  <a:pt x="378" y="127"/>
                  <a:pt x="380" y="132"/>
                  <a:pt x="383" y="136"/>
                </a:cubicBezTo>
                <a:cubicBezTo>
                  <a:pt x="386" y="139"/>
                  <a:pt x="391" y="141"/>
                  <a:pt x="396" y="141"/>
                </a:cubicBezTo>
                <a:cubicBezTo>
                  <a:pt x="402" y="141"/>
                  <a:pt x="406" y="139"/>
                  <a:pt x="409" y="136"/>
                </a:cubicBezTo>
                <a:cubicBezTo>
                  <a:pt x="412" y="132"/>
                  <a:pt x="414" y="127"/>
                  <a:pt x="414" y="120"/>
                </a:cubicBezTo>
                <a:close/>
                <a:moveTo>
                  <a:pt x="438" y="68"/>
                </a:moveTo>
                <a:cubicBezTo>
                  <a:pt x="436" y="68"/>
                  <a:pt x="435" y="68"/>
                  <a:pt x="434" y="69"/>
                </a:cubicBezTo>
                <a:cubicBezTo>
                  <a:pt x="433" y="70"/>
                  <a:pt x="432" y="72"/>
                  <a:pt x="432" y="73"/>
                </a:cubicBezTo>
                <a:cubicBezTo>
                  <a:pt x="432" y="75"/>
                  <a:pt x="433" y="76"/>
                  <a:pt x="434" y="77"/>
                </a:cubicBezTo>
                <a:cubicBezTo>
                  <a:pt x="435" y="78"/>
                  <a:pt x="436" y="79"/>
                  <a:pt x="438" y="79"/>
                </a:cubicBezTo>
                <a:cubicBezTo>
                  <a:pt x="440" y="79"/>
                  <a:pt x="441" y="78"/>
                  <a:pt x="442" y="77"/>
                </a:cubicBezTo>
                <a:cubicBezTo>
                  <a:pt x="443" y="76"/>
                  <a:pt x="444" y="75"/>
                  <a:pt x="444" y="73"/>
                </a:cubicBezTo>
                <a:cubicBezTo>
                  <a:pt x="444" y="72"/>
                  <a:pt x="443" y="70"/>
                  <a:pt x="442" y="69"/>
                </a:cubicBezTo>
                <a:cubicBezTo>
                  <a:pt x="441" y="68"/>
                  <a:pt x="440" y="68"/>
                  <a:pt x="438" y="68"/>
                </a:cubicBezTo>
                <a:close/>
                <a:moveTo>
                  <a:pt x="434" y="147"/>
                </a:moveTo>
                <a:cubicBezTo>
                  <a:pt x="434" y="159"/>
                  <a:pt x="430" y="166"/>
                  <a:pt x="422" y="166"/>
                </a:cubicBezTo>
                <a:cubicBezTo>
                  <a:pt x="419" y="166"/>
                  <a:pt x="417" y="165"/>
                  <a:pt x="414" y="163"/>
                </a:cubicBezTo>
                <a:cubicBezTo>
                  <a:pt x="414" y="171"/>
                  <a:pt x="414" y="171"/>
                  <a:pt x="414" y="171"/>
                </a:cubicBezTo>
                <a:cubicBezTo>
                  <a:pt x="416" y="172"/>
                  <a:pt x="419" y="173"/>
                  <a:pt x="421" y="173"/>
                </a:cubicBezTo>
                <a:cubicBezTo>
                  <a:pt x="428" y="173"/>
                  <a:pt x="433" y="171"/>
                  <a:pt x="437" y="166"/>
                </a:cubicBezTo>
                <a:cubicBezTo>
                  <a:pt x="440" y="161"/>
                  <a:pt x="442" y="154"/>
                  <a:pt x="442" y="145"/>
                </a:cubicBezTo>
                <a:cubicBezTo>
                  <a:pt x="442" y="93"/>
                  <a:pt x="442" y="93"/>
                  <a:pt x="442" y="93"/>
                </a:cubicBezTo>
                <a:cubicBezTo>
                  <a:pt x="434" y="93"/>
                  <a:pt x="434" y="93"/>
                  <a:pt x="434" y="93"/>
                </a:cubicBezTo>
                <a:lnTo>
                  <a:pt x="434" y="147"/>
                </a:lnTo>
                <a:close/>
                <a:moveTo>
                  <a:pt x="494" y="98"/>
                </a:moveTo>
                <a:cubicBezTo>
                  <a:pt x="498" y="103"/>
                  <a:pt x="500" y="109"/>
                  <a:pt x="500" y="118"/>
                </a:cubicBezTo>
                <a:cubicBezTo>
                  <a:pt x="500" y="122"/>
                  <a:pt x="500" y="122"/>
                  <a:pt x="500" y="122"/>
                </a:cubicBezTo>
                <a:cubicBezTo>
                  <a:pt x="462" y="122"/>
                  <a:pt x="462" y="122"/>
                  <a:pt x="462" y="122"/>
                </a:cubicBezTo>
                <a:cubicBezTo>
                  <a:pt x="462" y="128"/>
                  <a:pt x="464" y="133"/>
                  <a:pt x="467" y="136"/>
                </a:cubicBezTo>
                <a:cubicBezTo>
                  <a:pt x="470" y="140"/>
                  <a:pt x="474" y="141"/>
                  <a:pt x="480" y="141"/>
                </a:cubicBezTo>
                <a:cubicBezTo>
                  <a:pt x="486" y="141"/>
                  <a:pt x="491" y="139"/>
                  <a:pt x="497" y="135"/>
                </a:cubicBezTo>
                <a:cubicBezTo>
                  <a:pt x="497" y="143"/>
                  <a:pt x="497" y="143"/>
                  <a:pt x="497" y="143"/>
                </a:cubicBezTo>
                <a:cubicBezTo>
                  <a:pt x="492" y="147"/>
                  <a:pt x="485" y="149"/>
                  <a:pt x="478" y="149"/>
                </a:cubicBezTo>
                <a:cubicBezTo>
                  <a:pt x="470" y="149"/>
                  <a:pt x="464" y="146"/>
                  <a:pt x="459" y="141"/>
                </a:cubicBezTo>
                <a:cubicBezTo>
                  <a:pt x="455" y="136"/>
                  <a:pt x="453" y="129"/>
                  <a:pt x="453" y="120"/>
                </a:cubicBezTo>
                <a:cubicBezTo>
                  <a:pt x="453" y="115"/>
                  <a:pt x="454" y="110"/>
                  <a:pt x="456" y="106"/>
                </a:cubicBezTo>
                <a:cubicBezTo>
                  <a:pt x="458" y="101"/>
                  <a:pt x="461" y="98"/>
                  <a:pt x="465" y="95"/>
                </a:cubicBezTo>
                <a:cubicBezTo>
                  <a:pt x="469" y="93"/>
                  <a:pt x="473" y="92"/>
                  <a:pt x="478" y="92"/>
                </a:cubicBezTo>
                <a:cubicBezTo>
                  <a:pt x="485" y="92"/>
                  <a:pt x="490" y="94"/>
                  <a:pt x="494" y="98"/>
                </a:cubicBezTo>
                <a:close/>
                <a:moveTo>
                  <a:pt x="491" y="115"/>
                </a:moveTo>
                <a:cubicBezTo>
                  <a:pt x="491" y="110"/>
                  <a:pt x="490" y="106"/>
                  <a:pt x="488" y="103"/>
                </a:cubicBezTo>
                <a:cubicBezTo>
                  <a:pt x="485" y="100"/>
                  <a:pt x="482" y="99"/>
                  <a:pt x="478" y="99"/>
                </a:cubicBezTo>
                <a:cubicBezTo>
                  <a:pt x="474" y="99"/>
                  <a:pt x="470" y="100"/>
                  <a:pt x="467" y="103"/>
                </a:cubicBezTo>
                <a:cubicBezTo>
                  <a:pt x="465" y="106"/>
                  <a:pt x="463" y="110"/>
                  <a:pt x="462" y="115"/>
                </a:cubicBezTo>
                <a:lnTo>
                  <a:pt x="491" y="115"/>
                </a:lnTo>
                <a:close/>
                <a:moveTo>
                  <a:pt x="514" y="100"/>
                </a:moveTo>
                <a:cubicBezTo>
                  <a:pt x="509" y="105"/>
                  <a:pt x="506" y="112"/>
                  <a:pt x="506" y="121"/>
                </a:cubicBezTo>
                <a:cubicBezTo>
                  <a:pt x="506" y="127"/>
                  <a:pt x="507" y="131"/>
                  <a:pt x="509" y="136"/>
                </a:cubicBezTo>
                <a:cubicBezTo>
                  <a:pt x="512" y="140"/>
                  <a:pt x="515" y="143"/>
                  <a:pt x="519" y="145"/>
                </a:cubicBezTo>
                <a:cubicBezTo>
                  <a:pt x="523" y="148"/>
                  <a:pt x="527" y="149"/>
                  <a:pt x="532" y="149"/>
                </a:cubicBezTo>
                <a:cubicBezTo>
                  <a:pt x="538" y="149"/>
                  <a:pt x="543" y="147"/>
                  <a:pt x="547" y="145"/>
                </a:cubicBezTo>
                <a:cubicBezTo>
                  <a:pt x="547" y="137"/>
                  <a:pt x="547" y="137"/>
                  <a:pt x="547" y="137"/>
                </a:cubicBezTo>
                <a:cubicBezTo>
                  <a:pt x="543" y="140"/>
                  <a:pt x="538" y="141"/>
                  <a:pt x="533" y="141"/>
                </a:cubicBezTo>
                <a:cubicBezTo>
                  <a:pt x="528" y="141"/>
                  <a:pt x="523" y="139"/>
                  <a:pt x="520" y="136"/>
                </a:cubicBezTo>
                <a:cubicBezTo>
                  <a:pt x="517" y="132"/>
                  <a:pt x="515" y="127"/>
                  <a:pt x="515" y="121"/>
                </a:cubicBezTo>
                <a:cubicBezTo>
                  <a:pt x="515" y="114"/>
                  <a:pt x="517" y="109"/>
                  <a:pt x="520" y="105"/>
                </a:cubicBezTo>
                <a:cubicBezTo>
                  <a:pt x="524" y="101"/>
                  <a:pt x="528" y="99"/>
                  <a:pt x="534" y="99"/>
                </a:cubicBezTo>
                <a:cubicBezTo>
                  <a:pt x="539" y="99"/>
                  <a:pt x="543" y="100"/>
                  <a:pt x="547" y="103"/>
                </a:cubicBezTo>
                <a:cubicBezTo>
                  <a:pt x="547" y="94"/>
                  <a:pt x="547" y="94"/>
                  <a:pt x="547" y="94"/>
                </a:cubicBezTo>
                <a:cubicBezTo>
                  <a:pt x="543" y="92"/>
                  <a:pt x="539" y="92"/>
                  <a:pt x="534" y="92"/>
                </a:cubicBezTo>
                <a:cubicBezTo>
                  <a:pt x="526" y="92"/>
                  <a:pt x="519" y="94"/>
                  <a:pt x="514" y="100"/>
                </a:cubicBezTo>
                <a:close/>
                <a:moveTo>
                  <a:pt x="582" y="100"/>
                </a:moveTo>
                <a:cubicBezTo>
                  <a:pt x="582" y="93"/>
                  <a:pt x="582" y="93"/>
                  <a:pt x="582" y="93"/>
                </a:cubicBezTo>
                <a:cubicBezTo>
                  <a:pt x="569" y="93"/>
                  <a:pt x="569" y="93"/>
                  <a:pt x="569" y="93"/>
                </a:cubicBezTo>
                <a:cubicBezTo>
                  <a:pt x="569" y="77"/>
                  <a:pt x="569" y="77"/>
                  <a:pt x="569" y="77"/>
                </a:cubicBezTo>
                <a:cubicBezTo>
                  <a:pt x="560" y="80"/>
                  <a:pt x="560" y="80"/>
                  <a:pt x="560" y="80"/>
                </a:cubicBezTo>
                <a:cubicBezTo>
                  <a:pt x="560" y="93"/>
                  <a:pt x="560" y="93"/>
                  <a:pt x="560" y="93"/>
                </a:cubicBezTo>
                <a:cubicBezTo>
                  <a:pt x="551" y="93"/>
                  <a:pt x="551" y="93"/>
                  <a:pt x="551" y="93"/>
                </a:cubicBezTo>
                <a:cubicBezTo>
                  <a:pt x="551" y="100"/>
                  <a:pt x="551" y="100"/>
                  <a:pt x="551" y="100"/>
                </a:cubicBezTo>
                <a:cubicBezTo>
                  <a:pt x="560" y="100"/>
                  <a:pt x="560" y="100"/>
                  <a:pt x="560" y="100"/>
                </a:cubicBezTo>
                <a:cubicBezTo>
                  <a:pt x="560" y="133"/>
                  <a:pt x="560" y="133"/>
                  <a:pt x="560" y="133"/>
                </a:cubicBezTo>
                <a:cubicBezTo>
                  <a:pt x="560" y="143"/>
                  <a:pt x="565" y="149"/>
                  <a:pt x="574" y="149"/>
                </a:cubicBezTo>
                <a:cubicBezTo>
                  <a:pt x="578" y="149"/>
                  <a:pt x="580" y="148"/>
                  <a:pt x="582" y="147"/>
                </a:cubicBezTo>
                <a:cubicBezTo>
                  <a:pt x="582" y="139"/>
                  <a:pt x="582" y="139"/>
                  <a:pt x="582" y="139"/>
                </a:cubicBezTo>
                <a:cubicBezTo>
                  <a:pt x="581" y="141"/>
                  <a:pt x="579" y="141"/>
                  <a:pt x="577" y="141"/>
                </a:cubicBezTo>
                <a:cubicBezTo>
                  <a:pt x="574" y="141"/>
                  <a:pt x="572" y="140"/>
                  <a:pt x="571" y="139"/>
                </a:cubicBezTo>
                <a:cubicBezTo>
                  <a:pt x="569" y="137"/>
                  <a:pt x="569" y="135"/>
                  <a:pt x="569" y="131"/>
                </a:cubicBezTo>
                <a:cubicBezTo>
                  <a:pt x="569" y="100"/>
                  <a:pt x="569" y="100"/>
                  <a:pt x="569" y="100"/>
                </a:cubicBezTo>
                <a:lnTo>
                  <a:pt x="582" y="100"/>
                </a:lnTo>
                <a:close/>
                <a:moveTo>
                  <a:pt x="218" y="31"/>
                </a:moveTo>
                <a:cubicBezTo>
                  <a:pt x="218" y="187"/>
                  <a:pt x="218" y="187"/>
                  <a:pt x="218" y="187"/>
                </a:cubicBezTo>
                <a:cubicBezTo>
                  <a:pt x="218" y="194"/>
                  <a:pt x="212" y="200"/>
                  <a:pt x="206" y="200"/>
                </a:cubicBezTo>
                <a:cubicBezTo>
                  <a:pt x="127" y="200"/>
                  <a:pt x="127" y="200"/>
                  <a:pt x="127" y="200"/>
                </a:cubicBezTo>
                <a:cubicBezTo>
                  <a:pt x="127" y="218"/>
                  <a:pt x="127" y="218"/>
                  <a:pt x="127" y="218"/>
                </a:cubicBezTo>
                <a:cubicBezTo>
                  <a:pt x="0" y="195"/>
                  <a:pt x="0" y="195"/>
                  <a:pt x="0" y="195"/>
                </a:cubicBezTo>
                <a:cubicBezTo>
                  <a:pt x="0" y="22"/>
                  <a:pt x="0" y="22"/>
                  <a:pt x="0" y="22"/>
                </a:cubicBezTo>
                <a:cubicBezTo>
                  <a:pt x="127" y="0"/>
                  <a:pt x="127" y="0"/>
                  <a:pt x="127" y="0"/>
                </a:cubicBezTo>
                <a:cubicBezTo>
                  <a:pt x="127" y="18"/>
                  <a:pt x="127" y="18"/>
                  <a:pt x="127" y="18"/>
                </a:cubicBezTo>
                <a:cubicBezTo>
                  <a:pt x="206" y="18"/>
                  <a:pt x="206" y="18"/>
                  <a:pt x="206" y="18"/>
                </a:cubicBezTo>
                <a:cubicBezTo>
                  <a:pt x="212" y="18"/>
                  <a:pt x="218" y="24"/>
                  <a:pt x="218" y="31"/>
                </a:cubicBezTo>
                <a:close/>
                <a:moveTo>
                  <a:pt x="100" y="94"/>
                </a:moveTo>
                <a:cubicBezTo>
                  <a:pt x="100" y="89"/>
                  <a:pt x="99" y="84"/>
                  <a:pt x="98" y="80"/>
                </a:cubicBezTo>
                <a:cubicBezTo>
                  <a:pt x="96" y="76"/>
                  <a:pt x="94" y="73"/>
                  <a:pt x="91" y="70"/>
                </a:cubicBezTo>
                <a:cubicBezTo>
                  <a:pt x="89" y="67"/>
                  <a:pt x="85" y="66"/>
                  <a:pt x="81" y="64"/>
                </a:cubicBezTo>
                <a:cubicBezTo>
                  <a:pt x="77" y="63"/>
                  <a:pt x="72" y="63"/>
                  <a:pt x="66" y="63"/>
                </a:cubicBezTo>
                <a:cubicBezTo>
                  <a:pt x="37" y="65"/>
                  <a:pt x="37" y="65"/>
                  <a:pt x="37" y="65"/>
                </a:cubicBezTo>
                <a:cubicBezTo>
                  <a:pt x="37" y="161"/>
                  <a:pt x="37" y="161"/>
                  <a:pt x="37" y="161"/>
                </a:cubicBezTo>
                <a:cubicBezTo>
                  <a:pt x="56" y="162"/>
                  <a:pt x="56" y="162"/>
                  <a:pt x="56" y="162"/>
                </a:cubicBezTo>
                <a:cubicBezTo>
                  <a:pt x="56" y="128"/>
                  <a:pt x="56" y="128"/>
                  <a:pt x="56" y="128"/>
                </a:cubicBezTo>
                <a:cubicBezTo>
                  <a:pt x="65" y="129"/>
                  <a:pt x="65" y="129"/>
                  <a:pt x="65" y="129"/>
                </a:cubicBezTo>
                <a:cubicBezTo>
                  <a:pt x="67" y="129"/>
                  <a:pt x="70" y="128"/>
                  <a:pt x="72" y="128"/>
                </a:cubicBezTo>
                <a:cubicBezTo>
                  <a:pt x="75" y="128"/>
                  <a:pt x="77" y="127"/>
                  <a:pt x="79" y="126"/>
                </a:cubicBezTo>
                <a:cubicBezTo>
                  <a:pt x="81" y="126"/>
                  <a:pt x="83" y="125"/>
                  <a:pt x="85" y="123"/>
                </a:cubicBezTo>
                <a:cubicBezTo>
                  <a:pt x="87" y="122"/>
                  <a:pt x="89" y="121"/>
                  <a:pt x="91" y="119"/>
                </a:cubicBezTo>
                <a:cubicBezTo>
                  <a:pt x="92" y="117"/>
                  <a:pt x="94" y="116"/>
                  <a:pt x="95" y="114"/>
                </a:cubicBezTo>
                <a:cubicBezTo>
                  <a:pt x="96" y="112"/>
                  <a:pt x="97" y="110"/>
                  <a:pt x="98" y="108"/>
                </a:cubicBezTo>
                <a:cubicBezTo>
                  <a:pt x="99" y="106"/>
                  <a:pt x="99" y="104"/>
                  <a:pt x="100" y="102"/>
                </a:cubicBezTo>
                <a:cubicBezTo>
                  <a:pt x="100" y="99"/>
                  <a:pt x="100" y="97"/>
                  <a:pt x="100" y="94"/>
                </a:cubicBezTo>
                <a:close/>
                <a:moveTo>
                  <a:pt x="209" y="31"/>
                </a:moveTo>
                <a:cubicBezTo>
                  <a:pt x="209" y="29"/>
                  <a:pt x="207" y="27"/>
                  <a:pt x="206" y="27"/>
                </a:cubicBezTo>
                <a:cubicBezTo>
                  <a:pt x="127" y="27"/>
                  <a:pt x="127" y="27"/>
                  <a:pt x="127" y="27"/>
                </a:cubicBezTo>
                <a:cubicBezTo>
                  <a:pt x="127" y="45"/>
                  <a:pt x="127" y="45"/>
                  <a:pt x="127" y="45"/>
                </a:cubicBezTo>
                <a:cubicBezTo>
                  <a:pt x="147" y="45"/>
                  <a:pt x="172" y="45"/>
                  <a:pt x="173" y="45"/>
                </a:cubicBezTo>
                <a:cubicBezTo>
                  <a:pt x="178" y="45"/>
                  <a:pt x="181" y="48"/>
                  <a:pt x="181" y="54"/>
                </a:cubicBezTo>
                <a:cubicBezTo>
                  <a:pt x="181" y="54"/>
                  <a:pt x="181" y="99"/>
                  <a:pt x="181" y="100"/>
                </a:cubicBezTo>
                <a:cubicBezTo>
                  <a:pt x="190" y="100"/>
                  <a:pt x="190" y="100"/>
                  <a:pt x="190" y="100"/>
                </a:cubicBezTo>
                <a:cubicBezTo>
                  <a:pt x="200" y="106"/>
                  <a:pt x="200" y="106"/>
                  <a:pt x="200" y="106"/>
                </a:cubicBezTo>
                <a:cubicBezTo>
                  <a:pt x="172" y="136"/>
                  <a:pt x="172" y="136"/>
                  <a:pt x="172" y="136"/>
                </a:cubicBezTo>
                <a:cubicBezTo>
                  <a:pt x="146" y="106"/>
                  <a:pt x="146" y="106"/>
                  <a:pt x="146" y="106"/>
                </a:cubicBezTo>
                <a:cubicBezTo>
                  <a:pt x="154" y="100"/>
                  <a:pt x="154" y="100"/>
                  <a:pt x="154" y="100"/>
                </a:cubicBezTo>
                <a:cubicBezTo>
                  <a:pt x="163" y="100"/>
                  <a:pt x="163" y="100"/>
                  <a:pt x="163" y="100"/>
                </a:cubicBezTo>
                <a:cubicBezTo>
                  <a:pt x="163" y="99"/>
                  <a:pt x="163" y="63"/>
                  <a:pt x="163" y="63"/>
                </a:cubicBezTo>
                <a:cubicBezTo>
                  <a:pt x="127" y="63"/>
                  <a:pt x="127" y="63"/>
                  <a:pt x="127" y="63"/>
                </a:cubicBezTo>
                <a:cubicBezTo>
                  <a:pt x="127" y="136"/>
                  <a:pt x="127" y="136"/>
                  <a:pt x="127" y="136"/>
                </a:cubicBezTo>
                <a:cubicBezTo>
                  <a:pt x="136" y="127"/>
                  <a:pt x="136" y="127"/>
                  <a:pt x="136" y="127"/>
                </a:cubicBezTo>
                <a:cubicBezTo>
                  <a:pt x="163" y="154"/>
                  <a:pt x="163" y="154"/>
                  <a:pt x="163" y="154"/>
                </a:cubicBezTo>
                <a:cubicBezTo>
                  <a:pt x="136" y="181"/>
                  <a:pt x="136" y="181"/>
                  <a:pt x="136" y="181"/>
                </a:cubicBezTo>
                <a:cubicBezTo>
                  <a:pt x="127" y="172"/>
                  <a:pt x="127" y="172"/>
                  <a:pt x="127" y="172"/>
                </a:cubicBezTo>
                <a:cubicBezTo>
                  <a:pt x="127" y="190"/>
                  <a:pt x="127" y="190"/>
                  <a:pt x="127" y="190"/>
                </a:cubicBezTo>
                <a:cubicBezTo>
                  <a:pt x="206" y="190"/>
                  <a:pt x="206" y="190"/>
                  <a:pt x="206" y="190"/>
                </a:cubicBezTo>
                <a:cubicBezTo>
                  <a:pt x="207" y="190"/>
                  <a:pt x="209" y="189"/>
                  <a:pt x="209" y="187"/>
                </a:cubicBezTo>
                <a:lnTo>
                  <a:pt x="20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282828"/>
              </a:solidFill>
            </a:endParaRPr>
          </a:p>
        </p:txBody>
      </p:sp>
      <p:sp>
        <p:nvSpPr>
          <p:cNvPr id="7" name="Freeform 6"/>
          <p:cNvSpPr>
            <a:spLocks noChangeAspect="1" noEditPoints="1"/>
          </p:cNvSpPr>
          <p:nvPr userDrawn="1"/>
        </p:nvSpPr>
        <p:spPr bwMode="auto">
          <a:xfrm>
            <a:off x="457200" y="6245328"/>
            <a:ext cx="1463040" cy="269773"/>
          </a:xfrm>
          <a:custGeom>
            <a:avLst/>
            <a:gdLst>
              <a:gd name="T0" fmla="*/ 1326 w 2637"/>
              <a:gd name="T1" fmla="*/ 170 h 485"/>
              <a:gd name="T2" fmla="*/ 590 w 2637"/>
              <a:gd name="T3" fmla="*/ 0 h 485"/>
              <a:gd name="T4" fmla="*/ 699 w 2637"/>
              <a:gd name="T5" fmla="*/ 274 h 485"/>
              <a:gd name="T6" fmla="*/ 0 w 2637"/>
              <a:gd name="T7" fmla="*/ 40 h 485"/>
              <a:gd name="T8" fmla="*/ 2631 w 2637"/>
              <a:gd name="T9" fmla="*/ 412 h 485"/>
              <a:gd name="T10" fmla="*/ 2612 w 2637"/>
              <a:gd name="T11" fmla="*/ 434 h 485"/>
              <a:gd name="T12" fmla="*/ 2514 w 2637"/>
              <a:gd name="T13" fmla="*/ 485 h 485"/>
              <a:gd name="T14" fmla="*/ 2597 w 2637"/>
              <a:gd name="T15" fmla="*/ 454 h 485"/>
              <a:gd name="T16" fmla="*/ 2539 w 2637"/>
              <a:gd name="T17" fmla="*/ 412 h 485"/>
              <a:gd name="T18" fmla="*/ 2492 w 2637"/>
              <a:gd name="T19" fmla="*/ 413 h 485"/>
              <a:gd name="T20" fmla="*/ 2440 w 2637"/>
              <a:gd name="T21" fmla="*/ 399 h 485"/>
              <a:gd name="T22" fmla="*/ 2402 w 2637"/>
              <a:gd name="T23" fmla="*/ 480 h 485"/>
              <a:gd name="T24" fmla="*/ 2321 w 2637"/>
              <a:gd name="T25" fmla="*/ 483 h 485"/>
              <a:gd name="T26" fmla="*/ 2422 w 2637"/>
              <a:gd name="T27" fmla="*/ 415 h 485"/>
              <a:gd name="T28" fmla="*/ 2392 w 2637"/>
              <a:gd name="T29" fmla="*/ 433 h 485"/>
              <a:gd name="T30" fmla="*/ 2226 w 2637"/>
              <a:gd name="T31" fmla="*/ 435 h 485"/>
              <a:gd name="T32" fmla="*/ 2225 w 2637"/>
              <a:gd name="T33" fmla="*/ 472 h 485"/>
              <a:gd name="T34" fmla="*/ 2209 w 2637"/>
              <a:gd name="T35" fmla="*/ 415 h 485"/>
              <a:gd name="T36" fmla="*/ 2187 w 2637"/>
              <a:gd name="T37" fmla="*/ 437 h 485"/>
              <a:gd name="T38" fmla="*/ 2104 w 2637"/>
              <a:gd name="T39" fmla="*/ 399 h 485"/>
              <a:gd name="T40" fmla="*/ 2119 w 2637"/>
              <a:gd name="T41" fmla="*/ 414 h 485"/>
              <a:gd name="T42" fmla="*/ 2076 w 2637"/>
              <a:gd name="T43" fmla="*/ 406 h 485"/>
              <a:gd name="T44" fmla="*/ 1968 w 2637"/>
              <a:gd name="T45" fmla="*/ 483 h 485"/>
              <a:gd name="T46" fmla="*/ 1977 w 2637"/>
              <a:gd name="T47" fmla="*/ 406 h 485"/>
              <a:gd name="T48" fmla="*/ 2063 w 2637"/>
              <a:gd name="T49" fmla="*/ 399 h 485"/>
              <a:gd name="T50" fmla="*/ 1889 w 2637"/>
              <a:gd name="T51" fmla="*/ 421 h 485"/>
              <a:gd name="T52" fmla="*/ 1881 w 2637"/>
              <a:gd name="T53" fmla="*/ 471 h 485"/>
              <a:gd name="T54" fmla="*/ 1850 w 2637"/>
              <a:gd name="T55" fmla="*/ 465 h 485"/>
              <a:gd name="T56" fmla="*/ 1773 w 2637"/>
              <a:gd name="T57" fmla="*/ 413 h 485"/>
              <a:gd name="T58" fmla="*/ 1686 w 2637"/>
              <a:gd name="T59" fmla="*/ 401 h 485"/>
              <a:gd name="T60" fmla="*/ 1606 w 2637"/>
              <a:gd name="T61" fmla="*/ 419 h 485"/>
              <a:gd name="T62" fmla="*/ 1645 w 2637"/>
              <a:gd name="T63" fmla="*/ 485 h 485"/>
              <a:gd name="T64" fmla="*/ 1674 w 2637"/>
              <a:gd name="T65" fmla="*/ 399 h 485"/>
              <a:gd name="T66" fmla="*/ 1489 w 2637"/>
              <a:gd name="T67" fmla="*/ 435 h 485"/>
              <a:gd name="T68" fmla="*/ 1488 w 2637"/>
              <a:gd name="T69" fmla="*/ 472 h 485"/>
              <a:gd name="T70" fmla="*/ 1472 w 2637"/>
              <a:gd name="T71" fmla="*/ 415 h 485"/>
              <a:gd name="T72" fmla="*/ 1410 w 2637"/>
              <a:gd name="T73" fmla="*/ 484 h 485"/>
              <a:gd name="T74" fmla="*/ 1411 w 2637"/>
              <a:gd name="T75" fmla="*/ 461 h 485"/>
              <a:gd name="T76" fmla="*/ 1332 w 2637"/>
              <a:gd name="T77" fmla="*/ 484 h 485"/>
              <a:gd name="T78" fmla="*/ 1289 w 2637"/>
              <a:gd name="T79" fmla="*/ 399 h 485"/>
              <a:gd name="T80" fmla="*/ 1298 w 2637"/>
              <a:gd name="T81" fmla="*/ 413 h 485"/>
              <a:gd name="T82" fmla="*/ 1327 w 2637"/>
              <a:gd name="T83" fmla="*/ 466 h 485"/>
              <a:gd name="T84" fmla="*/ 1227 w 2637"/>
              <a:gd name="T85" fmla="*/ 480 h 485"/>
              <a:gd name="T86" fmla="*/ 1146 w 2637"/>
              <a:gd name="T87" fmla="*/ 483 h 485"/>
              <a:gd name="T88" fmla="*/ 1246 w 2637"/>
              <a:gd name="T89" fmla="*/ 415 h 485"/>
              <a:gd name="T90" fmla="*/ 1217 w 2637"/>
              <a:gd name="T91" fmla="*/ 433 h 485"/>
              <a:gd name="T92" fmla="*/ 1031 w 2637"/>
              <a:gd name="T93" fmla="*/ 483 h 485"/>
              <a:gd name="T94" fmla="*/ 1131 w 2637"/>
              <a:gd name="T95" fmla="*/ 415 h 485"/>
              <a:gd name="T96" fmla="*/ 1100 w 2637"/>
              <a:gd name="T97" fmla="*/ 433 h 485"/>
              <a:gd name="T98" fmla="*/ 892 w 2637"/>
              <a:gd name="T99" fmla="*/ 480 h 485"/>
              <a:gd name="T100" fmla="*/ 811 w 2637"/>
              <a:gd name="T101" fmla="*/ 483 h 485"/>
              <a:gd name="T102" fmla="*/ 911 w 2637"/>
              <a:gd name="T103" fmla="*/ 415 h 485"/>
              <a:gd name="T104" fmla="*/ 882 w 2637"/>
              <a:gd name="T105" fmla="*/ 433 h 485"/>
              <a:gd name="T106" fmla="*/ 679 w 2637"/>
              <a:gd name="T107" fmla="*/ 483 h 485"/>
              <a:gd name="T108" fmla="*/ 700 w 2637"/>
              <a:gd name="T109" fmla="*/ 471 h 485"/>
              <a:gd name="T110" fmla="*/ 793 w 2637"/>
              <a:gd name="T111" fmla="*/ 401 h 485"/>
              <a:gd name="T112" fmla="*/ 547 w 2637"/>
              <a:gd name="T113" fmla="*/ 472 h 485"/>
              <a:gd name="T114" fmla="*/ 666 w 2637"/>
              <a:gd name="T115" fmla="*/ 415 h 485"/>
              <a:gd name="T116" fmla="*/ 572 w 2637"/>
              <a:gd name="T117" fmla="*/ 466 h 485"/>
              <a:gd name="T118" fmla="*/ 547 w 2637"/>
              <a:gd name="T119" fmla="*/ 428 h 485"/>
              <a:gd name="T120" fmla="*/ 451 w 2637"/>
              <a:gd name="T121" fmla="*/ 428 h 485"/>
              <a:gd name="T122" fmla="*/ 526 w 2637"/>
              <a:gd name="T123" fmla="*/ 42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7" h="485">
                <a:moveTo>
                  <a:pt x="1135" y="1"/>
                </a:moveTo>
                <a:cubicBezTo>
                  <a:pt x="1694" y="1"/>
                  <a:pt x="1694" y="1"/>
                  <a:pt x="1694" y="1"/>
                </a:cubicBezTo>
                <a:cubicBezTo>
                  <a:pt x="1681" y="40"/>
                  <a:pt x="1681" y="40"/>
                  <a:pt x="1681" y="40"/>
                </a:cubicBezTo>
                <a:cubicBezTo>
                  <a:pt x="1297" y="40"/>
                  <a:pt x="1297" y="40"/>
                  <a:pt x="1297" y="40"/>
                </a:cubicBezTo>
                <a:cubicBezTo>
                  <a:pt x="1233" y="235"/>
                  <a:pt x="1233" y="235"/>
                  <a:pt x="1233" y="235"/>
                </a:cubicBezTo>
                <a:cubicBezTo>
                  <a:pt x="1440" y="235"/>
                  <a:pt x="1440" y="235"/>
                  <a:pt x="1440" y="235"/>
                </a:cubicBezTo>
                <a:cubicBezTo>
                  <a:pt x="1454" y="192"/>
                  <a:pt x="1454" y="192"/>
                  <a:pt x="1454" y="192"/>
                </a:cubicBezTo>
                <a:cubicBezTo>
                  <a:pt x="1438" y="170"/>
                  <a:pt x="1438" y="170"/>
                  <a:pt x="1438" y="170"/>
                </a:cubicBezTo>
                <a:cubicBezTo>
                  <a:pt x="1326" y="170"/>
                  <a:pt x="1326" y="170"/>
                  <a:pt x="1326" y="170"/>
                </a:cubicBezTo>
                <a:cubicBezTo>
                  <a:pt x="1339" y="130"/>
                  <a:pt x="1339" y="130"/>
                  <a:pt x="1339" y="130"/>
                </a:cubicBezTo>
                <a:cubicBezTo>
                  <a:pt x="1629" y="130"/>
                  <a:pt x="1629" y="130"/>
                  <a:pt x="1629" y="130"/>
                </a:cubicBezTo>
                <a:cubicBezTo>
                  <a:pt x="1644" y="153"/>
                  <a:pt x="1644" y="153"/>
                  <a:pt x="1644" y="153"/>
                </a:cubicBezTo>
                <a:cubicBezTo>
                  <a:pt x="1605" y="274"/>
                  <a:pt x="1605" y="274"/>
                  <a:pt x="1605" y="274"/>
                </a:cubicBezTo>
                <a:cubicBezTo>
                  <a:pt x="1046" y="274"/>
                  <a:pt x="1046" y="274"/>
                  <a:pt x="1046" y="274"/>
                </a:cubicBezTo>
                <a:cubicBezTo>
                  <a:pt x="1030" y="251"/>
                  <a:pt x="1030" y="251"/>
                  <a:pt x="1030" y="251"/>
                </a:cubicBezTo>
                <a:cubicBezTo>
                  <a:pt x="1104" y="23"/>
                  <a:pt x="1104" y="23"/>
                  <a:pt x="1104" y="23"/>
                </a:cubicBezTo>
                <a:lnTo>
                  <a:pt x="1135" y="1"/>
                </a:lnTo>
                <a:close/>
                <a:moveTo>
                  <a:pt x="590" y="0"/>
                </a:moveTo>
                <a:cubicBezTo>
                  <a:pt x="578" y="40"/>
                  <a:pt x="578" y="40"/>
                  <a:pt x="578" y="40"/>
                </a:cubicBezTo>
                <a:cubicBezTo>
                  <a:pt x="846" y="40"/>
                  <a:pt x="846" y="40"/>
                  <a:pt x="846" y="40"/>
                </a:cubicBezTo>
                <a:cubicBezTo>
                  <a:pt x="862" y="62"/>
                  <a:pt x="862" y="62"/>
                  <a:pt x="862" y="62"/>
                </a:cubicBezTo>
                <a:cubicBezTo>
                  <a:pt x="847" y="107"/>
                  <a:pt x="847" y="107"/>
                  <a:pt x="847" y="107"/>
                </a:cubicBezTo>
                <a:cubicBezTo>
                  <a:pt x="816" y="130"/>
                  <a:pt x="816" y="130"/>
                  <a:pt x="816" y="130"/>
                </a:cubicBezTo>
                <a:cubicBezTo>
                  <a:pt x="548" y="130"/>
                  <a:pt x="548" y="130"/>
                  <a:pt x="548" y="130"/>
                </a:cubicBezTo>
                <a:cubicBezTo>
                  <a:pt x="509" y="251"/>
                  <a:pt x="509" y="251"/>
                  <a:pt x="509" y="251"/>
                </a:cubicBezTo>
                <a:cubicBezTo>
                  <a:pt x="524" y="274"/>
                  <a:pt x="524" y="274"/>
                  <a:pt x="524" y="274"/>
                </a:cubicBezTo>
                <a:cubicBezTo>
                  <a:pt x="699" y="274"/>
                  <a:pt x="699" y="274"/>
                  <a:pt x="699" y="274"/>
                </a:cubicBezTo>
                <a:cubicBezTo>
                  <a:pt x="733" y="170"/>
                  <a:pt x="733" y="170"/>
                  <a:pt x="733" y="170"/>
                </a:cubicBezTo>
                <a:cubicBezTo>
                  <a:pt x="998" y="170"/>
                  <a:pt x="998" y="170"/>
                  <a:pt x="998" y="170"/>
                </a:cubicBezTo>
                <a:cubicBezTo>
                  <a:pt x="1029" y="146"/>
                  <a:pt x="1029" y="146"/>
                  <a:pt x="1029" y="146"/>
                </a:cubicBezTo>
                <a:cubicBezTo>
                  <a:pt x="1069" y="23"/>
                  <a:pt x="1069" y="23"/>
                  <a:pt x="1069" y="23"/>
                </a:cubicBezTo>
                <a:cubicBezTo>
                  <a:pt x="1053" y="0"/>
                  <a:pt x="1053" y="0"/>
                  <a:pt x="1053" y="0"/>
                </a:cubicBezTo>
                <a:lnTo>
                  <a:pt x="590" y="0"/>
                </a:lnTo>
                <a:close/>
                <a:moveTo>
                  <a:pt x="555" y="1"/>
                </a:moveTo>
                <a:cubicBezTo>
                  <a:pt x="13" y="0"/>
                  <a:pt x="13" y="0"/>
                  <a:pt x="13" y="0"/>
                </a:cubicBezTo>
                <a:cubicBezTo>
                  <a:pt x="0" y="40"/>
                  <a:pt x="0" y="40"/>
                  <a:pt x="0" y="40"/>
                </a:cubicBezTo>
                <a:cubicBezTo>
                  <a:pt x="222" y="40"/>
                  <a:pt x="222" y="40"/>
                  <a:pt x="222" y="40"/>
                </a:cubicBezTo>
                <a:cubicBezTo>
                  <a:pt x="154" y="251"/>
                  <a:pt x="154" y="251"/>
                  <a:pt x="154" y="251"/>
                </a:cubicBezTo>
                <a:cubicBezTo>
                  <a:pt x="169" y="274"/>
                  <a:pt x="169" y="274"/>
                  <a:pt x="169" y="274"/>
                </a:cubicBezTo>
                <a:cubicBezTo>
                  <a:pt x="345" y="274"/>
                  <a:pt x="345" y="274"/>
                  <a:pt x="345" y="274"/>
                </a:cubicBezTo>
                <a:cubicBezTo>
                  <a:pt x="421" y="40"/>
                  <a:pt x="421" y="40"/>
                  <a:pt x="421" y="40"/>
                </a:cubicBezTo>
                <a:cubicBezTo>
                  <a:pt x="542" y="40"/>
                  <a:pt x="542" y="40"/>
                  <a:pt x="542" y="40"/>
                </a:cubicBezTo>
                <a:lnTo>
                  <a:pt x="555" y="1"/>
                </a:lnTo>
                <a:close/>
                <a:moveTo>
                  <a:pt x="2634" y="410"/>
                </a:moveTo>
                <a:cubicBezTo>
                  <a:pt x="2633" y="411"/>
                  <a:pt x="2633" y="412"/>
                  <a:pt x="2631" y="412"/>
                </a:cubicBezTo>
                <a:cubicBezTo>
                  <a:pt x="2570" y="412"/>
                  <a:pt x="2570" y="412"/>
                  <a:pt x="2570" y="412"/>
                </a:cubicBezTo>
                <a:cubicBezTo>
                  <a:pt x="2569" y="412"/>
                  <a:pt x="2567" y="412"/>
                  <a:pt x="2566" y="413"/>
                </a:cubicBezTo>
                <a:cubicBezTo>
                  <a:pt x="2561" y="417"/>
                  <a:pt x="2561" y="417"/>
                  <a:pt x="2561" y="417"/>
                </a:cubicBezTo>
                <a:cubicBezTo>
                  <a:pt x="2560" y="418"/>
                  <a:pt x="2559" y="419"/>
                  <a:pt x="2559" y="420"/>
                </a:cubicBezTo>
                <a:cubicBezTo>
                  <a:pt x="2556" y="427"/>
                  <a:pt x="2556" y="427"/>
                  <a:pt x="2556" y="427"/>
                </a:cubicBezTo>
                <a:cubicBezTo>
                  <a:pt x="2556" y="428"/>
                  <a:pt x="2556" y="428"/>
                  <a:pt x="2557" y="429"/>
                </a:cubicBezTo>
                <a:cubicBezTo>
                  <a:pt x="2560" y="434"/>
                  <a:pt x="2560" y="434"/>
                  <a:pt x="2560" y="434"/>
                </a:cubicBezTo>
                <a:cubicBezTo>
                  <a:pt x="2560" y="434"/>
                  <a:pt x="2561" y="434"/>
                  <a:pt x="2561" y="434"/>
                </a:cubicBezTo>
                <a:cubicBezTo>
                  <a:pt x="2612" y="434"/>
                  <a:pt x="2612" y="434"/>
                  <a:pt x="2612" y="434"/>
                </a:cubicBezTo>
                <a:cubicBezTo>
                  <a:pt x="2614" y="434"/>
                  <a:pt x="2615" y="435"/>
                  <a:pt x="2616" y="436"/>
                </a:cubicBezTo>
                <a:cubicBezTo>
                  <a:pt x="2622" y="446"/>
                  <a:pt x="2622" y="446"/>
                  <a:pt x="2622" y="446"/>
                </a:cubicBezTo>
                <a:cubicBezTo>
                  <a:pt x="2623" y="447"/>
                  <a:pt x="2623" y="448"/>
                  <a:pt x="2622" y="450"/>
                </a:cubicBezTo>
                <a:cubicBezTo>
                  <a:pt x="2616" y="469"/>
                  <a:pt x="2616" y="469"/>
                  <a:pt x="2616" y="469"/>
                </a:cubicBezTo>
                <a:cubicBezTo>
                  <a:pt x="2615" y="470"/>
                  <a:pt x="2614" y="471"/>
                  <a:pt x="2613" y="472"/>
                </a:cubicBezTo>
                <a:cubicBezTo>
                  <a:pt x="2598" y="483"/>
                  <a:pt x="2598" y="483"/>
                  <a:pt x="2598" y="483"/>
                </a:cubicBezTo>
                <a:cubicBezTo>
                  <a:pt x="2597" y="484"/>
                  <a:pt x="2596" y="485"/>
                  <a:pt x="2595" y="485"/>
                </a:cubicBezTo>
                <a:cubicBezTo>
                  <a:pt x="2594" y="485"/>
                  <a:pt x="2594" y="485"/>
                  <a:pt x="2593" y="485"/>
                </a:cubicBezTo>
                <a:cubicBezTo>
                  <a:pt x="2514" y="485"/>
                  <a:pt x="2514" y="485"/>
                  <a:pt x="2514" y="485"/>
                </a:cubicBezTo>
                <a:cubicBezTo>
                  <a:pt x="2513" y="485"/>
                  <a:pt x="2512" y="485"/>
                  <a:pt x="2513" y="483"/>
                </a:cubicBezTo>
                <a:cubicBezTo>
                  <a:pt x="2516" y="474"/>
                  <a:pt x="2516" y="474"/>
                  <a:pt x="2516" y="474"/>
                </a:cubicBezTo>
                <a:cubicBezTo>
                  <a:pt x="2516" y="473"/>
                  <a:pt x="2517" y="472"/>
                  <a:pt x="2518" y="472"/>
                </a:cubicBezTo>
                <a:cubicBezTo>
                  <a:pt x="2584" y="472"/>
                  <a:pt x="2584" y="472"/>
                  <a:pt x="2584" y="472"/>
                </a:cubicBezTo>
                <a:cubicBezTo>
                  <a:pt x="2585" y="472"/>
                  <a:pt x="2586" y="472"/>
                  <a:pt x="2587" y="471"/>
                </a:cubicBezTo>
                <a:cubicBezTo>
                  <a:pt x="2592" y="467"/>
                  <a:pt x="2592" y="467"/>
                  <a:pt x="2592" y="467"/>
                </a:cubicBezTo>
                <a:cubicBezTo>
                  <a:pt x="2593" y="466"/>
                  <a:pt x="2594" y="466"/>
                  <a:pt x="2594" y="465"/>
                </a:cubicBezTo>
                <a:cubicBezTo>
                  <a:pt x="2597" y="455"/>
                  <a:pt x="2597" y="455"/>
                  <a:pt x="2597" y="455"/>
                </a:cubicBezTo>
                <a:cubicBezTo>
                  <a:pt x="2597" y="455"/>
                  <a:pt x="2597" y="454"/>
                  <a:pt x="2597" y="454"/>
                </a:cubicBezTo>
                <a:cubicBezTo>
                  <a:pt x="2594" y="449"/>
                  <a:pt x="2594" y="449"/>
                  <a:pt x="2594" y="449"/>
                </a:cubicBezTo>
                <a:cubicBezTo>
                  <a:pt x="2593" y="449"/>
                  <a:pt x="2592" y="448"/>
                  <a:pt x="2591" y="448"/>
                </a:cubicBezTo>
                <a:cubicBezTo>
                  <a:pt x="2539" y="448"/>
                  <a:pt x="2539" y="448"/>
                  <a:pt x="2539" y="448"/>
                </a:cubicBezTo>
                <a:cubicBezTo>
                  <a:pt x="2538" y="448"/>
                  <a:pt x="2538" y="448"/>
                  <a:pt x="2537" y="447"/>
                </a:cubicBezTo>
                <a:cubicBezTo>
                  <a:pt x="2531" y="437"/>
                  <a:pt x="2531" y="437"/>
                  <a:pt x="2531" y="437"/>
                </a:cubicBezTo>
                <a:cubicBezTo>
                  <a:pt x="2531" y="436"/>
                  <a:pt x="2531" y="436"/>
                  <a:pt x="2531" y="435"/>
                </a:cubicBezTo>
                <a:cubicBezTo>
                  <a:pt x="2530" y="435"/>
                  <a:pt x="2531" y="434"/>
                  <a:pt x="2531" y="433"/>
                </a:cubicBezTo>
                <a:cubicBezTo>
                  <a:pt x="2537" y="414"/>
                  <a:pt x="2537" y="414"/>
                  <a:pt x="2537" y="414"/>
                </a:cubicBezTo>
                <a:cubicBezTo>
                  <a:pt x="2538" y="413"/>
                  <a:pt x="2538" y="413"/>
                  <a:pt x="2539" y="412"/>
                </a:cubicBezTo>
                <a:cubicBezTo>
                  <a:pt x="2539" y="412"/>
                  <a:pt x="2540" y="411"/>
                  <a:pt x="2541" y="410"/>
                </a:cubicBezTo>
                <a:cubicBezTo>
                  <a:pt x="2555" y="400"/>
                  <a:pt x="2555" y="400"/>
                  <a:pt x="2555" y="400"/>
                </a:cubicBezTo>
                <a:cubicBezTo>
                  <a:pt x="2556" y="399"/>
                  <a:pt x="2558" y="399"/>
                  <a:pt x="2559" y="399"/>
                </a:cubicBezTo>
                <a:cubicBezTo>
                  <a:pt x="2636" y="399"/>
                  <a:pt x="2636" y="399"/>
                  <a:pt x="2636" y="399"/>
                </a:cubicBezTo>
                <a:cubicBezTo>
                  <a:pt x="2637" y="399"/>
                  <a:pt x="2637" y="400"/>
                  <a:pt x="2637" y="401"/>
                </a:cubicBezTo>
                <a:lnTo>
                  <a:pt x="2634" y="410"/>
                </a:lnTo>
                <a:close/>
                <a:moveTo>
                  <a:pt x="2527" y="411"/>
                </a:moveTo>
                <a:cubicBezTo>
                  <a:pt x="2527" y="412"/>
                  <a:pt x="2526" y="413"/>
                  <a:pt x="2525" y="413"/>
                </a:cubicBezTo>
                <a:cubicBezTo>
                  <a:pt x="2492" y="413"/>
                  <a:pt x="2492" y="413"/>
                  <a:pt x="2492" y="413"/>
                </a:cubicBezTo>
                <a:cubicBezTo>
                  <a:pt x="2469" y="483"/>
                  <a:pt x="2469" y="483"/>
                  <a:pt x="2469" y="483"/>
                </a:cubicBezTo>
                <a:cubicBezTo>
                  <a:pt x="2468" y="485"/>
                  <a:pt x="2467" y="485"/>
                  <a:pt x="2466" y="485"/>
                </a:cubicBezTo>
                <a:cubicBezTo>
                  <a:pt x="2446" y="485"/>
                  <a:pt x="2446" y="485"/>
                  <a:pt x="2446" y="485"/>
                </a:cubicBezTo>
                <a:cubicBezTo>
                  <a:pt x="2445" y="485"/>
                  <a:pt x="2444" y="485"/>
                  <a:pt x="2445" y="483"/>
                </a:cubicBezTo>
                <a:cubicBezTo>
                  <a:pt x="2468" y="413"/>
                  <a:pt x="2468" y="413"/>
                  <a:pt x="2468" y="413"/>
                </a:cubicBezTo>
                <a:cubicBezTo>
                  <a:pt x="2436" y="413"/>
                  <a:pt x="2436" y="413"/>
                  <a:pt x="2436" y="413"/>
                </a:cubicBezTo>
                <a:cubicBezTo>
                  <a:pt x="2434" y="413"/>
                  <a:pt x="2434" y="412"/>
                  <a:pt x="2434" y="411"/>
                </a:cubicBezTo>
                <a:cubicBezTo>
                  <a:pt x="2438" y="401"/>
                  <a:pt x="2438" y="401"/>
                  <a:pt x="2438" y="401"/>
                </a:cubicBezTo>
                <a:cubicBezTo>
                  <a:pt x="2438" y="400"/>
                  <a:pt x="2439" y="399"/>
                  <a:pt x="2440" y="399"/>
                </a:cubicBezTo>
                <a:cubicBezTo>
                  <a:pt x="2529" y="399"/>
                  <a:pt x="2529" y="399"/>
                  <a:pt x="2529" y="399"/>
                </a:cubicBezTo>
                <a:cubicBezTo>
                  <a:pt x="2531" y="399"/>
                  <a:pt x="2531" y="400"/>
                  <a:pt x="2531" y="401"/>
                </a:cubicBezTo>
                <a:lnTo>
                  <a:pt x="2527" y="411"/>
                </a:lnTo>
                <a:close/>
                <a:moveTo>
                  <a:pt x="2422" y="415"/>
                </a:moveTo>
                <a:cubicBezTo>
                  <a:pt x="2415" y="435"/>
                  <a:pt x="2415" y="435"/>
                  <a:pt x="2415" y="435"/>
                </a:cubicBezTo>
                <a:cubicBezTo>
                  <a:pt x="2415" y="436"/>
                  <a:pt x="2414" y="438"/>
                  <a:pt x="2412" y="439"/>
                </a:cubicBezTo>
                <a:cubicBezTo>
                  <a:pt x="2398" y="449"/>
                  <a:pt x="2398" y="449"/>
                  <a:pt x="2398" y="449"/>
                </a:cubicBezTo>
                <a:cubicBezTo>
                  <a:pt x="2402" y="478"/>
                  <a:pt x="2402" y="478"/>
                  <a:pt x="2402" y="478"/>
                </a:cubicBezTo>
                <a:cubicBezTo>
                  <a:pt x="2402" y="479"/>
                  <a:pt x="2403" y="479"/>
                  <a:pt x="2402" y="480"/>
                </a:cubicBezTo>
                <a:cubicBezTo>
                  <a:pt x="2402" y="480"/>
                  <a:pt x="2402" y="481"/>
                  <a:pt x="2402" y="482"/>
                </a:cubicBezTo>
                <a:cubicBezTo>
                  <a:pt x="2402" y="483"/>
                  <a:pt x="2402" y="483"/>
                  <a:pt x="2402" y="483"/>
                </a:cubicBezTo>
                <a:cubicBezTo>
                  <a:pt x="2401" y="484"/>
                  <a:pt x="2401" y="484"/>
                  <a:pt x="2401" y="485"/>
                </a:cubicBezTo>
                <a:cubicBezTo>
                  <a:pt x="2400" y="485"/>
                  <a:pt x="2400" y="485"/>
                  <a:pt x="2399" y="485"/>
                </a:cubicBezTo>
                <a:cubicBezTo>
                  <a:pt x="2380" y="485"/>
                  <a:pt x="2380" y="485"/>
                  <a:pt x="2380" y="485"/>
                </a:cubicBezTo>
                <a:cubicBezTo>
                  <a:pt x="2379" y="485"/>
                  <a:pt x="2379" y="485"/>
                  <a:pt x="2378" y="484"/>
                </a:cubicBezTo>
                <a:cubicBezTo>
                  <a:pt x="2376" y="454"/>
                  <a:pt x="2376" y="454"/>
                  <a:pt x="2376" y="454"/>
                </a:cubicBezTo>
                <a:cubicBezTo>
                  <a:pt x="2331" y="454"/>
                  <a:pt x="2331" y="454"/>
                  <a:pt x="2331" y="454"/>
                </a:cubicBezTo>
                <a:cubicBezTo>
                  <a:pt x="2321" y="483"/>
                  <a:pt x="2321" y="483"/>
                  <a:pt x="2321" y="483"/>
                </a:cubicBezTo>
                <a:cubicBezTo>
                  <a:pt x="2321" y="485"/>
                  <a:pt x="2320" y="485"/>
                  <a:pt x="2319" y="485"/>
                </a:cubicBezTo>
                <a:cubicBezTo>
                  <a:pt x="2299" y="485"/>
                  <a:pt x="2299" y="485"/>
                  <a:pt x="2299" y="485"/>
                </a:cubicBezTo>
                <a:cubicBezTo>
                  <a:pt x="2298" y="485"/>
                  <a:pt x="2297" y="485"/>
                  <a:pt x="2298" y="483"/>
                </a:cubicBezTo>
                <a:cubicBezTo>
                  <a:pt x="2325" y="402"/>
                  <a:pt x="2325" y="402"/>
                  <a:pt x="2325" y="402"/>
                </a:cubicBezTo>
                <a:cubicBezTo>
                  <a:pt x="2326" y="400"/>
                  <a:pt x="2327" y="399"/>
                  <a:pt x="2330" y="399"/>
                </a:cubicBezTo>
                <a:cubicBezTo>
                  <a:pt x="2410" y="399"/>
                  <a:pt x="2410" y="399"/>
                  <a:pt x="2410" y="399"/>
                </a:cubicBezTo>
                <a:cubicBezTo>
                  <a:pt x="2412" y="399"/>
                  <a:pt x="2413" y="399"/>
                  <a:pt x="2414" y="400"/>
                </a:cubicBezTo>
                <a:cubicBezTo>
                  <a:pt x="2422" y="412"/>
                  <a:pt x="2422" y="412"/>
                  <a:pt x="2422" y="412"/>
                </a:cubicBezTo>
                <a:cubicBezTo>
                  <a:pt x="2422" y="413"/>
                  <a:pt x="2422" y="413"/>
                  <a:pt x="2422" y="415"/>
                </a:cubicBezTo>
                <a:close/>
                <a:moveTo>
                  <a:pt x="2396" y="418"/>
                </a:moveTo>
                <a:cubicBezTo>
                  <a:pt x="2392" y="413"/>
                  <a:pt x="2392" y="413"/>
                  <a:pt x="2392" y="413"/>
                </a:cubicBezTo>
                <a:cubicBezTo>
                  <a:pt x="2392" y="412"/>
                  <a:pt x="2391" y="412"/>
                  <a:pt x="2391" y="412"/>
                </a:cubicBezTo>
                <a:cubicBezTo>
                  <a:pt x="2347" y="412"/>
                  <a:pt x="2347" y="412"/>
                  <a:pt x="2347" y="412"/>
                </a:cubicBezTo>
                <a:cubicBezTo>
                  <a:pt x="2346" y="412"/>
                  <a:pt x="2345" y="413"/>
                  <a:pt x="2344" y="414"/>
                </a:cubicBezTo>
                <a:cubicBezTo>
                  <a:pt x="2335" y="441"/>
                  <a:pt x="2335" y="441"/>
                  <a:pt x="2335" y="441"/>
                </a:cubicBezTo>
                <a:cubicBezTo>
                  <a:pt x="2381" y="441"/>
                  <a:pt x="2381" y="441"/>
                  <a:pt x="2381" y="441"/>
                </a:cubicBezTo>
                <a:cubicBezTo>
                  <a:pt x="2391" y="434"/>
                  <a:pt x="2391" y="434"/>
                  <a:pt x="2391" y="434"/>
                </a:cubicBezTo>
                <a:cubicBezTo>
                  <a:pt x="2392" y="434"/>
                  <a:pt x="2392" y="433"/>
                  <a:pt x="2392" y="433"/>
                </a:cubicBezTo>
                <a:cubicBezTo>
                  <a:pt x="2396" y="420"/>
                  <a:pt x="2396" y="420"/>
                  <a:pt x="2396" y="420"/>
                </a:cubicBezTo>
                <a:cubicBezTo>
                  <a:pt x="2397" y="420"/>
                  <a:pt x="2397" y="419"/>
                  <a:pt x="2396" y="418"/>
                </a:cubicBezTo>
                <a:close/>
                <a:moveTo>
                  <a:pt x="2301" y="410"/>
                </a:moveTo>
                <a:cubicBezTo>
                  <a:pt x="2301" y="411"/>
                  <a:pt x="2300" y="412"/>
                  <a:pt x="2299" y="412"/>
                </a:cubicBezTo>
                <a:cubicBezTo>
                  <a:pt x="2243" y="412"/>
                  <a:pt x="2243" y="412"/>
                  <a:pt x="2243" y="412"/>
                </a:cubicBezTo>
                <a:cubicBezTo>
                  <a:pt x="2242" y="412"/>
                  <a:pt x="2241" y="412"/>
                  <a:pt x="2240" y="413"/>
                </a:cubicBezTo>
                <a:cubicBezTo>
                  <a:pt x="2233" y="418"/>
                  <a:pt x="2233" y="418"/>
                  <a:pt x="2233" y="418"/>
                </a:cubicBezTo>
                <a:cubicBezTo>
                  <a:pt x="2232" y="419"/>
                  <a:pt x="2231" y="420"/>
                  <a:pt x="2231" y="421"/>
                </a:cubicBezTo>
                <a:cubicBezTo>
                  <a:pt x="2226" y="435"/>
                  <a:pt x="2226" y="435"/>
                  <a:pt x="2226" y="435"/>
                </a:cubicBezTo>
                <a:cubicBezTo>
                  <a:pt x="2290" y="435"/>
                  <a:pt x="2290" y="435"/>
                  <a:pt x="2290" y="435"/>
                </a:cubicBezTo>
                <a:cubicBezTo>
                  <a:pt x="2292" y="435"/>
                  <a:pt x="2292" y="435"/>
                  <a:pt x="2292" y="437"/>
                </a:cubicBezTo>
                <a:cubicBezTo>
                  <a:pt x="2289" y="445"/>
                  <a:pt x="2289" y="445"/>
                  <a:pt x="2289" y="445"/>
                </a:cubicBezTo>
                <a:cubicBezTo>
                  <a:pt x="2288" y="447"/>
                  <a:pt x="2287" y="447"/>
                  <a:pt x="2286" y="447"/>
                </a:cubicBezTo>
                <a:cubicBezTo>
                  <a:pt x="2222" y="447"/>
                  <a:pt x="2222" y="447"/>
                  <a:pt x="2222" y="447"/>
                </a:cubicBezTo>
                <a:cubicBezTo>
                  <a:pt x="2217" y="462"/>
                  <a:pt x="2217" y="462"/>
                  <a:pt x="2217" y="462"/>
                </a:cubicBezTo>
                <a:cubicBezTo>
                  <a:pt x="2217" y="462"/>
                  <a:pt x="2217" y="463"/>
                  <a:pt x="2218" y="464"/>
                </a:cubicBezTo>
                <a:cubicBezTo>
                  <a:pt x="2223" y="471"/>
                  <a:pt x="2223" y="471"/>
                  <a:pt x="2223" y="471"/>
                </a:cubicBezTo>
                <a:cubicBezTo>
                  <a:pt x="2223" y="472"/>
                  <a:pt x="2224" y="472"/>
                  <a:pt x="2225" y="472"/>
                </a:cubicBezTo>
                <a:cubicBezTo>
                  <a:pt x="2279" y="472"/>
                  <a:pt x="2279" y="472"/>
                  <a:pt x="2279" y="472"/>
                </a:cubicBezTo>
                <a:cubicBezTo>
                  <a:pt x="2280" y="472"/>
                  <a:pt x="2281" y="473"/>
                  <a:pt x="2280" y="474"/>
                </a:cubicBezTo>
                <a:cubicBezTo>
                  <a:pt x="2277" y="483"/>
                  <a:pt x="2277" y="483"/>
                  <a:pt x="2277" y="483"/>
                </a:cubicBezTo>
                <a:cubicBezTo>
                  <a:pt x="2277" y="485"/>
                  <a:pt x="2276" y="485"/>
                  <a:pt x="2274" y="485"/>
                </a:cubicBezTo>
                <a:cubicBezTo>
                  <a:pt x="2207" y="485"/>
                  <a:pt x="2207" y="485"/>
                  <a:pt x="2207" y="485"/>
                </a:cubicBezTo>
                <a:cubicBezTo>
                  <a:pt x="2206" y="485"/>
                  <a:pt x="2205" y="485"/>
                  <a:pt x="2204" y="484"/>
                </a:cubicBezTo>
                <a:cubicBezTo>
                  <a:pt x="2192" y="468"/>
                  <a:pt x="2192" y="468"/>
                  <a:pt x="2192" y="468"/>
                </a:cubicBezTo>
                <a:cubicBezTo>
                  <a:pt x="2192" y="467"/>
                  <a:pt x="2192" y="467"/>
                  <a:pt x="2192" y="465"/>
                </a:cubicBezTo>
                <a:cubicBezTo>
                  <a:pt x="2209" y="415"/>
                  <a:pt x="2209" y="415"/>
                  <a:pt x="2209" y="415"/>
                </a:cubicBezTo>
                <a:cubicBezTo>
                  <a:pt x="2210" y="414"/>
                  <a:pt x="2210" y="413"/>
                  <a:pt x="2211" y="412"/>
                </a:cubicBezTo>
                <a:cubicBezTo>
                  <a:pt x="2227" y="400"/>
                  <a:pt x="2227" y="400"/>
                  <a:pt x="2227" y="400"/>
                </a:cubicBezTo>
                <a:cubicBezTo>
                  <a:pt x="2229" y="399"/>
                  <a:pt x="2230" y="399"/>
                  <a:pt x="2231" y="399"/>
                </a:cubicBezTo>
                <a:cubicBezTo>
                  <a:pt x="2303" y="399"/>
                  <a:pt x="2303" y="399"/>
                  <a:pt x="2303" y="399"/>
                </a:cubicBezTo>
                <a:cubicBezTo>
                  <a:pt x="2305" y="399"/>
                  <a:pt x="2305" y="400"/>
                  <a:pt x="2305" y="401"/>
                </a:cubicBezTo>
                <a:lnTo>
                  <a:pt x="2301" y="410"/>
                </a:lnTo>
                <a:close/>
                <a:moveTo>
                  <a:pt x="2196" y="415"/>
                </a:moveTo>
                <a:cubicBezTo>
                  <a:pt x="2189" y="434"/>
                  <a:pt x="2189" y="434"/>
                  <a:pt x="2189" y="434"/>
                </a:cubicBezTo>
                <a:cubicBezTo>
                  <a:pt x="2189" y="435"/>
                  <a:pt x="2188" y="436"/>
                  <a:pt x="2187" y="437"/>
                </a:cubicBezTo>
                <a:cubicBezTo>
                  <a:pt x="2166" y="452"/>
                  <a:pt x="2166" y="452"/>
                  <a:pt x="2166" y="452"/>
                </a:cubicBezTo>
                <a:cubicBezTo>
                  <a:pt x="2165" y="453"/>
                  <a:pt x="2163" y="454"/>
                  <a:pt x="2161" y="454"/>
                </a:cubicBezTo>
                <a:cubicBezTo>
                  <a:pt x="2105" y="454"/>
                  <a:pt x="2105" y="454"/>
                  <a:pt x="2105" y="454"/>
                </a:cubicBezTo>
                <a:cubicBezTo>
                  <a:pt x="2095" y="483"/>
                  <a:pt x="2095" y="483"/>
                  <a:pt x="2095" y="483"/>
                </a:cubicBezTo>
                <a:cubicBezTo>
                  <a:pt x="2095" y="485"/>
                  <a:pt x="2094" y="485"/>
                  <a:pt x="2093" y="485"/>
                </a:cubicBezTo>
                <a:cubicBezTo>
                  <a:pt x="2073" y="485"/>
                  <a:pt x="2073" y="485"/>
                  <a:pt x="2073" y="485"/>
                </a:cubicBezTo>
                <a:cubicBezTo>
                  <a:pt x="2072" y="485"/>
                  <a:pt x="2071" y="485"/>
                  <a:pt x="2072" y="483"/>
                </a:cubicBezTo>
                <a:cubicBezTo>
                  <a:pt x="2099" y="402"/>
                  <a:pt x="2099" y="402"/>
                  <a:pt x="2099" y="402"/>
                </a:cubicBezTo>
                <a:cubicBezTo>
                  <a:pt x="2100" y="400"/>
                  <a:pt x="2101" y="399"/>
                  <a:pt x="2104" y="399"/>
                </a:cubicBezTo>
                <a:cubicBezTo>
                  <a:pt x="2184" y="399"/>
                  <a:pt x="2184" y="399"/>
                  <a:pt x="2184" y="399"/>
                </a:cubicBezTo>
                <a:cubicBezTo>
                  <a:pt x="2186" y="399"/>
                  <a:pt x="2187" y="399"/>
                  <a:pt x="2187" y="400"/>
                </a:cubicBezTo>
                <a:cubicBezTo>
                  <a:pt x="2196" y="412"/>
                  <a:pt x="2196" y="412"/>
                  <a:pt x="2196" y="412"/>
                </a:cubicBezTo>
                <a:cubicBezTo>
                  <a:pt x="2196" y="413"/>
                  <a:pt x="2196" y="414"/>
                  <a:pt x="2196" y="415"/>
                </a:cubicBezTo>
                <a:close/>
                <a:moveTo>
                  <a:pt x="2170" y="418"/>
                </a:moveTo>
                <a:cubicBezTo>
                  <a:pt x="2166" y="413"/>
                  <a:pt x="2166" y="413"/>
                  <a:pt x="2166" y="413"/>
                </a:cubicBezTo>
                <a:cubicBezTo>
                  <a:pt x="2166" y="412"/>
                  <a:pt x="2165" y="412"/>
                  <a:pt x="2164" y="412"/>
                </a:cubicBezTo>
                <a:cubicBezTo>
                  <a:pt x="2121" y="412"/>
                  <a:pt x="2121" y="412"/>
                  <a:pt x="2121" y="412"/>
                </a:cubicBezTo>
                <a:cubicBezTo>
                  <a:pt x="2120" y="412"/>
                  <a:pt x="2119" y="413"/>
                  <a:pt x="2119" y="414"/>
                </a:cubicBezTo>
                <a:cubicBezTo>
                  <a:pt x="2109" y="441"/>
                  <a:pt x="2109" y="441"/>
                  <a:pt x="2109" y="441"/>
                </a:cubicBezTo>
                <a:cubicBezTo>
                  <a:pt x="2152" y="441"/>
                  <a:pt x="2152" y="441"/>
                  <a:pt x="2152" y="441"/>
                </a:cubicBezTo>
                <a:cubicBezTo>
                  <a:pt x="2153" y="441"/>
                  <a:pt x="2154" y="441"/>
                  <a:pt x="2156" y="440"/>
                </a:cubicBezTo>
                <a:cubicBezTo>
                  <a:pt x="2165" y="433"/>
                  <a:pt x="2165" y="433"/>
                  <a:pt x="2165" y="433"/>
                </a:cubicBezTo>
                <a:cubicBezTo>
                  <a:pt x="2166" y="432"/>
                  <a:pt x="2167" y="432"/>
                  <a:pt x="2167" y="430"/>
                </a:cubicBezTo>
                <a:cubicBezTo>
                  <a:pt x="2170" y="421"/>
                  <a:pt x="2170" y="421"/>
                  <a:pt x="2170" y="421"/>
                </a:cubicBezTo>
                <a:cubicBezTo>
                  <a:pt x="2171" y="420"/>
                  <a:pt x="2170" y="419"/>
                  <a:pt x="2170" y="418"/>
                </a:cubicBezTo>
                <a:close/>
                <a:moveTo>
                  <a:pt x="2077" y="404"/>
                </a:moveTo>
                <a:cubicBezTo>
                  <a:pt x="2077" y="405"/>
                  <a:pt x="2077" y="405"/>
                  <a:pt x="2076" y="406"/>
                </a:cubicBezTo>
                <a:cubicBezTo>
                  <a:pt x="2029" y="440"/>
                  <a:pt x="2029" y="440"/>
                  <a:pt x="2029" y="440"/>
                </a:cubicBezTo>
                <a:cubicBezTo>
                  <a:pt x="2053" y="478"/>
                  <a:pt x="2053" y="478"/>
                  <a:pt x="2053" y="478"/>
                </a:cubicBezTo>
                <a:cubicBezTo>
                  <a:pt x="2054" y="479"/>
                  <a:pt x="2054" y="480"/>
                  <a:pt x="2053" y="480"/>
                </a:cubicBezTo>
                <a:cubicBezTo>
                  <a:pt x="2052" y="483"/>
                  <a:pt x="2052" y="483"/>
                  <a:pt x="2052" y="483"/>
                </a:cubicBezTo>
                <a:cubicBezTo>
                  <a:pt x="2052" y="485"/>
                  <a:pt x="2051" y="485"/>
                  <a:pt x="2050" y="485"/>
                </a:cubicBezTo>
                <a:cubicBezTo>
                  <a:pt x="2029" y="485"/>
                  <a:pt x="2029" y="485"/>
                  <a:pt x="2029" y="485"/>
                </a:cubicBezTo>
                <a:cubicBezTo>
                  <a:pt x="2027" y="485"/>
                  <a:pt x="2026" y="485"/>
                  <a:pt x="2025" y="484"/>
                </a:cubicBezTo>
                <a:cubicBezTo>
                  <a:pt x="2007" y="453"/>
                  <a:pt x="2007" y="453"/>
                  <a:pt x="2007" y="453"/>
                </a:cubicBezTo>
                <a:cubicBezTo>
                  <a:pt x="1968" y="483"/>
                  <a:pt x="1968" y="483"/>
                  <a:pt x="1968" y="483"/>
                </a:cubicBezTo>
                <a:cubicBezTo>
                  <a:pt x="1967" y="484"/>
                  <a:pt x="1967" y="484"/>
                  <a:pt x="1966" y="485"/>
                </a:cubicBezTo>
                <a:cubicBezTo>
                  <a:pt x="1965" y="485"/>
                  <a:pt x="1965" y="485"/>
                  <a:pt x="1964" y="485"/>
                </a:cubicBezTo>
                <a:cubicBezTo>
                  <a:pt x="1949" y="485"/>
                  <a:pt x="1949" y="485"/>
                  <a:pt x="1949" y="485"/>
                </a:cubicBezTo>
                <a:cubicBezTo>
                  <a:pt x="1948" y="485"/>
                  <a:pt x="1947" y="485"/>
                  <a:pt x="1947" y="485"/>
                </a:cubicBezTo>
                <a:cubicBezTo>
                  <a:pt x="1947" y="485"/>
                  <a:pt x="1947" y="484"/>
                  <a:pt x="1947" y="483"/>
                </a:cubicBezTo>
                <a:cubicBezTo>
                  <a:pt x="1948" y="480"/>
                  <a:pt x="1948" y="480"/>
                  <a:pt x="1948" y="480"/>
                </a:cubicBezTo>
                <a:cubicBezTo>
                  <a:pt x="1949" y="479"/>
                  <a:pt x="1949" y="478"/>
                  <a:pt x="1950" y="478"/>
                </a:cubicBezTo>
                <a:cubicBezTo>
                  <a:pt x="2000" y="442"/>
                  <a:pt x="2000" y="442"/>
                  <a:pt x="2000" y="442"/>
                </a:cubicBezTo>
                <a:cubicBezTo>
                  <a:pt x="1977" y="406"/>
                  <a:pt x="1977" y="406"/>
                  <a:pt x="1977" y="406"/>
                </a:cubicBezTo>
                <a:cubicBezTo>
                  <a:pt x="1977" y="405"/>
                  <a:pt x="1977" y="405"/>
                  <a:pt x="1977" y="404"/>
                </a:cubicBezTo>
                <a:cubicBezTo>
                  <a:pt x="1978" y="401"/>
                  <a:pt x="1978" y="401"/>
                  <a:pt x="1978" y="401"/>
                </a:cubicBezTo>
                <a:cubicBezTo>
                  <a:pt x="1978" y="400"/>
                  <a:pt x="1979" y="399"/>
                  <a:pt x="1981" y="399"/>
                </a:cubicBezTo>
                <a:cubicBezTo>
                  <a:pt x="2001" y="399"/>
                  <a:pt x="2001" y="399"/>
                  <a:pt x="2001" y="399"/>
                </a:cubicBezTo>
                <a:cubicBezTo>
                  <a:pt x="2002" y="399"/>
                  <a:pt x="2003" y="399"/>
                  <a:pt x="2004" y="399"/>
                </a:cubicBezTo>
                <a:cubicBezTo>
                  <a:pt x="2004" y="400"/>
                  <a:pt x="2005" y="400"/>
                  <a:pt x="2005" y="401"/>
                </a:cubicBezTo>
                <a:cubicBezTo>
                  <a:pt x="2022" y="428"/>
                  <a:pt x="2022" y="428"/>
                  <a:pt x="2022" y="428"/>
                </a:cubicBezTo>
                <a:cubicBezTo>
                  <a:pt x="2059" y="400"/>
                  <a:pt x="2059" y="400"/>
                  <a:pt x="2059" y="400"/>
                </a:cubicBezTo>
                <a:cubicBezTo>
                  <a:pt x="2060" y="399"/>
                  <a:pt x="2062" y="399"/>
                  <a:pt x="2063" y="399"/>
                </a:cubicBezTo>
                <a:cubicBezTo>
                  <a:pt x="2077" y="399"/>
                  <a:pt x="2077" y="399"/>
                  <a:pt x="2077" y="399"/>
                </a:cubicBezTo>
                <a:cubicBezTo>
                  <a:pt x="2078" y="399"/>
                  <a:pt x="2079" y="399"/>
                  <a:pt x="2078" y="401"/>
                </a:cubicBezTo>
                <a:lnTo>
                  <a:pt x="2077" y="404"/>
                </a:lnTo>
                <a:close/>
                <a:moveTo>
                  <a:pt x="1959" y="410"/>
                </a:moveTo>
                <a:cubicBezTo>
                  <a:pt x="1959" y="411"/>
                  <a:pt x="1958" y="412"/>
                  <a:pt x="1957" y="412"/>
                </a:cubicBezTo>
                <a:cubicBezTo>
                  <a:pt x="1900" y="412"/>
                  <a:pt x="1900" y="412"/>
                  <a:pt x="1900" y="412"/>
                </a:cubicBezTo>
                <a:cubicBezTo>
                  <a:pt x="1900" y="412"/>
                  <a:pt x="1899" y="412"/>
                  <a:pt x="1898" y="413"/>
                </a:cubicBezTo>
                <a:cubicBezTo>
                  <a:pt x="1891" y="418"/>
                  <a:pt x="1891" y="418"/>
                  <a:pt x="1891" y="418"/>
                </a:cubicBezTo>
                <a:cubicBezTo>
                  <a:pt x="1890" y="419"/>
                  <a:pt x="1889" y="420"/>
                  <a:pt x="1889" y="421"/>
                </a:cubicBezTo>
                <a:cubicBezTo>
                  <a:pt x="1884" y="435"/>
                  <a:pt x="1884" y="435"/>
                  <a:pt x="1884" y="435"/>
                </a:cubicBezTo>
                <a:cubicBezTo>
                  <a:pt x="1948" y="435"/>
                  <a:pt x="1948" y="435"/>
                  <a:pt x="1948" y="435"/>
                </a:cubicBezTo>
                <a:cubicBezTo>
                  <a:pt x="1950" y="435"/>
                  <a:pt x="1950" y="435"/>
                  <a:pt x="1950" y="437"/>
                </a:cubicBezTo>
                <a:cubicBezTo>
                  <a:pt x="1947" y="445"/>
                  <a:pt x="1947" y="445"/>
                  <a:pt x="1947" y="445"/>
                </a:cubicBezTo>
                <a:cubicBezTo>
                  <a:pt x="1946" y="447"/>
                  <a:pt x="1945" y="447"/>
                  <a:pt x="1944" y="447"/>
                </a:cubicBezTo>
                <a:cubicBezTo>
                  <a:pt x="1880" y="447"/>
                  <a:pt x="1880" y="447"/>
                  <a:pt x="1880" y="447"/>
                </a:cubicBezTo>
                <a:cubicBezTo>
                  <a:pt x="1875" y="462"/>
                  <a:pt x="1875" y="462"/>
                  <a:pt x="1875" y="462"/>
                </a:cubicBezTo>
                <a:cubicBezTo>
                  <a:pt x="1875" y="462"/>
                  <a:pt x="1875" y="463"/>
                  <a:pt x="1875" y="464"/>
                </a:cubicBezTo>
                <a:cubicBezTo>
                  <a:pt x="1881" y="471"/>
                  <a:pt x="1881" y="471"/>
                  <a:pt x="1881" y="471"/>
                </a:cubicBezTo>
                <a:cubicBezTo>
                  <a:pt x="1881" y="472"/>
                  <a:pt x="1882" y="472"/>
                  <a:pt x="1883" y="472"/>
                </a:cubicBezTo>
                <a:cubicBezTo>
                  <a:pt x="1937" y="472"/>
                  <a:pt x="1937" y="472"/>
                  <a:pt x="1937" y="472"/>
                </a:cubicBezTo>
                <a:cubicBezTo>
                  <a:pt x="1938" y="472"/>
                  <a:pt x="1938" y="473"/>
                  <a:pt x="1938" y="474"/>
                </a:cubicBezTo>
                <a:cubicBezTo>
                  <a:pt x="1935" y="483"/>
                  <a:pt x="1935" y="483"/>
                  <a:pt x="1935" y="483"/>
                </a:cubicBezTo>
                <a:cubicBezTo>
                  <a:pt x="1934" y="485"/>
                  <a:pt x="1934" y="485"/>
                  <a:pt x="1932" y="485"/>
                </a:cubicBezTo>
                <a:cubicBezTo>
                  <a:pt x="1865" y="485"/>
                  <a:pt x="1865" y="485"/>
                  <a:pt x="1865" y="485"/>
                </a:cubicBezTo>
                <a:cubicBezTo>
                  <a:pt x="1864" y="485"/>
                  <a:pt x="1862" y="485"/>
                  <a:pt x="1862" y="484"/>
                </a:cubicBezTo>
                <a:cubicBezTo>
                  <a:pt x="1850" y="468"/>
                  <a:pt x="1850" y="468"/>
                  <a:pt x="1850" y="468"/>
                </a:cubicBezTo>
                <a:cubicBezTo>
                  <a:pt x="1850" y="467"/>
                  <a:pt x="1850" y="467"/>
                  <a:pt x="1850" y="465"/>
                </a:cubicBezTo>
                <a:cubicBezTo>
                  <a:pt x="1867" y="415"/>
                  <a:pt x="1867" y="415"/>
                  <a:pt x="1867" y="415"/>
                </a:cubicBezTo>
                <a:cubicBezTo>
                  <a:pt x="1867" y="414"/>
                  <a:pt x="1868" y="413"/>
                  <a:pt x="1869" y="412"/>
                </a:cubicBezTo>
                <a:cubicBezTo>
                  <a:pt x="1885" y="400"/>
                  <a:pt x="1885" y="400"/>
                  <a:pt x="1885" y="400"/>
                </a:cubicBezTo>
                <a:cubicBezTo>
                  <a:pt x="1886" y="399"/>
                  <a:pt x="1888" y="399"/>
                  <a:pt x="1889" y="399"/>
                </a:cubicBezTo>
                <a:cubicBezTo>
                  <a:pt x="1961" y="399"/>
                  <a:pt x="1961" y="399"/>
                  <a:pt x="1961" y="399"/>
                </a:cubicBezTo>
                <a:cubicBezTo>
                  <a:pt x="1962" y="399"/>
                  <a:pt x="1963" y="400"/>
                  <a:pt x="1962" y="401"/>
                </a:cubicBezTo>
                <a:lnTo>
                  <a:pt x="1959" y="410"/>
                </a:lnTo>
                <a:close/>
                <a:moveTo>
                  <a:pt x="1776" y="411"/>
                </a:moveTo>
                <a:cubicBezTo>
                  <a:pt x="1776" y="412"/>
                  <a:pt x="1775" y="413"/>
                  <a:pt x="1773" y="413"/>
                </a:cubicBezTo>
                <a:cubicBezTo>
                  <a:pt x="1741" y="413"/>
                  <a:pt x="1741" y="413"/>
                  <a:pt x="1741" y="413"/>
                </a:cubicBezTo>
                <a:cubicBezTo>
                  <a:pt x="1717" y="483"/>
                  <a:pt x="1717" y="483"/>
                  <a:pt x="1717" y="483"/>
                </a:cubicBezTo>
                <a:cubicBezTo>
                  <a:pt x="1717" y="485"/>
                  <a:pt x="1716" y="485"/>
                  <a:pt x="1715" y="485"/>
                </a:cubicBezTo>
                <a:cubicBezTo>
                  <a:pt x="1695" y="485"/>
                  <a:pt x="1695" y="485"/>
                  <a:pt x="1695" y="485"/>
                </a:cubicBezTo>
                <a:cubicBezTo>
                  <a:pt x="1693" y="485"/>
                  <a:pt x="1693" y="485"/>
                  <a:pt x="1693" y="483"/>
                </a:cubicBezTo>
                <a:cubicBezTo>
                  <a:pt x="1717" y="413"/>
                  <a:pt x="1717" y="413"/>
                  <a:pt x="1717" y="413"/>
                </a:cubicBezTo>
                <a:cubicBezTo>
                  <a:pt x="1684" y="413"/>
                  <a:pt x="1684" y="413"/>
                  <a:pt x="1684" y="413"/>
                </a:cubicBezTo>
                <a:cubicBezTo>
                  <a:pt x="1683" y="413"/>
                  <a:pt x="1683" y="412"/>
                  <a:pt x="1683" y="411"/>
                </a:cubicBezTo>
                <a:cubicBezTo>
                  <a:pt x="1686" y="401"/>
                  <a:pt x="1686" y="401"/>
                  <a:pt x="1686" y="401"/>
                </a:cubicBezTo>
                <a:cubicBezTo>
                  <a:pt x="1687" y="400"/>
                  <a:pt x="1688" y="399"/>
                  <a:pt x="1689" y="399"/>
                </a:cubicBezTo>
                <a:cubicBezTo>
                  <a:pt x="1778" y="399"/>
                  <a:pt x="1778" y="399"/>
                  <a:pt x="1778" y="399"/>
                </a:cubicBezTo>
                <a:cubicBezTo>
                  <a:pt x="1779" y="399"/>
                  <a:pt x="1780" y="400"/>
                  <a:pt x="1779" y="401"/>
                </a:cubicBezTo>
                <a:lnTo>
                  <a:pt x="1776" y="411"/>
                </a:lnTo>
                <a:close/>
                <a:moveTo>
                  <a:pt x="1673" y="410"/>
                </a:moveTo>
                <a:cubicBezTo>
                  <a:pt x="1672" y="411"/>
                  <a:pt x="1671" y="412"/>
                  <a:pt x="1670" y="412"/>
                </a:cubicBezTo>
                <a:cubicBezTo>
                  <a:pt x="1616" y="412"/>
                  <a:pt x="1616" y="412"/>
                  <a:pt x="1616" y="412"/>
                </a:cubicBezTo>
                <a:cubicBezTo>
                  <a:pt x="1615" y="412"/>
                  <a:pt x="1615" y="412"/>
                  <a:pt x="1614" y="413"/>
                </a:cubicBezTo>
                <a:cubicBezTo>
                  <a:pt x="1606" y="419"/>
                  <a:pt x="1606" y="419"/>
                  <a:pt x="1606" y="419"/>
                </a:cubicBezTo>
                <a:cubicBezTo>
                  <a:pt x="1605" y="419"/>
                  <a:pt x="1605" y="420"/>
                  <a:pt x="1605" y="420"/>
                </a:cubicBezTo>
                <a:cubicBezTo>
                  <a:pt x="1591" y="462"/>
                  <a:pt x="1591" y="462"/>
                  <a:pt x="1591" y="462"/>
                </a:cubicBezTo>
                <a:cubicBezTo>
                  <a:pt x="1590" y="463"/>
                  <a:pt x="1590" y="463"/>
                  <a:pt x="1591" y="464"/>
                </a:cubicBezTo>
                <a:cubicBezTo>
                  <a:pt x="1596" y="471"/>
                  <a:pt x="1596" y="471"/>
                  <a:pt x="1596" y="471"/>
                </a:cubicBezTo>
                <a:cubicBezTo>
                  <a:pt x="1597" y="472"/>
                  <a:pt x="1597" y="472"/>
                  <a:pt x="1598" y="472"/>
                </a:cubicBezTo>
                <a:cubicBezTo>
                  <a:pt x="1650" y="472"/>
                  <a:pt x="1650" y="472"/>
                  <a:pt x="1650" y="472"/>
                </a:cubicBezTo>
                <a:cubicBezTo>
                  <a:pt x="1651" y="472"/>
                  <a:pt x="1652" y="473"/>
                  <a:pt x="1651" y="474"/>
                </a:cubicBezTo>
                <a:cubicBezTo>
                  <a:pt x="1648" y="483"/>
                  <a:pt x="1648" y="483"/>
                  <a:pt x="1648" y="483"/>
                </a:cubicBezTo>
                <a:cubicBezTo>
                  <a:pt x="1648" y="485"/>
                  <a:pt x="1647" y="485"/>
                  <a:pt x="1645" y="485"/>
                </a:cubicBezTo>
                <a:cubicBezTo>
                  <a:pt x="1580" y="485"/>
                  <a:pt x="1580" y="485"/>
                  <a:pt x="1580" y="485"/>
                </a:cubicBezTo>
                <a:cubicBezTo>
                  <a:pt x="1579" y="485"/>
                  <a:pt x="1578" y="485"/>
                  <a:pt x="1577" y="484"/>
                </a:cubicBezTo>
                <a:cubicBezTo>
                  <a:pt x="1566" y="468"/>
                  <a:pt x="1566" y="468"/>
                  <a:pt x="1566" y="468"/>
                </a:cubicBezTo>
                <a:cubicBezTo>
                  <a:pt x="1565" y="467"/>
                  <a:pt x="1565" y="467"/>
                  <a:pt x="1566" y="465"/>
                </a:cubicBezTo>
                <a:cubicBezTo>
                  <a:pt x="1583" y="415"/>
                  <a:pt x="1583" y="415"/>
                  <a:pt x="1583" y="415"/>
                </a:cubicBezTo>
                <a:cubicBezTo>
                  <a:pt x="1583" y="414"/>
                  <a:pt x="1584" y="413"/>
                  <a:pt x="1585" y="412"/>
                </a:cubicBezTo>
                <a:cubicBezTo>
                  <a:pt x="1601" y="400"/>
                  <a:pt x="1601" y="400"/>
                  <a:pt x="1601" y="400"/>
                </a:cubicBezTo>
                <a:cubicBezTo>
                  <a:pt x="1602" y="399"/>
                  <a:pt x="1603" y="399"/>
                  <a:pt x="1605" y="399"/>
                </a:cubicBezTo>
                <a:cubicBezTo>
                  <a:pt x="1674" y="399"/>
                  <a:pt x="1674" y="399"/>
                  <a:pt x="1674" y="399"/>
                </a:cubicBezTo>
                <a:cubicBezTo>
                  <a:pt x="1676" y="399"/>
                  <a:pt x="1676" y="400"/>
                  <a:pt x="1676" y="401"/>
                </a:cubicBezTo>
                <a:lnTo>
                  <a:pt x="1673" y="410"/>
                </a:lnTo>
                <a:close/>
                <a:moveTo>
                  <a:pt x="1564" y="410"/>
                </a:moveTo>
                <a:cubicBezTo>
                  <a:pt x="1564" y="411"/>
                  <a:pt x="1563" y="412"/>
                  <a:pt x="1562" y="412"/>
                </a:cubicBezTo>
                <a:cubicBezTo>
                  <a:pt x="1505" y="412"/>
                  <a:pt x="1505" y="412"/>
                  <a:pt x="1505" y="412"/>
                </a:cubicBezTo>
                <a:cubicBezTo>
                  <a:pt x="1505" y="412"/>
                  <a:pt x="1504" y="412"/>
                  <a:pt x="1503" y="413"/>
                </a:cubicBezTo>
                <a:cubicBezTo>
                  <a:pt x="1495" y="418"/>
                  <a:pt x="1495" y="418"/>
                  <a:pt x="1495" y="418"/>
                </a:cubicBezTo>
                <a:cubicBezTo>
                  <a:pt x="1495" y="419"/>
                  <a:pt x="1494" y="420"/>
                  <a:pt x="1494" y="421"/>
                </a:cubicBezTo>
                <a:cubicBezTo>
                  <a:pt x="1489" y="435"/>
                  <a:pt x="1489" y="435"/>
                  <a:pt x="1489" y="435"/>
                </a:cubicBezTo>
                <a:cubicBezTo>
                  <a:pt x="1553" y="435"/>
                  <a:pt x="1553" y="435"/>
                  <a:pt x="1553" y="435"/>
                </a:cubicBezTo>
                <a:cubicBezTo>
                  <a:pt x="1555" y="435"/>
                  <a:pt x="1555" y="435"/>
                  <a:pt x="1555" y="437"/>
                </a:cubicBezTo>
                <a:cubicBezTo>
                  <a:pt x="1552" y="445"/>
                  <a:pt x="1552" y="445"/>
                  <a:pt x="1552" y="445"/>
                </a:cubicBezTo>
                <a:cubicBezTo>
                  <a:pt x="1551" y="447"/>
                  <a:pt x="1550" y="447"/>
                  <a:pt x="1549" y="447"/>
                </a:cubicBezTo>
                <a:cubicBezTo>
                  <a:pt x="1485" y="447"/>
                  <a:pt x="1485" y="447"/>
                  <a:pt x="1485" y="447"/>
                </a:cubicBezTo>
                <a:cubicBezTo>
                  <a:pt x="1480" y="462"/>
                  <a:pt x="1480" y="462"/>
                  <a:pt x="1480" y="462"/>
                </a:cubicBezTo>
                <a:cubicBezTo>
                  <a:pt x="1480" y="462"/>
                  <a:pt x="1480" y="463"/>
                  <a:pt x="1480" y="464"/>
                </a:cubicBezTo>
                <a:cubicBezTo>
                  <a:pt x="1486" y="471"/>
                  <a:pt x="1486" y="471"/>
                  <a:pt x="1486" y="471"/>
                </a:cubicBezTo>
                <a:cubicBezTo>
                  <a:pt x="1486" y="472"/>
                  <a:pt x="1487" y="472"/>
                  <a:pt x="1488" y="472"/>
                </a:cubicBezTo>
                <a:cubicBezTo>
                  <a:pt x="1542" y="472"/>
                  <a:pt x="1542" y="472"/>
                  <a:pt x="1542" y="472"/>
                </a:cubicBezTo>
                <a:cubicBezTo>
                  <a:pt x="1543" y="472"/>
                  <a:pt x="1543" y="473"/>
                  <a:pt x="1543" y="474"/>
                </a:cubicBezTo>
                <a:cubicBezTo>
                  <a:pt x="1540" y="483"/>
                  <a:pt x="1540" y="483"/>
                  <a:pt x="1540" y="483"/>
                </a:cubicBezTo>
                <a:cubicBezTo>
                  <a:pt x="1539" y="485"/>
                  <a:pt x="1539" y="485"/>
                  <a:pt x="1537" y="485"/>
                </a:cubicBezTo>
                <a:cubicBezTo>
                  <a:pt x="1470" y="485"/>
                  <a:pt x="1470" y="485"/>
                  <a:pt x="1470" y="485"/>
                </a:cubicBezTo>
                <a:cubicBezTo>
                  <a:pt x="1469" y="485"/>
                  <a:pt x="1467" y="485"/>
                  <a:pt x="1467" y="484"/>
                </a:cubicBezTo>
                <a:cubicBezTo>
                  <a:pt x="1455" y="468"/>
                  <a:pt x="1455" y="468"/>
                  <a:pt x="1455" y="468"/>
                </a:cubicBezTo>
                <a:cubicBezTo>
                  <a:pt x="1455" y="467"/>
                  <a:pt x="1455" y="467"/>
                  <a:pt x="1455" y="465"/>
                </a:cubicBezTo>
                <a:cubicBezTo>
                  <a:pt x="1472" y="415"/>
                  <a:pt x="1472" y="415"/>
                  <a:pt x="1472" y="415"/>
                </a:cubicBezTo>
                <a:cubicBezTo>
                  <a:pt x="1472" y="414"/>
                  <a:pt x="1473" y="413"/>
                  <a:pt x="1474" y="412"/>
                </a:cubicBezTo>
                <a:cubicBezTo>
                  <a:pt x="1490" y="400"/>
                  <a:pt x="1490" y="400"/>
                  <a:pt x="1490" y="400"/>
                </a:cubicBezTo>
                <a:cubicBezTo>
                  <a:pt x="1491" y="399"/>
                  <a:pt x="1493" y="399"/>
                  <a:pt x="1494" y="399"/>
                </a:cubicBezTo>
                <a:cubicBezTo>
                  <a:pt x="1566" y="399"/>
                  <a:pt x="1566" y="399"/>
                  <a:pt x="1566" y="399"/>
                </a:cubicBezTo>
                <a:cubicBezTo>
                  <a:pt x="1567" y="399"/>
                  <a:pt x="1568" y="400"/>
                  <a:pt x="1567" y="401"/>
                </a:cubicBezTo>
                <a:lnTo>
                  <a:pt x="1564" y="410"/>
                </a:lnTo>
                <a:close/>
                <a:moveTo>
                  <a:pt x="1434" y="465"/>
                </a:moveTo>
                <a:cubicBezTo>
                  <a:pt x="1433" y="467"/>
                  <a:pt x="1433" y="467"/>
                  <a:pt x="1432" y="468"/>
                </a:cubicBezTo>
                <a:cubicBezTo>
                  <a:pt x="1410" y="484"/>
                  <a:pt x="1410" y="484"/>
                  <a:pt x="1410" y="484"/>
                </a:cubicBezTo>
                <a:cubicBezTo>
                  <a:pt x="1408" y="485"/>
                  <a:pt x="1407" y="485"/>
                  <a:pt x="1406" y="485"/>
                </a:cubicBezTo>
                <a:cubicBezTo>
                  <a:pt x="1359" y="485"/>
                  <a:pt x="1359" y="485"/>
                  <a:pt x="1359" y="485"/>
                </a:cubicBezTo>
                <a:cubicBezTo>
                  <a:pt x="1357" y="485"/>
                  <a:pt x="1357" y="485"/>
                  <a:pt x="1357" y="483"/>
                </a:cubicBezTo>
                <a:cubicBezTo>
                  <a:pt x="1361" y="473"/>
                  <a:pt x="1361" y="473"/>
                  <a:pt x="1361" y="473"/>
                </a:cubicBezTo>
                <a:cubicBezTo>
                  <a:pt x="1361" y="472"/>
                  <a:pt x="1362" y="471"/>
                  <a:pt x="1363" y="471"/>
                </a:cubicBezTo>
                <a:cubicBezTo>
                  <a:pt x="1397" y="471"/>
                  <a:pt x="1397" y="471"/>
                  <a:pt x="1397" y="471"/>
                </a:cubicBezTo>
                <a:cubicBezTo>
                  <a:pt x="1398" y="471"/>
                  <a:pt x="1399" y="471"/>
                  <a:pt x="1399" y="470"/>
                </a:cubicBezTo>
                <a:cubicBezTo>
                  <a:pt x="1410" y="463"/>
                  <a:pt x="1410" y="463"/>
                  <a:pt x="1410" y="463"/>
                </a:cubicBezTo>
                <a:cubicBezTo>
                  <a:pt x="1410" y="463"/>
                  <a:pt x="1411" y="462"/>
                  <a:pt x="1411" y="461"/>
                </a:cubicBezTo>
                <a:cubicBezTo>
                  <a:pt x="1431" y="401"/>
                  <a:pt x="1431" y="401"/>
                  <a:pt x="1431" y="401"/>
                </a:cubicBezTo>
                <a:cubicBezTo>
                  <a:pt x="1432" y="400"/>
                  <a:pt x="1433" y="399"/>
                  <a:pt x="1434" y="399"/>
                </a:cubicBezTo>
                <a:cubicBezTo>
                  <a:pt x="1454" y="399"/>
                  <a:pt x="1454" y="399"/>
                  <a:pt x="1454" y="399"/>
                </a:cubicBezTo>
                <a:cubicBezTo>
                  <a:pt x="1455" y="399"/>
                  <a:pt x="1456" y="400"/>
                  <a:pt x="1455" y="401"/>
                </a:cubicBezTo>
                <a:lnTo>
                  <a:pt x="1434" y="465"/>
                </a:lnTo>
                <a:close/>
                <a:moveTo>
                  <a:pt x="1369" y="415"/>
                </a:moveTo>
                <a:cubicBezTo>
                  <a:pt x="1350" y="469"/>
                  <a:pt x="1350" y="469"/>
                  <a:pt x="1350" y="469"/>
                </a:cubicBezTo>
                <a:cubicBezTo>
                  <a:pt x="1350" y="470"/>
                  <a:pt x="1349" y="472"/>
                  <a:pt x="1348" y="472"/>
                </a:cubicBezTo>
                <a:cubicBezTo>
                  <a:pt x="1332" y="484"/>
                  <a:pt x="1332" y="484"/>
                  <a:pt x="1332" y="484"/>
                </a:cubicBezTo>
                <a:cubicBezTo>
                  <a:pt x="1331" y="485"/>
                  <a:pt x="1330" y="485"/>
                  <a:pt x="1329" y="485"/>
                </a:cubicBezTo>
                <a:cubicBezTo>
                  <a:pt x="1260" y="485"/>
                  <a:pt x="1260" y="485"/>
                  <a:pt x="1260" y="485"/>
                </a:cubicBezTo>
                <a:cubicBezTo>
                  <a:pt x="1259" y="485"/>
                  <a:pt x="1258" y="485"/>
                  <a:pt x="1258" y="484"/>
                </a:cubicBezTo>
                <a:cubicBezTo>
                  <a:pt x="1250" y="472"/>
                  <a:pt x="1250" y="472"/>
                  <a:pt x="1250" y="472"/>
                </a:cubicBezTo>
                <a:cubicBezTo>
                  <a:pt x="1249" y="472"/>
                  <a:pt x="1249" y="470"/>
                  <a:pt x="1249" y="469"/>
                </a:cubicBezTo>
                <a:cubicBezTo>
                  <a:pt x="1267" y="415"/>
                  <a:pt x="1267" y="415"/>
                  <a:pt x="1267" y="415"/>
                </a:cubicBezTo>
                <a:cubicBezTo>
                  <a:pt x="1268" y="414"/>
                  <a:pt x="1269" y="413"/>
                  <a:pt x="1270" y="412"/>
                </a:cubicBezTo>
                <a:cubicBezTo>
                  <a:pt x="1286" y="400"/>
                  <a:pt x="1286" y="400"/>
                  <a:pt x="1286" y="400"/>
                </a:cubicBezTo>
                <a:cubicBezTo>
                  <a:pt x="1287" y="399"/>
                  <a:pt x="1288" y="399"/>
                  <a:pt x="1289" y="399"/>
                </a:cubicBezTo>
                <a:cubicBezTo>
                  <a:pt x="1357" y="399"/>
                  <a:pt x="1357" y="399"/>
                  <a:pt x="1357" y="399"/>
                </a:cubicBezTo>
                <a:cubicBezTo>
                  <a:pt x="1359" y="399"/>
                  <a:pt x="1360" y="399"/>
                  <a:pt x="1360" y="400"/>
                </a:cubicBezTo>
                <a:cubicBezTo>
                  <a:pt x="1368" y="412"/>
                  <a:pt x="1368" y="412"/>
                  <a:pt x="1368" y="412"/>
                </a:cubicBezTo>
                <a:cubicBezTo>
                  <a:pt x="1369" y="413"/>
                  <a:pt x="1369" y="414"/>
                  <a:pt x="1369" y="415"/>
                </a:cubicBezTo>
                <a:close/>
                <a:moveTo>
                  <a:pt x="1343" y="419"/>
                </a:moveTo>
                <a:cubicBezTo>
                  <a:pt x="1339" y="413"/>
                  <a:pt x="1339" y="413"/>
                  <a:pt x="1339" y="413"/>
                </a:cubicBezTo>
                <a:cubicBezTo>
                  <a:pt x="1339" y="412"/>
                  <a:pt x="1338" y="412"/>
                  <a:pt x="1337" y="412"/>
                </a:cubicBezTo>
                <a:cubicBezTo>
                  <a:pt x="1301" y="412"/>
                  <a:pt x="1301" y="412"/>
                  <a:pt x="1301" y="412"/>
                </a:cubicBezTo>
                <a:cubicBezTo>
                  <a:pt x="1300" y="412"/>
                  <a:pt x="1299" y="412"/>
                  <a:pt x="1298" y="413"/>
                </a:cubicBezTo>
                <a:cubicBezTo>
                  <a:pt x="1291" y="419"/>
                  <a:pt x="1291" y="419"/>
                  <a:pt x="1291" y="419"/>
                </a:cubicBezTo>
                <a:cubicBezTo>
                  <a:pt x="1290" y="419"/>
                  <a:pt x="1289" y="420"/>
                  <a:pt x="1289" y="421"/>
                </a:cubicBezTo>
                <a:cubicBezTo>
                  <a:pt x="1275" y="463"/>
                  <a:pt x="1275" y="463"/>
                  <a:pt x="1275" y="463"/>
                </a:cubicBezTo>
                <a:cubicBezTo>
                  <a:pt x="1274" y="464"/>
                  <a:pt x="1275" y="465"/>
                  <a:pt x="1275" y="466"/>
                </a:cubicBezTo>
                <a:cubicBezTo>
                  <a:pt x="1279" y="471"/>
                  <a:pt x="1279" y="471"/>
                  <a:pt x="1279" y="471"/>
                </a:cubicBezTo>
                <a:cubicBezTo>
                  <a:pt x="1279" y="472"/>
                  <a:pt x="1280" y="472"/>
                  <a:pt x="1281" y="472"/>
                </a:cubicBezTo>
                <a:cubicBezTo>
                  <a:pt x="1317" y="472"/>
                  <a:pt x="1317" y="472"/>
                  <a:pt x="1317" y="472"/>
                </a:cubicBezTo>
                <a:cubicBezTo>
                  <a:pt x="1318" y="472"/>
                  <a:pt x="1319" y="472"/>
                  <a:pt x="1320" y="471"/>
                </a:cubicBezTo>
                <a:cubicBezTo>
                  <a:pt x="1327" y="466"/>
                  <a:pt x="1327" y="466"/>
                  <a:pt x="1327" y="466"/>
                </a:cubicBezTo>
                <a:cubicBezTo>
                  <a:pt x="1328" y="465"/>
                  <a:pt x="1329" y="464"/>
                  <a:pt x="1329" y="463"/>
                </a:cubicBezTo>
                <a:cubicBezTo>
                  <a:pt x="1343" y="421"/>
                  <a:pt x="1343" y="421"/>
                  <a:pt x="1343" y="421"/>
                </a:cubicBezTo>
                <a:cubicBezTo>
                  <a:pt x="1343" y="420"/>
                  <a:pt x="1343" y="419"/>
                  <a:pt x="1343" y="419"/>
                </a:cubicBezTo>
                <a:close/>
                <a:moveTo>
                  <a:pt x="1246" y="415"/>
                </a:moveTo>
                <a:cubicBezTo>
                  <a:pt x="1240" y="435"/>
                  <a:pt x="1240" y="435"/>
                  <a:pt x="1240" y="435"/>
                </a:cubicBezTo>
                <a:cubicBezTo>
                  <a:pt x="1239" y="436"/>
                  <a:pt x="1238" y="438"/>
                  <a:pt x="1237" y="439"/>
                </a:cubicBezTo>
                <a:cubicBezTo>
                  <a:pt x="1223" y="449"/>
                  <a:pt x="1223" y="449"/>
                  <a:pt x="1223" y="449"/>
                </a:cubicBezTo>
                <a:cubicBezTo>
                  <a:pt x="1227" y="478"/>
                  <a:pt x="1227" y="478"/>
                  <a:pt x="1227" y="478"/>
                </a:cubicBezTo>
                <a:cubicBezTo>
                  <a:pt x="1227" y="479"/>
                  <a:pt x="1227" y="479"/>
                  <a:pt x="1227" y="480"/>
                </a:cubicBezTo>
                <a:cubicBezTo>
                  <a:pt x="1227" y="480"/>
                  <a:pt x="1227" y="481"/>
                  <a:pt x="1227" y="482"/>
                </a:cubicBezTo>
                <a:cubicBezTo>
                  <a:pt x="1226" y="483"/>
                  <a:pt x="1226" y="483"/>
                  <a:pt x="1226" y="483"/>
                </a:cubicBezTo>
                <a:cubicBezTo>
                  <a:pt x="1226" y="484"/>
                  <a:pt x="1226" y="484"/>
                  <a:pt x="1225" y="485"/>
                </a:cubicBezTo>
                <a:cubicBezTo>
                  <a:pt x="1225" y="485"/>
                  <a:pt x="1224" y="485"/>
                  <a:pt x="1223" y="485"/>
                </a:cubicBezTo>
                <a:cubicBezTo>
                  <a:pt x="1204" y="485"/>
                  <a:pt x="1204" y="485"/>
                  <a:pt x="1204" y="485"/>
                </a:cubicBezTo>
                <a:cubicBezTo>
                  <a:pt x="1204" y="485"/>
                  <a:pt x="1203" y="485"/>
                  <a:pt x="1203" y="484"/>
                </a:cubicBezTo>
                <a:cubicBezTo>
                  <a:pt x="1200" y="454"/>
                  <a:pt x="1200" y="454"/>
                  <a:pt x="1200" y="454"/>
                </a:cubicBezTo>
                <a:cubicBezTo>
                  <a:pt x="1156" y="454"/>
                  <a:pt x="1156" y="454"/>
                  <a:pt x="1156" y="454"/>
                </a:cubicBezTo>
                <a:cubicBezTo>
                  <a:pt x="1146" y="483"/>
                  <a:pt x="1146" y="483"/>
                  <a:pt x="1146" y="483"/>
                </a:cubicBezTo>
                <a:cubicBezTo>
                  <a:pt x="1145" y="485"/>
                  <a:pt x="1145" y="485"/>
                  <a:pt x="1143" y="485"/>
                </a:cubicBezTo>
                <a:cubicBezTo>
                  <a:pt x="1124" y="485"/>
                  <a:pt x="1124" y="485"/>
                  <a:pt x="1124" y="485"/>
                </a:cubicBezTo>
                <a:cubicBezTo>
                  <a:pt x="1122" y="485"/>
                  <a:pt x="1122" y="485"/>
                  <a:pt x="1122" y="483"/>
                </a:cubicBezTo>
                <a:cubicBezTo>
                  <a:pt x="1149" y="402"/>
                  <a:pt x="1149" y="402"/>
                  <a:pt x="1149" y="402"/>
                </a:cubicBezTo>
                <a:cubicBezTo>
                  <a:pt x="1150" y="400"/>
                  <a:pt x="1152" y="399"/>
                  <a:pt x="1154" y="399"/>
                </a:cubicBezTo>
                <a:cubicBezTo>
                  <a:pt x="1235" y="399"/>
                  <a:pt x="1235" y="399"/>
                  <a:pt x="1235" y="399"/>
                </a:cubicBezTo>
                <a:cubicBezTo>
                  <a:pt x="1236" y="399"/>
                  <a:pt x="1237" y="399"/>
                  <a:pt x="1238" y="400"/>
                </a:cubicBezTo>
                <a:cubicBezTo>
                  <a:pt x="1246" y="412"/>
                  <a:pt x="1246" y="412"/>
                  <a:pt x="1246" y="412"/>
                </a:cubicBezTo>
                <a:cubicBezTo>
                  <a:pt x="1247" y="413"/>
                  <a:pt x="1247" y="413"/>
                  <a:pt x="1246" y="415"/>
                </a:cubicBezTo>
                <a:close/>
                <a:moveTo>
                  <a:pt x="1221" y="418"/>
                </a:moveTo>
                <a:cubicBezTo>
                  <a:pt x="1217" y="413"/>
                  <a:pt x="1217" y="413"/>
                  <a:pt x="1217" y="413"/>
                </a:cubicBezTo>
                <a:cubicBezTo>
                  <a:pt x="1217" y="412"/>
                  <a:pt x="1216" y="412"/>
                  <a:pt x="1215" y="412"/>
                </a:cubicBezTo>
                <a:cubicBezTo>
                  <a:pt x="1172" y="412"/>
                  <a:pt x="1172" y="412"/>
                  <a:pt x="1172" y="412"/>
                </a:cubicBezTo>
                <a:cubicBezTo>
                  <a:pt x="1170" y="412"/>
                  <a:pt x="1169" y="413"/>
                  <a:pt x="1169" y="414"/>
                </a:cubicBezTo>
                <a:cubicBezTo>
                  <a:pt x="1160" y="441"/>
                  <a:pt x="1160" y="441"/>
                  <a:pt x="1160" y="441"/>
                </a:cubicBezTo>
                <a:cubicBezTo>
                  <a:pt x="1205" y="441"/>
                  <a:pt x="1205" y="441"/>
                  <a:pt x="1205" y="441"/>
                </a:cubicBezTo>
                <a:cubicBezTo>
                  <a:pt x="1215" y="434"/>
                  <a:pt x="1215" y="434"/>
                  <a:pt x="1215" y="434"/>
                </a:cubicBezTo>
                <a:cubicBezTo>
                  <a:pt x="1216" y="434"/>
                  <a:pt x="1217" y="433"/>
                  <a:pt x="1217" y="433"/>
                </a:cubicBezTo>
                <a:cubicBezTo>
                  <a:pt x="1221" y="420"/>
                  <a:pt x="1221" y="420"/>
                  <a:pt x="1221" y="420"/>
                </a:cubicBezTo>
                <a:cubicBezTo>
                  <a:pt x="1221" y="420"/>
                  <a:pt x="1221" y="419"/>
                  <a:pt x="1221" y="418"/>
                </a:cubicBezTo>
                <a:close/>
                <a:moveTo>
                  <a:pt x="1131" y="415"/>
                </a:moveTo>
                <a:cubicBezTo>
                  <a:pt x="1124" y="434"/>
                  <a:pt x="1124" y="434"/>
                  <a:pt x="1124" y="434"/>
                </a:cubicBezTo>
                <a:cubicBezTo>
                  <a:pt x="1124" y="435"/>
                  <a:pt x="1123" y="436"/>
                  <a:pt x="1122" y="437"/>
                </a:cubicBezTo>
                <a:cubicBezTo>
                  <a:pt x="1102" y="452"/>
                  <a:pt x="1102" y="452"/>
                  <a:pt x="1102" y="452"/>
                </a:cubicBezTo>
                <a:cubicBezTo>
                  <a:pt x="1100" y="453"/>
                  <a:pt x="1098" y="454"/>
                  <a:pt x="1096" y="454"/>
                </a:cubicBezTo>
                <a:cubicBezTo>
                  <a:pt x="1040" y="454"/>
                  <a:pt x="1040" y="454"/>
                  <a:pt x="1040" y="454"/>
                </a:cubicBezTo>
                <a:cubicBezTo>
                  <a:pt x="1031" y="483"/>
                  <a:pt x="1031" y="483"/>
                  <a:pt x="1031" y="483"/>
                </a:cubicBezTo>
                <a:cubicBezTo>
                  <a:pt x="1030" y="485"/>
                  <a:pt x="1029" y="485"/>
                  <a:pt x="1028" y="485"/>
                </a:cubicBezTo>
                <a:cubicBezTo>
                  <a:pt x="1008" y="485"/>
                  <a:pt x="1008" y="485"/>
                  <a:pt x="1008" y="485"/>
                </a:cubicBezTo>
                <a:cubicBezTo>
                  <a:pt x="1007" y="485"/>
                  <a:pt x="1007" y="485"/>
                  <a:pt x="1007" y="483"/>
                </a:cubicBezTo>
                <a:cubicBezTo>
                  <a:pt x="1034" y="402"/>
                  <a:pt x="1034" y="402"/>
                  <a:pt x="1034" y="402"/>
                </a:cubicBezTo>
                <a:cubicBezTo>
                  <a:pt x="1035" y="400"/>
                  <a:pt x="1036" y="399"/>
                  <a:pt x="1039" y="399"/>
                </a:cubicBezTo>
                <a:cubicBezTo>
                  <a:pt x="1119" y="399"/>
                  <a:pt x="1119" y="399"/>
                  <a:pt x="1119" y="399"/>
                </a:cubicBezTo>
                <a:cubicBezTo>
                  <a:pt x="1121" y="399"/>
                  <a:pt x="1122" y="399"/>
                  <a:pt x="1123" y="400"/>
                </a:cubicBezTo>
                <a:cubicBezTo>
                  <a:pt x="1131" y="412"/>
                  <a:pt x="1131" y="412"/>
                  <a:pt x="1131" y="412"/>
                </a:cubicBezTo>
                <a:cubicBezTo>
                  <a:pt x="1131" y="413"/>
                  <a:pt x="1131" y="414"/>
                  <a:pt x="1131" y="415"/>
                </a:cubicBezTo>
                <a:close/>
                <a:moveTo>
                  <a:pt x="1105" y="418"/>
                </a:moveTo>
                <a:cubicBezTo>
                  <a:pt x="1101" y="413"/>
                  <a:pt x="1101" y="413"/>
                  <a:pt x="1101" y="413"/>
                </a:cubicBezTo>
                <a:cubicBezTo>
                  <a:pt x="1101" y="412"/>
                  <a:pt x="1100" y="412"/>
                  <a:pt x="1099" y="412"/>
                </a:cubicBezTo>
                <a:cubicBezTo>
                  <a:pt x="1056" y="412"/>
                  <a:pt x="1056" y="412"/>
                  <a:pt x="1056" y="412"/>
                </a:cubicBezTo>
                <a:cubicBezTo>
                  <a:pt x="1055" y="412"/>
                  <a:pt x="1054" y="413"/>
                  <a:pt x="1054" y="414"/>
                </a:cubicBezTo>
                <a:cubicBezTo>
                  <a:pt x="1045" y="441"/>
                  <a:pt x="1045" y="441"/>
                  <a:pt x="1045" y="441"/>
                </a:cubicBezTo>
                <a:cubicBezTo>
                  <a:pt x="1087" y="441"/>
                  <a:pt x="1087" y="441"/>
                  <a:pt x="1087" y="441"/>
                </a:cubicBezTo>
                <a:cubicBezTo>
                  <a:pt x="1088" y="441"/>
                  <a:pt x="1090" y="441"/>
                  <a:pt x="1091" y="440"/>
                </a:cubicBezTo>
                <a:cubicBezTo>
                  <a:pt x="1100" y="433"/>
                  <a:pt x="1100" y="433"/>
                  <a:pt x="1100" y="433"/>
                </a:cubicBezTo>
                <a:cubicBezTo>
                  <a:pt x="1101" y="432"/>
                  <a:pt x="1102" y="432"/>
                  <a:pt x="1102" y="430"/>
                </a:cubicBezTo>
                <a:cubicBezTo>
                  <a:pt x="1105" y="421"/>
                  <a:pt x="1105" y="421"/>
                  <a:pt x="1105" y="421"/>
                </a:cubicBezTo>
                <a:cubicBezTo>
                  <a:pt x="1106" y="420"/>
                  <a:pt x="1106" y="419"/>
                  <a:pt x="1105" y="418"/>
                </a:cubicBezTo>
                <a:close/>
                <a:moveTo>
                  <a:pt x="911" y="415"/>
                </a:moveTo>
                <a:cubicBezTo>
                  <a:pt x="905" y="435"/>
                  <a:pt x="905" y="435"/>
                  <a:pt x="905" y="435"/>
                </a:cubicBezTo>
                <a:cubicBezTo>
                  <a:pt x="904" y="436"/>
                  <a:pt x="903" y="438"/>
                  <a:pt x="902" y="439"/>
                </a:cubicBezTo>
                <a:cubicBezTo>
                  <a:pt x="888" y="449"/>
                  <a:pt x="888" y="449"/>
                  <a:pt x="888" y="449"/>
                </a:cubicBezTo>
                <a:cubicBezTo>
                  <a:pt x="892" y="478"/>
                  <a:pt x="892" y="478"/>
                  <a:pt x="892" y="478"/>
                </a:cubicBezTo>
                <a:cubicBezTo>
                  <a:pt x="892" y="479"/>
                  <a:pt x="892" y="479"/>
                  <a:pt x="892" y="480"/>
                </a:cubicBezTo>
                <a:cubicBezTo>
                  <a:pt x="892" y="480"/>
                  <a:pt x="892" y="481"/>
                  <a:pt x="892" y="482"/>
                </a:cubicBezTo>
                <a:cubicBezTo>
                  <a:pt x="891" y="483"/>
                  <a:pt x="891" y="483"/>
                  <a:pt x="891" y="483"/>
                </a:cubicBezTo>
                <a:cubicBezTo>
                  <a:pt x="891" y="484"/>
                  <a:pt x="891" y="484"/>
                  <a:pt x="890" y="485"/>
                </a:cubicBezTo>
                <a:cubicBezTo>
                  <a:pt x="890" y="485"/>
                  <a:pt x="889" y="485"/>
                  <a:pt x="888" y="485"/>
                </a:cubicBezTo>
                <a:cubicBezTo>
                  <a:pt x="869" y="485"/>
                  <a:pt x="869" y="485"/>
                  <a:pt x="869" y="485"/>
                </a:cubicBezTo>
                <a:cubicBezTo>
                  <a:pt x="869" y="485"/>
                  <a:pt x="868" y="485"/>
                  <a:pt x="868" y="484"/>
                </a:cubicBezTo>
                <a:cubicBezTo>
                  <a:pt x="865" y="454"/>
                  <a:pt x="865" y="454"/>
                  <a:pt x="865" y="454"/>
                </a:cubicBezTo>
                <a:cubicBezTo>
                  <a:pt x="821" y="454"/>
                  <a:pt x="821" y="454"/>
                  <a:pt x="821" y="454"/>
                </a:cubicBezTo>
                <a:cubicBezTo>
                  <a:pt x="811" y="483"/>
                  <a:pt x="811" y="483"/>
                  <a:pt x="811" y="483"/>
                </a:cubicBezTo>
                <a:cubicBezTo>
                  <a:pt x="810" y="485"/>
                  <a:pt x="810" y="485"/>
                  <a:pt x="808" y="485"/>
                </a:cubicBezTo>
                <a:cubicBezTo>
                  <a:pt x="789" y="485"/>
                  <a:pt x="789" y="485"/>
                  <a:pt x="789" y="485"/>
                </a:cubicBezTo>
                <a:cubicBezTo>
                  <a:pt x="787" y="485"/>
                  <a:pt x="787" y="485"/>
                  <a:pt x="787" y="483"/>
                </a:cubicBezTo>
                <a:cubicBezTo>
                  <a:pt x="814" y="402"/>
                  <a:pt x="814" y="402"/>
                  <a:pt x="814" y="402"/>
                </a:cubicBezTo>
                <a:cubicBezTo>
                  <a:pt x="815" y="400"/>
                  <a:pt x="817" y="399"/>
                  <a:pt x="819" y="399"/>
                </a:cubicBezTo>
                <a:cubicBezTo>
                  <a:pt x="900" y="399"/>
                  <a:pt x="900" y="399"/>
                  <a:pt x="900" y="399"/>
                </a:cubicBezTo>
                <a:cubicBezTo>
                  <a:pt x="901" y="399"/>
                  <a:pt x="902" y="399"/>
                  <a:pt x="903" y="400"/>
                </a:cubicBezTo>
                <a:cubicBezTo>
                  <a:pt x="911" y="412"/>
                  <a:pt x="911" y="412"/>
                  <a:pt x="911" y="412"/>
                </a:cubicBezTo>
                <a:cubicBezTo>
                  <a:pt x="912" y="413"/>
                  <a:pt x="912" y="413"/>
                  <a:pt x="911" y="415"/>
                </a:cubicBezTo>
                <a:close/>
                <a:moveTo>
                  <a:pt x="886" y="418"/>
                </a:moveTo>
                <a:cubicBezTo>
                  <a:pt x="882" y="413"/>
                  <a:pt x="882" y="413"/>
                  <a:pt x="882" y="413"/>
                </a:cubicBezTo>
                <a:cubicBezTo>
                  <a:pt x="881" y="412"/>
                  <a:pt x="881" y="412"/>
                  <a:pt x="880" y="412"/>
                </a:cubicBezTo>
                <a:cubicBezTo>
                  <a:pt x="837" y="412"/>
                  <a:pt x="837" y="412"/>
                  <a:pt x="837" y="412"/>
                </a:cubicBezTo>
                <a:cubicBezTo>
                  <a:pt x="835" y="412"/>
                  <a:pt x="834" y="413"/>
                  <a:pt x="834" y="414"/>
                </a:cubicBezTo>
                <a:cubicBezTo>
                  <a:pt x="825" y="441"/>
                  <a:pt x="825" y="441"/>
                  <a:pt x="825" y="441"/>
                </a:cubicBezTo>
                <a:cubicBezTo>
                  <a:pt x="870" y="441"/>
                  <a:pt x="870" y="441"/>
                  <a:pt x="870" y="441"/>
                </a:cubicBezTo>
                <a:cubicBezTo>
                  <a:pt x="880" y="434"/>
                  <a:pt x="880" y="434"/>
                  <a:pt x="880" y="434"/>
                </a:cubicBezTo>
                <a:cubicBezTo>
                  <a:pt x="881" y="434"/>
                  <a:pt x="882" y="433"/>
                  <a:pt x="882" y="433"/>
                </a:cubicBezTo>
                <a:cubicBezTo>
                  <a:pt x="886" y="420"/>
                  <a:pt x="886" y="420"/>
                  <a:pt x="886" y="420"/>
                </a:cubicBezTo>
                <a:cubicBezTo>
                  <a:pt x="886" y="420"/>
                  <a:pt x="886" y="419"/>
                  <a:pt x="886" y="418"/>
                </a:cubicBezTo>
                <a:close/>
                <a:moveTo>
                  <a:pt x="770" y="468"/>
                </a:moveTo>
                <a:cubicBezTo>
                  <a:pt x="770" y="469"/>
                  <a:pt x="769" y="470"/>
                  <a:pt x="768" y="470"/>
                </a:cubicBezTo>
                <a:cubicBezTo>
                  <a:pt x="751" y="483"/>
                  <a:pt x="751" y="483"/>
                  <a:pt x="751" y="483"/>
                </a:cubicBezTo>
                <a:cubicBezTo>
                  <a:pt x="750" y="484"/>
                  <a:pt x="749" y="485"/>
                  <a:pt x="748" y="485"/>
                </a:cubicBezTo>
                <a:cubicBezTo>
                  <a:pt x="747" y="485"/>
                  <a:pt x="746" y="485"/>
                  <a:pt x="745" y="485"/>
                </a:cubicBezTo>
                <a:cubicBezTo>
                  <a:pt x="683" y="485"/>
                  <a:pt x="683" y="485"/>
                  <a:pt x="683" y="485"/>
                </a:cubicBezTo>
                <a:cubicBezTo>
                  <a:pt x="681" y="485"/>
                  <a:pt x="680" y="485"/>
                  <a:pt x="679" y="483"/>
                </a:cubicBezTo>
                <a:cubicBezTo>
                  <a:pt x="670" y="470"/>
                  <a:pt x="670" y="470"/>
                  <a:pt x="670" y="470"/>
                </a:cubicBezTo>
                <a:cubicBezTo>
                  <a:pt x="669" y="470"/>
                  <a:pt x="669" y="469"/>
                  <a:pt x="669" y="468"/>
                </a:cubicBezTo>
                <a:cubicBezTo>
                  <a:pt x="692" y="401"/>
                  <a:pt x="692" y="401"/>
                  <a:pt x="692" y="401"/>
                </a:cubicBezTo>
                <a:cubicBezTo>
                  <a:pt x="692" y="400"/>
                  <a:pt x="693" y="399"/>
                  <a:pt x="695" y="399"/>
                </a:cubicBezTo>
                <a:cubicBezTo>
                  <a:pt x="714" y="399"/>
                  <a:pt x="714" y="399"/>
                  <a:pt x="714" y="399"/>
                </a:cubicBezTo>
                <a:cubicBezTo>
                  <a:pt x="716" y="399"/>
                  <a:pt x="716" y="400"/>
                  <a:pt x="716" y="401"/>
                </a:cubicBezTo>
                <a:cubicBezTo>
                  <a:pt x="695" y="463"/>
                  <a:pt x="695" y="463"/>
                  <a:pt x="695" y="463"/>
                </a:cubicBezTo>
                <a:cubicBezTo>
                  <a:pt x="695" y="464"/>
                  <a:pt x="695" y="464"/>
                  <a:pt x="695" y="465"/>
                </a:cubicBezTo>
                <a:cubicBezTo>
                  <a:pt x="700" y="471"/>
                  <a:pt x="700" y="471"/>
                  <a:pt x="700" y="471"/>
                </a:cubicBezTo>
                <a:cubicBezTo>
                  <a:pt x="700" y="472"/>
                  <a:pt x="701" y="472"/>
                  <a:pt x="701" y="472"/>
                </a:cubicBezTo>
                <a:cubicBezTo>
                  <a:pt x="736" y="472"/>
                  <a:pt x="736" y="472"/>
                  <a:pt x="736" y="472"/>
                </a:cubicBezTo>
                <a:cubicBezTo>
                  <a:pt x="737" y="472"/>
                  <a:pt x="737" y="472"/>
                  <a:pt x="738" y="471"/>
                </a:cubicBezTo>
                <a:cubicBezTo>
                  <a:pt x="747" y="465"/>
                  <a:pt x="747" y="465"/>
                  <a:pt x="747" y="465"/>
                </a:cubicBezTo>
                <a:cubicBezTo>
                  <a:pt x="748" y="464"/>
                  <a:pt x="748" y="464"/>
                  <a:pt x="749" y="463"/>
                </a:cubicBezTo>
                <a:cubicBezTo>
                  <a:pt x="770" y="401"/>
                  <a:pt x="770" y="401"/>
                  <a:pt x="770" y="401"/>
                </a:cubicBezTo>
                <a:cubicBezTo>
                  <a:pt x="770" y="400"/>
                  <a:pt x="771" y="399"/>
                  <a:pt x="772" y="399"/>
                </a:cubicBezTo>
                <a:cubicBezTo>
                  <a:pt x="792" y="399"/>
                  <a:pt x="792" y="399"/>
                  <a:pt x="792" y="399"/>
                </a:cubicBezTo>
                <a:cubicBezTo>
                  <a:pt x="793" y="399"/>
                  <a:pt x="793" y="400"/>
                  <a:pt x="793" y="401"/>
                </a:cubicBezTo>
                <a:lnTo>
                  <a:pt x="770" y="468"/>
                </a:lnTo>
                <a:close/>
                <a:moveTo>
                  <a:pt x="666" y="415"/>
                </a:moveTo>
                <a:cubicBezTo>
                  <a:pt x="648" y="469"/>
                  <a:pt x="648" y="469"/>
                  <a:pt x="648" y="469"/>
                </a:cubicBezTo>
                <a:cubicBezTo>
                  <a:pt x="647" y="470"/>
                  <a:pt x="647" y="472"/>
                  <a:pt x="645" y="472"/>
                </a:cubicBezTo>
                <a:cubicBezTo>
                  <a:pt x="629" y="484"/>
                  <a:pt x="629" y="484"/>
                  <a:pt x="629" y="484"/>
                </a:cubicBezTo>
                <a:cubicBezTo>
                  <a:pt x="628" y="485"/>
                  <a:pt x="627" y="485"/>
                  <a:pt x="626" y="485"/>
                </a:cubicBezTo>
                <a:cubicBezTo>
                  <a:pt x="558" y="485"/>
                  <a:pt x="558" y="485"/>
                  <a:pt x="558" y="485"/>
                </a:cubicBezTo>
                <a:cubicBezTo>
                  <a:pt x="556" y="485"/>
                  <a:pt x="556" y="485"/>
                  <a:pt x="555" y="484"/>
                </a:cubicBezTo>
                <a:cubicBezTo>
                  <a:pt x="547" y="472"/>
                  <a:pt x="547" y="472"/>
                  <a:pt x="547" y="472"/>
                </a:cubicBezTo>
                <a:cubicBezTo>
                  <a:pt x="546" y="472"/>
                  <a:pt x="546" y="470"/>
                  <a:pt x="547" y="469"/>
                </a:cubicBezTo>
                <a:cubicBezTo>
                  <a:pt x="565" y="415"/>
                  <a:pt x="565" y="415"/>
                  <a:pt x="565" y="415"/>
                </a:cubicBezTo>
                <a:cubicBezTo>
                  <a:pt x="565" y="414"/>
                  <a:pt x="566" y="413"/>
                  <a:pt x="567" y="412"/>
                </a:cubicBezTo>
                <a:cubicBezTo>
                  <a:pt x="583" y="400"/>
                  <a:pt x="583" y="400"/>
                  <a:pt x="583" y="400"/>
                </a:cubicBezTo>
                <a:cubicBezTo>
                  <a:pt x="584" y="399"/>
                  <a:pt x="585" y="399"/>
                  <a:pt x="587" y="399"/>
                </a:cubicBezTo>
                <a:cubicBezTo>
                  <a:pt x="655" y="399"/>
                  <a:pt x="655" y="399"/>
                  <a:pt x="655" y="399"/>
                </a:cubicBezTo>
                <a:cubicBezTo>
                  <a:pt x="656" y="399"/>
                  <a:pt x="657" y="399"/>
                  <a:pt x="657" y="400"/>
                </a:cubicBezTo>
                <a:cubicBezTo>
                  <a:pt x="666" y="412"/>
                  <a:pt x="666" y="412"/>
                  <a:pt x="666" y="412"/>
                </a:cubicBezTo>
                <a:cubicBezTo>
                  <a:pt x="666" y="413"/>
                  <a:pt x="666" y="414"/>
                  <a:pt x="666" y="415"/>
                </a:cubicBezTo>
                <a:close/>
                <a:moveTo>
                  <a:pt x="640" y="419"/>
                </a:moveTo>
                <a:cubicBezTo>
                  <a:pt x="637" y="413"/>
                  <a:pt x="637" y="413"/>
                  <a:pt x="637" y="413"/>
                </a:cubicBezTo>
                <a:cubicBezTo>
                  <a:pt x="636" y="412"/>
                  <a:pt x="635" y="412"/>
                  <a:pt x="635" y="412"/>
                </a:cubicBezTo>
                <a:cubicBezTo>
                  <a:pt x="598" y="412"/>
                  <a:pt x="598" y="412"/>
                  <a:pt x="598" y="412"/>
                </a:cubicBezTo>
                <a:cubicBezTo>
                  <a:pt x="597" y="412"/>
                  <a:pt x="596" y="412"/>
                  <a:pt x="595" y="413"/>
                </a:cubicBezTo>
                <a:cubicBezTo>
                  <a:pt x="588" y="419"/>
                  <a:pt x="588" y="419"/>
                  <a:pt x="588" y="419"/>
                </a:cubicBezTo>
                <a:cubicBezTo>
                  <a:pt x="587" y="419"/>
                  <a:pt x="587" y="420"/>
                  <a:pt x="586" y="421"/>
                </a:cubicBezTo>
                <a:cubicBezTo>
                  <a:pt x="572" y="463"/>
                  <a:pt x="572" y="463"/>
                  <a:pt x="572" y="463"/>
                </a:cubicBezTo>
                <a:cubicBezTo>
                  <a:pt x="572" y="464"/>
                  <a:pt x="572" y="465"/>
                  <a:pt x="572" y="466"/>
                </a:cubicBezTo>
                <a:cubicBezTo>
                  <a:pt x="576" y="471"/>
                  <a:pt x="576" y="471"/>
                  <a:pt x="576" y="471"/>
                </a:cubicBezTo>
                <a:cubicBezTo>
                  <a:pt x="576" y="472"/>
                  <a:pt x="577" y="472"/>
                  <a:pt x="578" y="472"/>
                </a:cubicBezTo>
                <a:cubicBezTo>
                  <a:pt x="614" y="472"/>
                  <a:pt x="614" y="472"/>
                  <a:pt x="614" y="472"/>
                </a:cubicBezTo>
                <a:cubicBezTo>
                  <a:pt x="615" y="472"/>
                  <a:pt x="616" y="472"/>
                  <a:pt x="617" y="471"/>
                </a:cubicBezTo>
                <a:cubicBezTo>
                  <a:pt x="625" y="466"/>
                  <a:pt x="625" y="466"/>
                  <a:pt x="625" y="466"/>
                </a:cubicBezTo>
                <a:cubicBezTo>
                  <a:pt x="625" y="465"/>
                  <a:pt x="626" y="464"/>
                  <a:pt x="626" y="463"/>
                </a:cubicBezTo>
                <a:cubicBezTo>
                  <a:pt x="640" y="421"/>
                  <a:pt x="640" y="421"/>
                  <a:pt x="640" y="421"/>
                </a:cubicBezTo>
                <a:cubicBezTo>
                  <a:pt x="641" y="420"/>
                  <a:pt x="641" y="419"/>
                  <a:pt x="640" y="419"/>
                </a:cubicBezTo>
                <a:close/>
                <a:moveTo>
                  <a:pt x="547" y="428"/>
                </a:moveTo>
                <a:cubicBezTo>
                  <a:pt x="546" y="429"/>
                  <a:pt x="546" y="429"/>
                  <a:pt x="545" y="430"/>
                </a:cubicBezTo>
                <a:cubicBezTo>
                  <a:pt x="501" y="456"/>
                  <a:pt x="501" y="456"/>
                  <a:pt x="501" y="456"/>
                </a:cubicBezTo>
                <a:cubicBezTo>
                  <a:pt x="492" y="483"/>
                  <a:pt x="492" y="483"/>
                  <a:pt x="492" y="483"/>
                </a:cubicBezTo>
                <a:cubicBezTo>
                  <a:pt x="492" y="485"/>
                  <a:pt x="491" y="485"/>
                  <a:pt x="489" y="485"/>
                </a:cubicBezTo>
                <a:cubicBezTo>
                  <a:pt x="470" y="485"/>
                  <a:pt x="470" y="485"/>
                  <a:pt x="470" y="485"/>
                </a:cubicBezTo>
                <a:cubicBezTo>
                  <a:pt x="468" y="485"/>
                  <a:pt x="468" y="485"/>
                  <a:pt x="468" y="483"/>
                </a:cubicBezTo>
                <a:cubicBezTo>
                  <a:pt x="477" y="456"/>
                  <a:pt x="477" y="456"/>
                  <a:pt x="477" y="456"/>
                </a:cubicBezTo>
                <a:cubicBezTo>
                  <a:pt x="451" y="430"/>
                  <a:pt x="451" y="430"/>
                  <a:pt x="451" y="430"/>
                </a:cubicBezTo>
                <a:cubicBezTo>
                  <a:pt x="451" y="429"/>
                  <a:pt x="450" y="429"/>
                  <a:pt x="451" y="428"/>
                </a:cubicBezTo>
                <a:cubicBezTo>
                  <a:pt x="460" y="401"/>
                  <a:pt x="460" y="401"/>
                  <a:pt x="460" y="401"/>
                </a:cubicBezTo>
                <a:cubicBezTo>
                  <a:pt x="460" y="400"/>
                  <a:pt x="461" y="399"/>
                  <a:pt x="462" y="399"/>
                </a:cubicBezTo>
                <a:cubicBezTo>
                  <a:pt x="481" y="399"/>
                  <a:pt x="481" y="399"/>
                  <a:pt x="481" y="399"/>
                </a:cubicBezTo>
                <a:cubicBezTo>
                  <a:pt x="482" y="399"/>
                  <a:pt x="483" y="400"/>
                  <a:pt x="482" y="401"/>
                </a:cubicBezTo>
                <a:cubicBezTo>
                  <a:pt x="474" y="425"/>
                  <a:pt x="474" y="425"/>
                  <a:pt x="474" y="425"/>
                </a:cubicBezTo>
                <a:cubicBezTo>
                  <a:pt x="474" y="426"/>
                  <a:pt x="474" y="427"/>
                  <a:pt x="474" y="427"/>
                </a:cubicBezTo>
                <a:cubicBezTo>
                  <a:pt x="493" y="446"/>
                  <a:pt x="493" y="446"/>
                  <a:pt x="493" y="446"/>
                </a:cubicBezTo>
                <a:cubicBezTo>
                  <a:pt x="524" y="427"/>
                  <a:pt x="524" y="427"/>
                  <a:pt x="524" y="427"/>
                </a:cubicBezTo>
                <a:cubicBezTo>
                  <a:pt x="524" y="427"/>
                  <a:pt x="525" y="426"/>
                  <a:pt x="526" y="425"/>
                </a:cubicBezTo>
                <a:cubicBezTo>
                  <a:pt x="534" y="401"/>
                  <a:pt x="534" y="401"/>
                  <a:pt x="534" y="401"/>
                </a:cubicBezTo>
                <a:cubicBezTo>
                  <a:pt x="534" y="400"/>
                  <a:pt x="535" y="399"/>
                  <a:pt x="536" y="399"/>
                </a:cubicBezTo>
                <a:cubicBezTo>
                  <a:pt x="554" y="399"/>
                  <a:pt x="554" y="399"/>
                  <a:pt x="554" y="399"/>
                </a:cubicBezTo>
                <a:cubicBezTo>
                  <a:pt x="556" y="399"/>
                  <a:pt x="556" y="400"/>
                  <a:pt x="556" y="401"/>
                </a:cubicBezTo>
                <a:lnTo>
                  <a:pt x="547" y="4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dirty="0">
              <a:solidFill>
                <a:srgbClr val="282828"/>
              </a:solidFill>
            </a:endParaRPr>
          </a:p>
        </p:txBody>
      </p:sp>
    </p:spTree>
    <p:extLst>
      <p:ext uri="{BB962C8B-B14F-4D97-AF65-F5344CB8AC3E}">
        <p14:creationId xmlns:p14="http://schemas.microsoft.com/office/powerpoint/2010/main" val="3506761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1733194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93560075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92087170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96266543"/>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23882885"/>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9" y="1214439"/>
            <a:ext cx="11887200" cy="22315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48101572"/>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1"/>
            <a:ext cx="11887200" cy="2231528"/>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49839794"/>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0" indent="0">
              <a:spcBef>
                <a:spcPts val="1224"/>
              </a:spcBef>
              <a:buClr>
                <a:schemeClr val="tx1"/>
              </a:buClr>
              <a:buFont typeface="Wingdings" pitchFamily="2" charset="2"/>
              <a:buNone/>
              <a:defRPr sz="3599">
                <a:gradFill>
                  <a:gsLst>
                    <a:gs pos="1250">
                      <a:schemeClr val="tx2"/>
                    </a:gs>
                    <a:gs pos="99000">
                      <a:schemeClr val="tx2"/>
                    </a:gs>
                  </a:gsLst>
                  <a:lin ang="5400000" scaled="0"/>
                </a:gradFill>
              </a:defRPr>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4346041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38555459"/>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26207741"/>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6541860"/>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68661755"/>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4869062"/>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1563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316886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584147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24763801"/>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65981072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theme" Target="../theme/theme3.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83" r:id="rId1"/>
    <p:sldLayoutId id="2147484167" r:id="rId2"/>
    <p:sldLayoutId id="2147484187" r:id="rId3"/>
    <p:sldLayoutId id="2147484185" r:id="rId4"/>
    <p:sldLayoutId id="2147484186" r:id="rId5"/>
    <p:sldLayoutId id="2147484130" r:id="rId6"/>
    <p:sldLayoutId id="2147484101" r:id="rId7"/>
    <p:sldLayoutId id="2147484102" r:id="rId8"/>
    <p:sldLayoutId id="2147484087" r:id="rId9"/>
    <p:sldLayoutId id="2147484098" r:id="rId10"/>
    <p:sldLayoutId id="2147484086" r:id="rId11"/>
    <p:sldLayoutId id="2147484107" r:id="rId12"/>
    <p:sldLayoutId id="2147484099" r:id="rId13"/>
    <p:sldLayoutId id="2147484100" r:id="rId14"/>
    <p:sldLayoutId id="2147484089" r:id="rId15"/>
    <p:sldLayoutId id="2147484106" r:id="rId16"/>
    <p:sldLayoutId id="2147484092" r:id="rId17"/>
    <p:sldLayoutId id="2147484093" r:id="rId18"/>
    <p:sldLayoutId id="2147484127" r:id="rId19"/>
    <p:sldLayoutId id="2147484128" r:id="rId20"/>
    <p:sldLayoutId id="2147484129" r:id="rId21"/>
    <p:sldLayoutId id="2147484094" r:id="rId22"/>
    <p:sldLayoutId id="2147484096"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85474309"/>
      </p:ext>
    </p:extLst>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 id="2147484200" r:id="rId12"/>
    <p:sldLayoutId id="2147484201" r:id="rId13"/>
    <p:sldLayoutId id="2147484202" r:id="rId14"/>
    <p:sldLayoutId id="2147484203" r:id="rId15"/>
    <p:sldLayoutId id="2147484204" r:id="rId16"/>
    <p:sldLayoutId id="2147484205" r:id="rId17"/>
    <p:sldLayoutId id="2147484206" r:id="rId18"/>
    <p:sldLayoutId id="2147484207" r:id="rId19"/>
    <p:sldLayoutId id="2147484208" r:id="rId20"/>
    <p:sldLayoutId id="2147484209" r:id="rId21"/>
    <p:sldLayoutId id="2147484210" r:id="rId22"/>
    <p:sldLayoutId id="2147484211"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1" y="296898"/>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94803234"/>
      </p:ext>
    </p:extLst>
  </p:cSld>
  <p:clrMap bg1="lt1" tx1="dk1" bg2="lt2" tx2="dk2" accent1="accent1" accent2="accent2" accent3="accent3" accent4="accent4" accent5="accent5" accent6="accent6" hlink="hlink" folHlink="folHlink"/>
  <p:sldLayoutIdLst>
    <p:sldLayoutId id="2147484213" r:id="rId1"/>
    <p:sldLayoutId id="2147484214" r:id="rId2"/>
    <p:sldLayoutId id="2147484215" r:id="rId3"/>
    <p:sldLayoutId id="2147484216" r:id="rId4"/>
    <p:sldLayoutId id="2147484217" r:id="rId5"/>
    <p:sldLayoutId id="2147484218" r:id="rId6"/>
    <p:sldLayoutId id="2147484219" r:id="rId7"/>
    <p:sldLayoutId id="2147484220" r:id="rId8"/>
    <p:sldLayoutId id="2147484221" r:id="rId9"/>
    <p:sldLayoutId id="2147484222" r:id="rId10"/>
    <p:sldLayoutId id="2147484223" r:id="rId11"/>
    <p:sldLayoutId id="2147484224" r:id="rId12"/>
    <p:sldLayoutId id="2147484225" r:id="rId13"/>
    <p:sldLayoutId id="2147484226" r:id="rId14"/>
    <p:sldLayoutId id="2147484227" r:id="rId15"/>
    <p:sldLayoutId id="2147484228" r:id="rId16"/>
    <p:sldLayoutId id="2147484229" r:id="rId17"/>
    <p:sldLayoutId id="2147484230" r:id="rId18"/>
    <p:sldLayoutId id="2147484231" r:id="rId19"/>
    <p:sldLayoutId id="2147484232" r:id="rId20"/>
    <p:sldLayoutId id="2147484233" r:id="rId21"/>
    <p:sldLayoutId id="2147484234" r:id="rId22"/>
    <p:sldLayoutId id="2147484235" r:id="rId23"/>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0.png"/><Relationship Id="rId7" Type="http://schemas.openxmlformats.org/officeDocument/2006/relationships/image" Target="../media/image12.png"/><Relationship Id="rId12" Type="http://schemas.microsoft.com/office/2007/relationships/hdphoto" Target="../media/hdphoto5.wdp"/><Relationship Id="rId2" Type="http://schemas.openxmlformats.org/officeDocument/2006/relationships/notesSlide" Target="../notesSlides/notesSlide12.xml"/><Relationship Id="rId1" Type="http://schemas.openxmlformats.org/officeDocument/2006/relationships/slideLayout" Target="../slideLayouts/slideLayout31.xml"/><Relationship Id="rId6" Type="http://schemas.microsoft.com/office/2007/relationships/hdphoto" Target="../media/hdphoto2.wdp"/><Relationship Id="rId11" Type="http://schemas.openxmlformats.org/officeDocument/2006/relationships/image" Target="../media/image14.png"/><Relationship Id="rId5" Type="http://schemas.openxmlformats.org/officeDocument/2006/relationships/image" Target="../media/image11.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5.xml"/><Relationship Id="rId1" Type="http://schemas.openxmlformats.org/officeDocument/2006/relationships/slideLayout" Target="../slideLayouts/slideLayout31.xml"/><Relationship Id="rId5" Type="http://schemas.openxmlformats.org/officeDocument/2006/relationships/image" Target="../media/image19.emf"/><Relationship Id="rId4" Type="http://schemas.openxmlformats.org/officeDocument/2006/relationships/image" Target="../media/image18.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9.xml"/><Relationship Id="rId1" Type="http://schemas.openxmlformats.org/officeDocument/2006/relationships/slideLayout" Target="../slideLayouts/slideLayout46.xml"/><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46.xml"/><Relationship Id="rId4" Type="http://schemas.openxmlformats.org/officeDocument/2006/relationships/image" Target="../media/image24.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4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6.xml"/><Relationship Id="rId1" Type="http://schemas.openxmlformats.org/officeDocument/2006/relationships/slideLayout" Target="../slideLayouts/slideLayout46.xml"/><Relationship Id="rId6" Type="http://schemas.openxmlformats.org/officeDocument/2006/relationships/hyperlink" Target="http://gallery.technet.microsoft.com/projectserver/Install-Server-2013-with-09d8eb59" TargetMode="External"/><Relationship Id="rId5" Type="http://schemas.openxmlformats.org/officeDocument/2006/relationships/hyperlink" Target="http://autospinstaller.codeplex.com/" TargetMode="External"/><Relationship Id="rId4" Type="http://schemas.openxmlformats.org/officeDocument/2006/relationships/image" Target="../media/image26.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6.xml"/></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31.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2.xml"/><Relationship Id="rId1" Type="http://schemas.openxmlformats.org/officeDocument/2006/relationships/slideLayout" Target="../slideLayouts/slideLayout3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1.xml"/></Relationships>
</file>

<file path=ppt/slides/_rels/slide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5.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2.xml"/></Relationships>
</file>

<file path=ppt/slides/_rels/slide5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8.xml"/><Relationship Id="rId1" Type="http://schemas.openxmlformats.org/officeDocument/2006/relationships/slideLayout" Target="../slideLayouts/slideLayout3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4.xml.rels><?xml version="1.0" encoding="UTF-8" standalone="yes"?>
<Relationships xmlns="http://schemas.openxmlformats.org/package/2006/relationships"><Relationship Id="rId3" Type="http://schemas.openxmlformats.org/officeDocument/2006/relationships/hyperlink" Target="mailto:raphax@microsoft.com" TargetMode="External"/><Relationship Id="rId2" Type="http://schemas.openxmlformats.org/officeDocument/2006/relationships/notesSlide" Target="../notesSlides/notesSlide49.xml"/><Relationship Id="rId1" Type="http://schemas.openxmlformats.org/officeDocument/2006/relationships/slideLayout" Target="../slideLayouts/slideLayout26.xml"/><Relationship Id="rId5" Type="http://schemas.openxmlformats.org/officeDocument/2006/relationships/hyperlink" Target="mailto:artek@microsoft.com" TargetMode="External"/><Relationship Id="rId4" Type="http://schemas.openxmlformats.org/officeDocument/2006/relationships/hyperlink" Target="mailto:akbarg@microsoft.com"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0.xml"/><Relationship Id="rId1" Type="http://schemas.openxmlformats.org/officeDocument/2006/relationships/slideLayout" Target="../slideLayouts/slideLayout40.xml"/><Relationship Id="rId5" Type="http://schemas.openxmlformats.org/officeDocument/2006/relationships/image" Target="../media/image32.png"/><Relationship Id="rId4" Type="http://schemas.openxmlformats.org/officeDocument/2006/relationships/image" Target="../media/image31.png"/></Relationships>
</file>

<file path=ppt/slides/_rels/slide5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1.xml"/><Relationship Id="rId1" Type="http://schemas.openxmlformats.org/officeDocument/2006/relationships/slideLayout" Target="../slideLayouts/slideLayout6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4330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err="1" smtClean="0"/>
              <a:t>Architecture</a:t>
            </a:r>
            <a:endParaRPr lang="de-DE" dirty="0"/>
          </a:p>
        </p:txBody>
      </p:sp>
    </p:spTree>
    <p:extLst>
      <p:ext uri="{BB962C8B-B14F-4D97-AF65-F5344CB8AC3E}">
        <p14:creationId xmlns:p14="http://schemas.microsoft.com/office/powerpoint/2010/main" val="43641485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Project Server 2010 </a:t>
            </a:r>
            <a:r>
              <a:rPr lang="de-DE" dirty="0" err="1" smtClean="0"/>
              <a:t>Architecture</a:t>
            </a:r>
            <a:endParaRPr lang="de-DE" dirty="0"/>
          </a:p>
        </p:txBody>
      </p:sp>
      <p:sp>
        <p:nvSpPr>
          <p:cNvPr id="3" name="Textplatzhalter 2"/>
          <p:cNvSpPr>
            <a:spLocks noGrp="1"/>
          </p:cNvSpPr>
          <p:nvPr>
            <p:ph type="body" sz="quarter" idx="10"/>
          </p:nvPr>
        </p:nvSpPr>
        <p:spPr/>
        <p:txBody>
          <a:bodyPr/>
          <a:lstStyle/>
          <a:p>
            <a:endParaRPr lang="de-DE"/>
          </a:p>
        </p:txBody>
      </p:sp>
      <p:pic>
        <p:nvPicPr>
          <p:cNvPr id="8" name="Grafik 7"/>
          <p:cNvPicPr>
            <a:picLocks noChangeAspect="1"/>
          </p:cNvPicPr>
          <p:nvPr/>
        </p:nvPicPr>
        <p:blipFill>
          <a:blip r:embed="rId3"/>
          <a:stretch>
            <a:fillRect/>
          </a:stretch>
        </p:blipFill>
        <p:spPr>
          <a:xfrm>
            <a:off x="3084512" y="1212849"/>
            <a:ext cx="6267450" cy="5381625"/>
          </a:xfrm>
          <a:prstGeom prst="rect">
            <a:avLst/>
          </a:prstGeom>
        </p:spPr>
      </p:pic>
    </p:spTree>
    <p:extLst>
      <p:ext uri="{BB962C8B-B14F-4D97-AF65-F5344CB8AC3E}">
        <p14:creationId xmlns:p14="http://schemas.microsoft.com/office/powerpoint/2010/main" val="127477201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Project Server 2013 </a:t>
            </a:r>
            <a:r>
              <a:rPr lang="de-DE" dirty="0" err="1"/>
              <a:t>Architecture</a:t>
            </a:r>
            <a:endParaRPr lang="de-DE" dirty="0"/>
          </a:p>
        </p:txBody>
      </p:sp>
      <p:sp>
        <p:nvSpPr>
          <p:cNvPr id="4" name="Rounded Rectangle 2"/>
          <p:cNvSpPr/>
          <p:nvPr/>
        </p:nvSpPr>
        <p:spPr bwMode="auto">
          <a:xfrm>
            <a:off x="1393701" y="2273126"/>
            <a:ext cx="9070284" cy="1341311"/>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0" tIns="45607" rIns="0" bIns="45607" numCol="1" rtlCol="0" anchor="t"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WFE</a:t>
            </a:r>
          </a:p>
        </p:txBody>
      </p:sp>
      <p:sp>
        <p:nvSpPr>
          <p:cNvPr id="5" name="Rounded Rectangle 5"/>
          <p:cNvSpPr/>
          <p:nvPr/>
        </p:nvSpPr>
        <p:spPr bwMode="auto">
          <a:xfrm>
            <a:off x="1720946" y="3645354"/>
            <a:ext cx="8474146" cy="1345977"/>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0" tIns="45607" rIns="0" bIns="45607" numCol="1" rtlCol="0" anchor="t"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App</a:t>
            </a:r>
          </a:p>
        </p:txBody>
      </p:sp>
      <p:sp>
        <p:nvSpPr>
          <p:cNvPr id="6" name="Rounded Rectangle 6"/>
          <p:cNvSpPr/>
          <p:nvPr/>
        </p:nvSpPr>
        <p:spPr bwMode="auto">
          <a:xfrm>
            <a:off x="1720946" y="5022248"/>
            <a:ext cx="8462793" cy="1497490"/>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0" tIns="45607" rIns="0" bIns="45607" numCol="1" rtlCol="0" anchor="t"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SQL</a:t>
            </a:r>
          </a:p>
        </p:txBody>
      </p:sp>
      <p:sp>
        <p:nvSpPr>
          <p:cNvPr id="7" name="Rounded Rectangle 7"/>
          <p:cNvSpPr/>
          <p:nvPr/>
        </p:nvSpPr>
        <p:spPr bwMode="auto">
          <a:xfrm>
            <a:off x="2772666" y="1304401"/>
            <a:ext cx="2011966" cy="745173"/>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Project Professional 2013</a:t>
            </a:r>
          </a:p>
        </p:txBody>
      </p:sp>
      <p:sp>
        <p:nvSpPr>
          <p:cNvPr id="8" name="Rounded Rectangle 12"/>
          <p:cNvSpPr/>
          <p:nvPr/>
        </p:nvSpPr>
        <p:spPr bwMode="auto">
          <a:xfrm>
            <a:off x="7198362" y="1304401"/>
            <a:ext cx="2011966" cy="745173"/>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565" dirty="0">
                <a:gradFill>
                  <a:gsLst>
                    <a:gs pos="0">
                      <a:srgbClr val="FFFFFF"/>
                    </a:gs>
                    <a:gs pos="100000">
                      <a:srgbClr val="FFFFFF"/>
                    </a:gs>
                  </a:gsLst>
                  <a:lin ang="5400000" scaled="0"/>
                </a:gradFill>
              </a:rPr>
              <a:t>3</a:t>
            </a:r>
            <a:r>
              <a:rPr lang="en-US" sz="1565" baseline="30000" dirty="0">
                <a:gradFill>
                  <a:gsLst>
                    <a:gs pos="0">
                      <a:srgbClr val="FFFFFF"/>
                    </a:gs>
                    <a:gs pos="100000">
                      <a:srgbClr val="FFFFFF"/>
                    </a:gs>
                  </a:gsLst>
                  <a:lin ang="5400000" scaled="0"/>
                </a:gradFill>
              </a:rPr>
              <a:t>rd</a:t>
            </a:r>
            <a:r>
              <a:rPr lang="en-US" sz="1565" dirty="0">
                <a:gradFill>
                  <a:gsLst>
                    <a:gs pos="0">
                      <a:srgbClr val="FFFFFF"/>
                    </a:gs>
                    <a:gs pos="100000">
                      <a:srgbClr val="FFFFFF"/>
                    </a:gs>
                  </a:gsLst>
                  <a:lin ang="5400000" scaled="0"/>
                </a:gradFill>
              </a:rPr>
              <a:t> party on-premises applications</a:t>
            </a:r>
          </a:p>
        </p:txBody>
      </p:sp>
      <p:sp>
        <p:nvSpPr>
          <p:cNvPr id="9" name="Rounded Rectangle 13"/>
          <p:cNvSpPr/>
          <p:nvPr/>
        </p:nvSpPr>
        <p:spPr bwMode="auto">
          <a:xfrm>
            <a:off x="9420743" y="1304401"/>
            <a:ext cx="2011966" cy="745173"/>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SharePoint Apps</a:t>
            </a:r>
          </a:p>
        </p:txBody>
      </p:sp>
      <p:grpSp>
        <p:nvGrpSpPr>
          <p:cNvPr id="10" name="Group 69"/>
          <p:cNvGrpSpPr/>
          <p:nvPr/>
        </p:nvGrpSpPr>
        <p:grpSpPr>
          <a:xfrm>
            <a:off x="4995047" y="1304401"/>
            <a:ext cx="2011966" cy="745173"/>
            <a:chOff x="5197800" y="1287462"/>
            <a:chExt cx="2057400" cy="762000"/>
          </a:xfrm>
        </p:grpSpPr>
        <p:sp>
          <p:nvSpPr>
            <p:cNvPr id="59" name="Rounded Rectangle 11"/>
            <p:cNvSpPr/>
            <p:nvPr/>
          </p:nvSpPr>
          <p:spPr bwMode="auto">
            <a:xfrm>
              <a:off x="5197800" y="1287462"/>
              <a:ext cx="2057400" cy="762000"/>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a:p>
              <a:pPr algn="ctr" defTabSz="911864" fontAlgn="base">
                <a:spcBef>
                  <a:spcPct val="0"/>
                </a:spcBef>
                <a:spcAft>
                  <a:spcPct val="0"/>
                </a:spcAft>
              </a:pPr>
              <a:r>
                <a:rPr lang="en-US" sz="1956" dirty="0">
                  <a:gradFill>
                    <a:gsLst>
                      <a:gs pos="0">
                        <a:srgbClr val="FFFFFF"/>
                      </a:gs>
                      <a:gs pos="100000">
                        <a:srgbClr val="FFFFFF"/>
                      </a:gs>
                    </a:gsLst>
                    <a:lin ang="5400000" scaled="0"/>
                  </a:gradFill>
                </a:rPr>
                <a:t>PowerShell</a:t>
              </a:r>
            </a:p>
          </p:txBody>
        </p:sp>
        <p:pic>
          <p:nvPicPr>
            <p:cNvPr id="60" name="Picture 9"/>
            <p:cNvPicPr>
              <a:picLocks noChangeAspect="1"/>
            </p:cNvPicPr>
            <p:nvPr/>
          </p:nvPicPr>
          <p:blipFill>
            <a:blip r:embed="rId3" cstate="screen">
              <a:extLst>
                <a:ext uri="{BEBA8EAE-BF5A-486C-A8C5-ECC9F3942E4B}">
                  <a14:imgProps xmlns:a14="http://schemas.microsoft.com/office/drawing/2010/main">
                    <a14:imgLayer r:embed="rId4">
                      <a14:imgEffect>
                        <a14:backgroundRemoval t="9958" b="92585" l="10000" r="93750"/>
                      </a14:imgEffect>
                    </a14:imgLayer>
                  </a14:imgProps>
                </a:ext>
                <a:ext uri="{28A0092B-C50C-407E-A947-70E740481C1C}">
                  <a14:useLocalDpi xmlns:a14="http://schemas.microsoft.com/office/drawing/2010/main"/>
                </a:ext>
              </a:extLst>
            </a:blip>
            <a:stretch>
              <a:fillRect/>
            </a:stretch>
          </p:blipFill>
          <p:spPr>
            <a:xfrm>
              <a:off x="6032784" y="1430445"/>
              <a:ext cx="387432" cy="285731"/>
            </a:xfrm>
            <a:prstGeom prst="rect">
              <a:avLst/>
            </a:prstGeom>
          </p:spPr>
        </p:pic>
      </p:grpSp>
      <p:grpSp>
        <p:nvGrpSpPr>
          <p:cNvPr id="11" name="Group 21"/>
          <p:cNvGrpSpPr/>
          <p:nvPr/>
        </p:nvGrpSpPr>
        <p:grpSpPr>
          <a:xfrm>
            <a:off x="499494" y="1304401"/>
            <a:ext cx="2011966" cy="745173"/>
            <a:chOff x="2911141" y="1516062"/>
            <a:chExt cx="2057400" cy="762000"/>
          </a:xfrm>
        </p:grpSpPr>
        <p:sp>
          <p:nvSpPr>
            <p:cNvPr id="54" name="Rounded Rectangle 10"/>
            <p:cNvSpPr/>
            <p:nvPr/>
          </p:nvSpPr>
          <p:spPr bwMode="auto">
            <a:xfrm>
              <a:off x="2911141" y="1516062"/>
              <a:ext cx="2057400" cy="762000"/>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
              </a:r>
              <a:br>
                <a:rPr lang="en-US" sz="1956" dirty="0">
                  <a:gradFill>
                    <a:gsLst>
                      <a:gs pos="0">
                        <a:srgbClr val="FFFFFF"/>
                      </a:gs>
                      <a:gs pos="100000">
                        <a:srgbClr val="FFFFFF"/>
                      </a:gs>
                    </a:gsLst>
                    <a:lin ang="5400000" scaled="0"/>
                  </a:gradFill>
                </a:rPr>
              </a:br>
              <a:r>
                <a:rPr lang="en-US" sz="1956" dirty="0">
                  <a:gradFill>
                    <a:gsLst>
                      <a:gs pos="0">
                        <a:srgbClr val="FFFFFF"/>
                      </a:gs>
                      <a:gs pos="100000">
                        <a:srgbClr val="FFFFFF"/>
                      </a:gs>
                    </a:gsLst>
                    <a:lin ang="5400000" scaled="0"/>
                  </a:gradFill>
                </a:rPr>
                <a:t>Browser</a:t>
              </a:r>
            </a:p>
          </p:txBody>
        </p:sp>
        <p:pic>
          <p:nvPicPr>
            <p:cNvPr id="55" name="Picture 16"/>
            <p:cNvPicPr>
              <a:picLocks noChangeAspect="1"/>
            </p:cNvPicPr>
            <p:nvPr/>
          </p:nvPicPr>
          <p:blipFill>
            <a:blip r:embed="rId5" cstate="email">
              <a:extLst>
                <a:ext uri="{BEBA8EAE-BF5A-486C-A8C5-ECC9F3942E4B}">
                  <a14:imgProps xmlns:a14="http://schemas.microsoft.com/office/drawing/2010/main">
                    <a14:imgLayer r:embed="rId6">
                      <a14:imgEffect>
                        <a14:backgroundRemoval t="0" b="100000" l="0" r="100000">
                          <a14:foregroundMark x1="65753" y1="12329" x2="65753" y2="12329"/>
                          <a14:foregroundMark x1="77397" y1="6849" x2="77397" y2="6849"/>
                          <a14:foregroundMark x1="91781" y1="10274" x2="91781" y2="10274"/>
                          <a14:foregroundMark x1="91781" y1="19863" x2="91781" y2="19863"/>
                          <a14:foregroundMark x1="92466" y1="23973" x2="92466" y2="23973"/>
                          <a14:foregroundMark x1="10274" y1="78082" x2="10274" y2="78082"/>
                          <a14:foregroundMark x1="12329" y1="87671" x2="12329" y2="87671"/>
                          <a14:foregroundMark x1="26027" y1="96575" x2="26027" y2="96575"/>
                          <a14:foregroundMark x1="34932" y1="93836" x2="34932" y2="93836"/>
                          <a14:foregroundMark x1="39041" y1="91096" x2="39041" y2="91096"/>
                          <a14:foregroundMark x1="30137" y1="96575" x2="30137" y2="96575"/>
                        </a14:backgroundRemoval>
                      </a14:imgEffect>
                    </a14:imgLayer>
                  </a14:imgProps>
                </a:ext>
                <a:ext uri="{28A0092B-C50C-407E-A947-70E740481C1C}">
                  <a14:useLocalDpi xmlns:a14="http://schemas.microsoft.com/office/drawing/2010/main"/>
                </a:ext>
              </a:extLst>
            </a:blip>
            <a:stretch>
              <a:fillRect/>
            </a:stretch>
          </p:blipFill>
          <p:spPr>
            <a:xfrm>
              <a:off x="3085269" y="1591611"/>
              <a:ext cx="353165" cy="353165"/>
            </a:xfrm>
            <a:prstGeom prst="rect">
              <a:avLst/>
            </a:prstGeom>
          </p:spPr>
        </p:pic>
        <p:pic>
          <p:nvPicPr>
            <p:cNvPr id="56" name="Picture 17"/>
            <p:cNvPicPr>
              <a:picLocks noChangeAspect="1"/>
            </p:cNvPicPr>
            <p:nvPr/>
          </p:nvPicPr>
          <p:blipFill>
            <a:blip r:embed="rId7" cstate="email">
              <a:extLst>
                <a:ext uri="{BEBA8EAE-BF5A-486C-A8C5-ECC9F3942E4B}">
                  <a14:imgProps xmlns:a14="http://schemas.microsoft.com/office/drawing/2010/main">
                    <a14:imgLayer r:embed="rId8">
                      <a14:imgEffect>
                        <a14:backgroundRemoval t="1370" b="98630" l="0" r="96575">
                          <a14:foregroundMark x1="43151" y1="52740" x2="53425" y2="43836"/>
                        </a14:backgroundRemoval>
                      </a14:imgEffect>
                    </a14:imgLayer>
                  </a14:imgProps>
                </a:ext>
                <a:ext uri="{28A0092B-C50C-407E-A947-70E740481C1C}">
                  <a14:useLocalDpi xmlns:a14="http://schemas.microsoft.com/office/drawing/2010/main"/>
                </a:ext>
              </a:extLst>
            </a:blip>
            <a:stretch>
              <a:fillRect/>
            </a:stretch>
          </p:blipFill>
          <p:spPr>
            <a:xfrm>
              <a:off x="3535308" y="1574255"/>
              <a:ext cx="390525" cy="390525"/>
            </a:xfrm>
            <a:prstGeom prst="rect">
              <a:avLst/>
            </a:prstGeom>
          </p:spPr>
        </p:pic>
        <p:pic>
          <p:nvPicPr>
            <p:cNvPr id="57" name="Picture 18"/>
            <p:cNvPicPr>
              <a:picLocks noChangeAspect="1"/>
            </p:cNvPicPr>
            <p:nvPr/>
          </p:nvPicPr>
          <p:blipFill>
            <a:blip r:embed="rId9" cstate="screen">
              <a:extLst>
                <a:ext uri="{BEBA8EAE-BF5A-486C-A8C5-ECC9F3942E4B}">
                  <a14:imgProps xmlns:a14="http://schemas.microsoft.com/office/drawing/2010/main">
                    <a14:imgLayer r:embed="rId10">
                      <a14:imgEffect>
                        <a14:backgroundRemoval t="727" b="97455" l="0" r="100000"/>
                      </a14:imgEffect>
                    </a14:imgLayer>
                  </a14:imgProps>
                </a:ext>
                <a:ext uri="{28A0092B-C50C-407E-A947-70E740481C1C}">
                  <a14:useLocalDpi xmlns:a14="http://schemas.microsoft.com/office/drawing/2010/main"/>
                </a:ext>
              </a:extLst>
            </a:blip>
            <a:stretch>
              <a:fillRect/>
            </a:stretch>
          </p:blipFill>
          <p:spPr>
            <a:xfrm>
              <a:off x="3988380" y="1571707"/>
              <a:ext cx="410429" cy="410429"/>
            </a:xfrm>
            <a:prstGeom prst="rect">
              <a:avLst/>
            </a:prstGeom>
          </p:spPr>
        </p:pic>
        <p:pic>
          <p:nvPicPr>
            <p:cNvPr id="58" name="Picture 19"/>
            <p:cNvPicPr>
              <a:picLocks noChangeAspect="1"/>
            </p:cNvPicPr>
            <p:nvPr/>
          </p:nvPicPr>
          <p:blipFill>
            <a:blip r:embed="rId11" cstate="email">
              <a:extLst>
                <a:ext uri="{BEBA8EAE-BF5A-486C-A8C5-ECC9F3942E4B}">
                  <a14:imgProps xmlns:a14="http://schemas.microsoft.com/office/drawing/2010/main">
                    <a14:imgLayer r:embed="rId12">
                      <a14:imgEffect>
                        <a14:backgroundRemoval t="2185" b="93950" l="0" r="97124">
                          <a14:foregroundMark x1="29272" y1="78655" x2="52115" y2="83697"/>
                          <a14:foregroundMark x1="58376" y1="82017" x2="77327" y2="71933"/>
                          <a14:foregroundMark x1="79019" y1="58824" x2="84602" y2="40672"/>
                          <a14:foregroundMark x1="21320" y1="29412" x2="39594" y2="14118"/>
                          <a14:foregroundMark x1="46362" y1="12941" x2="65821" y2="16303"/>
                          <a14:foregroundMark x1="39594" y1="7899" x2="43655" y2="8403"/>
                          <a14:foregroundMark x1="19120" y1="70252" x2="13367" y2="59328"/>
                        </a14:backgroundRemoval>
                      </a14:imgEffect>
                    </a14:imgLayer>
                  </a14:imgProps>
                </a:ext>
                <a:ext uri="{28A0092B-C50C-407E-A947-70E740481C1C}">
                  <a14:useLocalDpi xmlns:a14="http://schemas.microsoft.com/office/drawing/2010/main"/>
                </a:ext>
              </a:extLst>
            </a:blip>
            <a:stretch>
              <a:fillRect/>
            </a:stretch>
          </p:blipFill>
          <p:spPr>
            <a:xfrm>
              <a:off x="4398809" y="1543799"/>
              <a:ext cx="463110" cy="466244"/>
            </a:xfrm>
            <a:prstGeom prst="rect">
              <a:avLst/>
            </a:prstGeom>
          </p:spPr>
        </p:pic>
      </p:grpSp>
      <p:sp>
        <p:nvSpPr>
          <p:cNvPr id="12" name="Rectangle 22"/>
          <p:cNvSpPr/>
          <p:nvPr/>
        </p:nvSpPr>
        <p:spPr bwMode="auto">
          <a:xfrm>
            <a:off x="1819982" y="2346092"/>
            <a:ext cx="1609573" cy="3999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ASPX Pages</a:t>
            </a:r>
          </a:p>
        </p:txBody>
      </p:sp>
      <p:sp>
        <p:nvSpPr>
          <p:cNvPr id="13" name="Rectangle 24"/>
          <p:cNvSpPr/>
          <p:nvPr/>
        </p:nvSpPr>
        <p:spPr bwMode="auto">
          <a:xfrm>
            <a:off x="3533879" y="2346091"/>
            <a:ext cx="1609573" cy="3999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Web Services</a:t>
            </a:r>
          </a:p>
        </p:txBody>
      </p:sp>
      <p:sp>
        <p:nvSpPr>
          <p:cNvPr id="14" name="Rectangle 25"/>
          <p:cNvSpPr/>
          <p:nvPr/>
        </p:nvSpPr>
        <p:spPr bwMode="auto">
          <a:xfrm>
            <a:off x="5242214" y="2353186"/>
            <a:ext cx="1609573" cy="3999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WCF Endpoints</a:t>
            </a:r>
          </a:p>
        </p:txBody>
      </p:sp>
      <p:sp>
        <p:nvSpPr>
          <p:cNvPr id="15" name="Rectangle 26"/>
          <p:cNvSpPr/>
          <p:nvPr/>
        </p:nvSpPr>
        <p:spPr bwMode="auto">
          <a:xfrm>
            <a:off x="6951988" y="2346090"/>
            <a:ext cx="1609573" cy="399998"/>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CSOM</a:t>
            </a:r>
          </a:p>
        </p:txBody>
      </p:sp>
      <p:sp>
        <p:nvSpPr>
          <p:cNvPr id="16" name="Rectangle 27"/>
          <p:cNvSpPr/>
          <p:nvPr/>
        </p:nvSpPr>
        <p:spPr bwMode="auto">
          <a:xfrm>
            <a:off x="8673552" y="2353186"/>
            <a:ext cx="1609573" cy="399998"/>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OData</a:t>
            </a:r>
          </a:p>
        </p:txBody>
      </p:sp>
      <p:sp>
        <p:nvSpPr>
          <p:cNvPr id="17" name="Rectangle 29"/>
          <p:cNvSpPr/>
          <p:nvPr/>
        </p:nvSpPr>
        <p:spPr bwMode="auto">
          <a:xfrm>
            <a:off x="5777478" y="2988702"/>
            <a:ext cx="2235518" cy="399998"/>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Forwarder</a:t>
            </a:r>
          </a:p>
        </p:txBody>
      </p:sp>
      <p:grpSp>
        <p:nvGrpSpPr>
          <p:cNvPr id="18" name="Group 14"/>
          <p:cNvGrpSpPr/>
          <p:nvPr/>
        </p:nvGrpSpPr>
        <p:grpSpPr>
          <a:xfrm>
            <a:off x="2873417" y="2874387"/>
            <a:ext cx="2389916" cy="503542"/>
            <a:chOff x="2149157" y="3011976"/>
            <a:chExt cx="2443885" cy="514913"/>
          </a:xfrm>
        </p:grpSpPr>
        <p:sp>
          <p:nvSpPr>
            <p:cNvPr id="51" name="Rectangle 28"/>
            <p:cNvSpPr/>
            <p:nvPr/>
          </p:nvSpPr>
          <p:spPr bwMode="auto">
            <a:xfrm>
              <a:off x="2307042" y="3117858"/>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sp>
          <p:nvSpPr>
            <p:cNvPr id="52" name="Rectangle 31"/>
            <p:cNvSpPr/>
            <p:nvPr/>
          </p:nvSpPr>
          <p:spPr bwMode="auto">
            <a:xfrm>
              <a:off x="2227389" y="3064917"/>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sp>
          <p:nvSpPr>
            <p:cNvPr id="53" name="Rectangle 32"/>
            <p:cNvSpPr/>
            <p:nvPr/>
          </p:nvSpPr>
          <p:spPr bwMode="auto">
            <a:xfrm>
              <a:off x="2149157" y="3011976"/>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grpSp>
      <p:sp>
        <p:nvSpPr>
          <p:cNvPr id="19" name="Rectangle 33"/>
          <p:cNvSpPr/>
          <p:nvPr/>
        </p:nvSpPr>
        <p:spPr bwMode="auto">
          <a:xfrm>
            <a:off x="6170034" y="3719872"/>
            <a:ext cx="2235518" cy="399998"/>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WCF Endpoints</a:t>
            </a:r>
          </a:p>
        </p:txBody>
      </p:sp>
      <p:grpSp>
        <p:nvGrpSpPr>
          <p:cNvPr id="20" name="Group 34"/>
          <p:cNvGrpSpPr/>
          <p:nvPr/>
        </p:nvGrpSpPr>
        <p:grpSpPr>
          <a:xfrm>
            <a:off x="6096643" y="4286413"/>
            <a:ext cx="2389916" cy="503542"/>
            <a:chOff x="2149157" y="3011976"/>
            <a:chExt cx="2443885" cy="514913"/>
          </a:xfrm>
        </p:grpSpPr>
        <p:sp>
          <p:nvSpPr>
            <p:cNvPr id="48" name="Rectangle 35"/>
            <p:cNvSpPr/>
            <p:nvPr/>
          </p:nvSpPr>
          <p:spPr bwMode="auto">
            <a:xfrm>
              <a:off x="2307042" y="3117858"/>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sp>
          <p:nvSpPr>
            <p:cNvPr id="49" name="Rectangle 36"/>
            <p:cNvSpPr/>
            <p:nvPr/>
          </p:nvSpPr>
          <p:spPr bwMode="auto">
            <a:xfrm>
              <a:off x="2227389" y="3064917"/>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sp>
          <p:nvSpPr>
            <p:cNvPr id="50" name="Rectangle 37"/>
            <p:cNvSpPr/>
            <p:nvPr/>
          </p:nvSpPr>
          <p:spPr bwMode="auto">
            <a:xfrm>
              <a:off x="2149157" y="3011976"/>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grpSp>
      <p:sp>
        <p:nvSpPr>
          <p:cNvPr id="21" name="Rectangle 38"/>
          <p:cNvSpPr/>
          <p:nvPr/>
        </p:nvSpPr>
        <p:spPr bwMode="auto">
          <a:xfrm>
            <a:off x="2653489" y="4047199"/>
            <a:ext cx="984084" cy="78852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Eventing</a:t>
            </a:r>
          </a:p>
        </p:txBody>
      </p:sp>
      <p:sp>
        <p:nvSpPr>
          <p:cNvPr id="22" name="Rectangle 39"/>
          <p:cNvSpPr/>
          <p:nvPr/>
        </p:nvSpPr>
        <p:spPr bwMode="auto">
          <a:xfrm>
            <a:off x="3771248" y="4039133"/>
            <a:ext cx="984084" cy="788525"/>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Queue</a:t>
            </a:r>
          </a:p>
        </p:txBody>
      </p:sp>
      <p:sp>
        <p:nvSpPr>
          <p:cNvPr id="23" name="Rectangle 40"/>
          <p:cNvSpPr/>
          <p:nvPr/>
        </p:nvSpPr>
        <p:spPr bwMode="auto">
          <a:xfrm>
            <a:off x="4889007" y="4047198"/>
            <a:ext cx="984084" cy="788525"/>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err="1">
                <a:gradFill>
                  <a:gsLst>
                    <a:gs pos="0">
                      <a:srgbClr val="FFFFFF"/>
                    </a:gs>
                    <a:gs pos="100000">
                      <a:srgbClr val="FFFFFF"/>
                    </a:gs>
                  </a:gsLst>
                  <a:lin ang="5400000" scaled="0"/>
                </a:gradFill>
              </a:rPr>
              <a:t>Calc</a:t>
            </a:r>
            <a:endParaRPr lang="en-US" sz="1858" dirty="0">
              <a:gradFill>
                <a:gsLst>
                  <a:gs pos="0">
                    <a:srgbClr val="FFFFFF"/>
                  </a:gs>
                  <a:gs pos="100000">
                    <a:srgbClr val="FFFFFF"/>
                  </a:gs>
                </a:gsLst>
                <a:lin ang="5400000" scaled="0"/>
              </a:gradFill>
            </a:endParaRPr>
          </a:p>
        </p:txBody>
      </p:sp>
      <p:sp>
        <p:nvSpPr>
          <p:cNvPr id="24" name="Rectangle 41"/>
          <p:cNvSpPr/>
          <p:nvPr/>
        </p:nvSpPr>
        <p:spPr bwMode="auto">
          <a:xfrm>
            <a:off x="8912939" y="4008003"/>
            <a:ext cx="984084" cy="78852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Workflow</a:t>
            </a:r>
          </a:p>
        </p:txBody>
      </p:sp>
      <p:grpSp>
        <p:nvGrpSpPr>
          <p:cNvPr id="25" name="Group 65"/>
          <p:cNvGrpSpPr/>
          <p:nvPr/>
        </p:nvGrpSpPr>
        <p:grpSpPr>
          <a:xfrm>
            <a:off x="5873089" y="5059147"/>
            <a:ext cx="3477998" cy="1475355"/>
            <a:chOff x="6537645" y="5432689"/>
            <a:chExt cx="3556539" cy="1508672"/>
          </a:xfrm>
        </p:grpSpPr>
        <p:grpSp>
          <p:nvGrpSpPr>
            <p:cNvPr id="36" name="Group 47"/>
            <p:cNvGrpSpPr/>
            <p:nvPr/>
          </p:nvGrpSpPr>
          <p:grpSpPr>
            <a:xfrm>
              <a:off x="7503733" y="5499846"/>
              <a:ext cx="1219200" cy="1321526"/>
              <a:chOff x="10333037" y="4609998"/>
              <a:chExt cx="1219200" cy="1321526"/>
            </a:xfrm>
          </p:grpSpPr>
          <p:sp>
            <p:nvSpPr>
              <p:cNvPr id="44" name="Flowchart: Magnetic Disk 48"/>
              <p:cNvSpPr/>
              <p:nvPr/>
            </p:nvSpPr>
            <p:spPr bwMode="auto">
              <a:xfrm>
                <a:off x="10333037" y="5469552"/>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sp>
            <p:nvSpPr>
              <p:cNvPr id="45" name="Flowchart: Magnetic Disk 49"/>
              <p:cNvSpPr/>
              <p:nvPr/>
            </p:nvSpPr>
            <p:spPr bwMode="auto">
              <a:xfrm>
                <a:off x="10333037" y="5163464"/>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sp>
            <p:nvSpPr>
              <p:cNvPr id="46" name="Flowchart: Magnetic Disk 50"/>
              <p:cNvSpPr/>
              <p:nvPr/>
            </p:nvSpPr>
            <p:spPr bwMode="auto">
              <a:xfrm>
                <a:off x="10333037" y="4868862"/>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content</a:t>
                </a:r>
              </a:p>
            </p:txBody>
          </p:sp>
          <p:sp>
            <p:nvSpPr>
              <p:cNvPr id="47" name="Flowchart: Magnetic Disk 51"/>
              <p:cNvSpPr/>
              <p:nvPr/>
            </p:nvSpPr>
            <p:spPr bwMode="auto">
              <a:xfrm>
                <a:off x="10333037" y="4609998"/>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grpSp>
        <p:grpSp>
          <p:nvGrpSpPr>
            <p:cNvPr id="37" name="Group 52"/>
            <p:cNvGrpSpPr/>
            <p:nvPr/>
          </p:nvGrpSpPr>
          <p:grpSpPr>
            <a:xfrm>
              <a:off x="8874984" y="5499846"/>
              <a:ext cx="1219200" cy="1321526"/>
              <a:chOff x="10333037" y="4609998"/>
              <a:chExt cx="1219200" cy="1321526"/>
            </a:xfrm>
          </p:grpSpPr>
          <p:sp>
            <p:nvSpPr>
              <p:cNvPr id="40" name="Flowchart: Magnetic Disk 53"/>
              <p:cNvSpPr/>
              <p:nvPr/>
            </p:nvSpPr>
            <p:spPr bwMode="auto">
              <a:xfrm>
                <a:off x="10333037" y="5469552"/>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sp>
            <p:nvSpPr>
              <p:cNvPr id="41" name="Flowchart: Magnetic Disk 54"/>
              <p:cNvSpPr/>
              <p:nvPr/>
            </p:nvSpPr>
            <p:spPr bwMode="auto">
              <a:xfrm>
                <a:off x="10333037" y="5163464"/>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sp>
            <p:nvSpPr>
              <p:cNvPr id="42" name="Flowchart: Magnetic Disk 56"/>
              <p:cNvSpPr/>
              <p:nvPr/>
            </p:nvSpPr>
            <p:spPr bwMode="auto">
              <a:xfrm>
                <a:off x="10333037" y="4609998"/>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sp>
            <p:nvSpPr>
              <p:cNvPr id="43" name="Flowchart: Magnetic Disk 55"/>
              <p:cNvSpPr/>
              <p:nvPr/>
            </p:nvSpPr>
            <p:spPr bwMode="auto">
              <a:xfrm>
                <a:off x="10333037" y="4868862"/>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err="1">
                    <a:gradFill>
                      <a:gsLst>
                        <a:gs pos="0">
                          <a:srgbClr val="FFFFFF"/>
                        </a:gs>
                        <a:gs pos="100000">
                          <a:srgbClr val="FFFFFF"/>
                        </a:gs>
                      </a:gsLst>
                      <a:lin ang="5400000" scaled="0"/>
                    </a:gradFill>
                  </a:rPr>
                  <a:t>config</a:t>
                </a:r>
                <a:endParaRPr lang="en-US" sz="1956" dirty="0">
                  <a:gradFill>
                    <a:gsLst>
                      <a:gs pos="0">
                        <a:srgbClr val="FFFFFF"/>
                      </a:gs>
                      <a:gs pos="100000">
                        <a:srgbClr val="FFFFFF"/>
                      </a:gs>
                    </a:gsLst>
                    <a:lin ang="5400000" scaled="0"/>
                  </a:gradFill>
                </a:endParaRPr>
              </a:p>
            </p:txBody>
          </p:sp>
        </p:grpSp>
        <p:sp>
          <p:nvSpPr>
            <p:cNvPr id="38" name="Left Brace 57"/>
            <p:cNvSpPr/>
            <p:nvPr/>
          </p:nvSpPr>
          <p:spPr>
            <a:xfrm>
              <a:off x="6999341" y="5499846"/>
              <a:ext cx="401928" cy="1321525"/>
            </a:xfrm>
            <a:prstGeom prst="leftBrace">
              <a:avLst/>
            </a:prstGeom>
            <a:ln>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3022" rtl="0" eaLnBrk="1" latinLnBrk="0" hangingPunct="1">
                <a:defRPr sz="1900" kern="1200">
                  <a:solidFill>
                    <a:schemeClr val="tx1"/>
                  </a:solidFill>
                  <a:latin typeface="+mn-lt"/>
                  <a:ea typeface="+mn-ea"/>
                  <a:cs typeface="+mn-cs"/>
                </a:defRPr>
              </a:lvl1pPr>
              <a:lvl2pPr marL="456511" algn="l" defTabSz="913022" rtl="0" eaLnBrk="1" latinLnBrk="0" hangingPunct="1">
                <a:defRPr sz="1900" kern="1200">
                  <a:solidFill>
                    <a:schemeClr val="tx1"/>
                  </a:solidFill>
                  <a:latin typeface="+mn-lt"/>
                  <a:ea typeface="+mn-ea"/>
                  <a:cs typeface="+mn-cs"/>
                </a:defRPr>
              </a:lvl2pPr>
              <a:lvl3pPr marL="913022" algn="l" defTabSz="913022" rtl="0" eaLnBrk="1" latinLnBrk="0" hangingPunct="1">
                <a:defRPr sz="1900" kern="1200">
                  <a:solidFill>
                    <a:schemeClr val="tx1"/>
                  </a:solidFill>
                  <a:latin typeface="+mn-lt"/>
                  <a:ea typeface="+mn-ea"/>
                  <a:cs typeface="+mn-cs"/>
                </a:defRPr>
              </a:lvl3pPr>
              <a:lvl4pPr marL="1369533" algn="l" defTabSz="913022" rtl="0" eaLnBrk="1" latinLnBrk="0" hangingPunct="1">
                <a:defRPr sz="1900" kern="1200">
                  <a:solidFill>
                    <a:schemeClr val="tx1"/>
                  </a:solidFill>
                  <a:latin typeface="+mn-lt"/>
                  <a:ea typeface="+mn-ea"/>
                  <a:cs typeface="+mn-cs"/>
                </a:defRPr>
              </a:lvl4pPr>
              <a:lvl5pPr marL="1826044" algn="l" defTabSz="913022" rtl="0" eaLnBrk="1" latinLnBrk="0" hangingPunct="1">
                <a:defRPr sz="1900" kern="1200">
                  <a:solidFill>
                    <a:schemeClr val="tx1"/>
                  </a:solidFill>
                  <a:latin typeface="+mn-lt"/>
                  <a:ea typeface="+mn-ea"/>
                  <a:cs typeface="+mn-cs"/>
                </a:defRPr>
              </a:lvl5pPr>
              <a:lvl6pPr marL="2282555" algn="l" defTabSz="913022" rtl="0" eaLnBrk="1" latinLnBrk="0" hangingPunct="1">
                <a:defRPr sz="1900" kern="1200">
                  <a:solidFill>
                    <a:schemeClr val="tx1"/>
                  </a:solidFill>
                  <a:latin typeface="+mn-lt"/>
                  <a:ea typeface="+mn-ea"/>
                  <a:cs typeface="+mn-cs"/>
                </a:defRPr>
              </a:lvl6pPr>
              <a:lvl7pPr marL="2739066" algn="l" defTabSz="913022" rtl="0" eaLnBrk="1" latinLnBrk="0" hangingPunct="1">
                <a:defRPr sz="1900" kern="1200">
                  <a:solidFill>
                    <a:schemeClr val="tx1"/>
                  </a:solidFill>
                  <a:latin typeface="+mn-lt"/>
                  <a:ea typeface="+mn-ea"/>
                  <a:cs typeface="+mn-cs"/>
                </a:defRPr>
              </a:lvl7pPr>
              <a:lvl8pPr marL="3195578" algn="l" defTabSz="913022" rtl="0" eaLnBrk="1" latinLnBrk="0" hangingPunct="1">
                <a:defRPr sz="1900" kern="1200">
                  <a:solidFill>
                    <a:schemeClr val="tx1"/>
                  </a:solidFill>
                  <a:latin typeface="+mn-lt"/>
                  <a:ea typeface="+mn-ea"/>
                  <a:cs typeface="+mn-cs"/>
                </a:defRPr>
              </a:lvl8pPr>
              <a:lvl9pPr marL="3652089" algn="l" defTabSz="913022" rtl="0" eaLnBrk="1" latinLnBrk="0" hangingPunct="1">
                <a:defRPr sz="1900" kern="1200">
                  <a:solidFill>
                    <a:schemeClr val="tx1"/>
                  </a:solidFill>
                  <a:latin typeface="+mn-lt"/>
                  <a:ea typeface="+mn-ea"/>
                  <a:cs typeface="+mn-cs"/>
                </a:defRPr>
              </a:lvl9pPr>
            </a:lstStyle>
            <a:p>
              <a:pPr algn="ctr"/>
              <a:endParaRPr lang="en-US" sz="1858" dirty="0">
                <a:solidFill>
                  <a:srgbClr val="505050"/>
                </a:solidFill>
              </a:endParaRPr>
            </a:p>
          </p:txBody>
        </p:sp>
        <p:sp>
          <p:nvSpPr>
            <p:cNvPr id="39" name="TextBox 58"/>
            <p:cNvSpPr txBox="1"/>
            <p:nvPr/>
          </p:nvSpPr>
          <p:spPr>
            <a:xfrm>
              <a:off x="6537645" y="5432689"/>
              <a:ext cx="646357" cy="1508672"/>
            </a:xfrm>
            <a:prstGeom prst="rect">
              <a:avLst/>
            </a:prstGeom>
            <a:noFill/>
          </p:spPr>
          <p:txBody>
            <a:bodyPr vert="vert270" wrap="none" lIns="178841" tIns="143073" rIns="178841" bIns="143073" rtlCol="0">
              <a:spAutoFit/>
            </a:bodyPr>
            <a:lstStyle>
              <a:defPPr>
                <a:defRPr lang="en-US"/>
              </a:defPPr>
              <a:lvl1pPr marL="0" algn="l" defTabSz="913022" rtl="0" eaLnBrk="1" latinLnBrk="0" hangingPunct="1">
                <a:defRPr sz="1900" kern="1200">
                  <a:solidFill>
                    <a:schemeClr val="tx1"/>
                  </a:solidFill>
                  <a:latin typeface="+mn-lt"/>
                  <a:ea typeface="+mn-ea"/>
                  <a:cs typeface="+mn-cs"/>
                </a:defRPr>
              </a:lvl1pPr>
              <a:lvl2pPr marL="456511" algn="l" defTabSz="913022" rtl="0" eaLnBrk="1" latinLnBrk="0" hangingPunct="1">
                <a:defRPr sz="1900" kern="1200">
                  <a:solidFill>
                    <a:schemeClr val="tx1"/>
                  </a:solidFill>
                  <a:latin typeface="+mn-lt"/>
                  <a:ea typeface="+mn-ea"/>
                  <a:cs typeface="+mn-cs"/>
                </a:defRPr>
              </a:lvl2pPr>
              <a:lvl3pPr marL="913022" algn="l" defTabSz="913022" rtl="0" eaLnBrk="1" latinLnBrk="0" hangingPunct="1">
                <a:defRPr sz="1900" kern="1200">
                  <a:solidFill>
                    <a:schemeClr val="tx1"/>
                  </a:solidFill>
                  <a:latin typeface="+mn-lt"/>
                  <a:ea typeface="+mn-ea"/>
                  <a:cs typeface="+mn-cs"/>
                </a:defRPr>
              </a:lvl3pPr>
              <a:lvl4pPr marL="1369533" algn="l" defTabSz="913022" rtl="0" eaLnBrk="1" latinLnBrk="0" hangingPunct="1">
                <a:defRPr sz="1900" kern="1200">
                  <a:solidFill>
                    <a:schemeClr val="tx1"/>
                  </a:solidFill>
                  <a:latin typeface="+mn-lt"/>
                  <a:ea typeface="+mn-ea"/>
                  <a:cs typeface="+mn-cs"/>
                </a:defRPr>
              </a:lvl4pPr>
              <a:lvl5pPr marL="1826044" algn="l" defTabSz="913022" rtl="0" eaLnBrk="1" latinLnBrk="0" hangingPunct="1">
                <a:defRPr sz="1900" kern="1200">
                  <a:solidFill>
                    <a:schemeClr val="tx1"/>
                  </a:solidFill>
                  <a:latin typeface="+mn-lt"/>
                  <a:ea typeface="+mn-ea"/>
                  <a:cs typeface="+mn-cs"/>
                </a:defRPr>
              </a:lvl5pPr>
              <a:lvl6pPr marL="2282555" algn="l" defTabSz="913022" rtl="0" eaLnBrk="1" latinLnBrk="0" hangingPunct="1">
                <a:defRPr sz="1900" kern="1200">
                  <a:solidFill>
                    <a:schemeClr val="tx1"/>
                  </a:solidFill>
                  <a:latin typeface="+mn-lt"/>
                  <a:ea typeface="+mn-ea"/>
                  <a:cs typeface="+mn-cs"/>
                </a:defRPr>
              </a:lvl6pPr>
              <a:lvl7pPr marL="2739066" algn="l" defTabSz="913022" rtl="0" eaLnBrk="1" latinLnBrk="0" hangingPunct="1">
                <a:defRPr sz="1900" kern="1200">
                  <a:solidFill>
                    <a:schemeClr val="tx1"/>
                  </a:solidFill>
                  <a:latin typeface="+mn-lt"/>
                  <a:ea typeface="+mn-ea"/>
                  <a:cs typeface="+mn-cs"/>
                </a:defRPr>
              </a:lvl7pPr>
              <a:lvl8pPr marL="3195578" algn="l" defTabSz="913022" rtl="0" eaLnBrk="1" latinLnBrk="0" hangingPunct="1">
                <a:defRPr sz="1900" kern="1200">
                  <a:solidFill>
                    <a:schemeClr val="tx1"/>
                  </a:solidFill>
                  <a:latin typeface="+mn-lt"/>
                  <a:ea typeface="+mn-ea"/>
                  <a:cs typeface="+mn-cs"/>
                </a:defRPr>
              </a:lvl8pPr>
              <a:lvl9pPr marL="3652089" algn="l" defTabSz="913022" rtl="0" eaLnBrk="1" latinLnBrk="0" hangingPunct="1">
                <a:defRPr sz="1900" kern="1200">
                  <a:solidFill>
                    <a:schemeClr val="tx1"/>
                  </a:solidFill>
                  <a:latin typeface="+mn-lt"/>
                  <a:ea typeface="+mn-ea"/>
                  <a:cs typeface="+mn-cs"/>
                </a:defRPr>
              </a:lvl9pPr>
            </a:lstStyle>
            <a:p>
              <a:pPr>
                <a:lnSpc>
                  <a:spcPct val="90000"/>
                </a:lnSpc>
                <a:spcAft>
                  <a:spcPts val="587"/>
                </a:spcAft>
              </a:pPr>
              <a:r>
                <a:rPr lang="en-US" sz="1956" dirty="0">
                  <a:solidFill>
                    <a:srgbClr val="FFFFFF"/>
                  </a:solidFill>
                </a:rPr>
                <a:t>SharePoint</a:t>
              </a:r>
            </a:p>
          </p:txBody>
        </p:sp>
      </p:grpSp>
      <p:grpSp>
        <p:nvGrpSpPr>
          <p:cNvPr id="26" name="Group 64"/>
          <p:cNvGrpSpPr/>
          <p:nvPr/>
        </p:nvGrpSpPr>
        <p:grpSpPr>
          <a:xfrm>
            <a:off x="2039785" y="5124822"/>
            <a:ext cx="2119407" cy="1409682"/>
            <a:chOff x="3821268" y="5499846"/>
            <a:chExt cx="2167268" cy="1441515"/>
          </a:xfrm>
        </p:grpSpPr>
        <p:grpSp>
          <p:nvGrpSpPr>
            <p:cNvPr id="29" name="Group 45"/>
            <p:cNvGrpSpPr/>
            <p:nvPr/>
          </p:nvGrpSpPr>
          <p:grpSpPr>
            <a:xfrm>
              <a:off x="4769336" y="5499846"/>
              <a:ext cx="1219200" cy="1321526"/>
              <a:chOff x="10333037" y="4609998"/>
              <a:chExt cx="1219200" cy="1321526"/>
            </a:xfrm>
          </p:grpSpPr>
          <p:sp>
            <p:nvSpPr>
              <p:cNvPr id="32" name="Flowchart: Magnetic Disk 44"/>
              <p:cNvSpPr/>
              <p:nvPr/>
            </p:nvSpPr>
            <p:spPr bwMode="auto">
              <a:xfrm>
                <a:off x="10333037" y="5469552"/>
                <a:ext cx="1219200" cy="461972"/>
              </a:xfrm>
              <a:prstGeom prst="flowChartMagneticDisk">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archive</a:t>
                </a:r>
              </a:p>
            </p:txBody>
          </p:sp>
          <p:sp>
            <p:nvSpPr>
              <p:cNvPr id="33" name="Flowchart: Magnetic Disk 43"/>
              <p:cNvSpPr/>
              <p:nvPr/>
            </p:nvSpPr>
            <p:spPr bwMode="auto">
              <a:xfrm>
                <a:off x="10333037" y="5163464"/>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err="1">
                    <a:gradFill>
                      <a:gsLst>
                        <a:gs pos="0">
                          <a:srgbClr val="FFFFFF"/>
                        </a:gs>
                        <a:gs pos="100000">
                          <a:srgbClr val="FFFFFF"/>
                        </a:gs>
                      </a:gsLst>
                      <a:lin ang="5400000" scaled="0"/>
                    </a:gradFill>
                  </a:rPr>
                  <a:t>dbo</a:t>
                </a:r>
                <a:endParaRPr lang="en-US" sz="1956" dirty="0">
                  <a:gradFill>
                    <a:gsLst>
                      <a:gs pos="0">
                        <a:srgbClr val="FFFFFF"/>
                      </a:gs>
                      <a:gs pos="100000">
                        <a:srgbClr val="FFFFFF"/>
                      </a:gs>
                    </a:gsLst>
                    <a:lin ang="5400000" scaled="0"/>
                  </a:gradFill>
                </a:endParaRPr>
              </a:p>
            </p:txBody>
          </p:sp>
          <p:sp>
            <p:nvSpPr>
              <p:cNvPr id="34" name="Flowchart: Magnetic Disk 42"/>
              <p:cNvSpPr/>
              <p:nvPr/>
            </p:nvSpPr>
            <p:spPr bwMode="auto">
              <a:xfrm>
                <a:off x="10333037" y="4868862"/>
                <a:ext cx="1219200" cy="461972"/>
              </a:xfrm>
              <a:prstGeom prst="flowChartMagneticDisk">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publish</a:t>
                </a:r>
              </a:p>
            </p:txBody>
          </p:sp>
          <p:sp>
            <p:nvSpPr>
              <p:cNvPr id="35" name="Flowchart: Magnetic Disk 23"/>
              <p:cNvSpPr/>
              <p:nvPr/>
            </p:nvSpPr>
            <p:spPr bwMode="auto">
              <a:xfrm>
                <a:off x="10333037" y="4609998"/>
                <a:ext cx="1219200" cy="461972"/>
              </a:xfrm>
              <a:prstGeom prst="flowChartMagneticDisk">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draft</a:t>
                </a:r>
              </a:p>
            </p:txBody>
          </p:sp>
        </p:grpSp>
        <p:sp>
          <p:nvSpPr>
            <p:cNvPr id="30" name="Left Brace 59"/>
            <p:cNvSpPr/>
            <p:nvPr/>
          </p:nvSpPr>
          <p:spPr>
            <a:xfrm>
              <a:off x="4282964" y="5499846"/>
              <a:ext cx="401928" cy="1321525"/>
            </a:xfrm>
            <a:prstGeom prst="leftBrace">
              <a:avLst/>
            </a:prstGeom>
            <a:ln>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3022" rtl="0" eaLnBrk="1" latinLnBrk="0" hangingPunct="1">
                <a:defRPr sz="1900" kern="1200">
                  <a:solidFill>
                    <a:schemeClr val="tx1"/>
                  </a:solidFill>
                  <a:latin typeface="+mn-lt"/>
                  <a:ea typeface="+mn-ea"/>
                  <a:cs typeface="+mn-cs"/>
                </a:defRPr>
              </a:lvl1pPr>
              <a:lvl2pPr marL="456511" algn="l" defTabSz="913022" rtl="0" eaLnBrk="1" latinLnBrk="0" hangingPunct="1">
                <a:defRPr sz="1900" kern="1200">
                  <a:solidFill>
                    <a:schemeClr val="tx1"/>
                  </a:solidFill>
                  <a:latin typeface="+mn-lt"/>
                  <a:ea typeface="+mn-ea"/>
                  <a:cs typeface="+mn-cs"/>
                </a:defRPr>
              </a:lvl2pPr>
              <a:lvl3pPr marL="913022" algn="l" defTabSz="913022" rtl="0" eaLnBrk="1" latinLnBrk="0" hangingPunct="1">
                <a:defRPr sz="1900" kern="1200">
                  <a:solidFill>
                    <a:schemeClr val="tx1"/>
                  </a:solidFill>
                  <a:latin typeface="+mn-lt"/>
                  <a:ea typeface="+mn-ea"/>
                  <a:cs typeface="+mn-cs"/>
                </a:defRPr>
              </a:lvl3pPr>
              <a:lvl4pPr marL="1369533" algn="l" defTabSz="913022" rtl="0" eaLnBrk="1" latinLnBrk="0" hangingPunct="1">
                <a:defRPr sz="1900" kern="1200">
                  <a:solidFill>
                    <a:schemeClr val="tx1"/>
                  </a:solidFill>
                  <a:latin typeface="+mn-lt"/>
                  <a:ea typeface="+mn-ea"/>
                  <a:cs typeface="+mn-cs"/>
                </a:defRPr>
              </a:lvl4pPr>
              <a:lvl5pPr marL="1826044" algn="l" defTabSz="913022" rtl="0" eaLnBrk="1" latinLnBrk="0" hangingPunct="1">
                <a:defRPr sz="1900" kern="1200">
                  <a:solidFill>
                    <a:schemeClr val="tx1"/>
                  </a:solidFill>
                  <a:latin typeface="+mn-lt"/>
                  <a:ea typeface="+mn-ea"/>
                  <a:cs typeface="+mn-cs"/>
                </a:defRPr>
              </a:lvl5pPr>
              <a:lvl6pPr marL="2282555" algn="l" defTabSz="913022" rtl="0" eaLnBrk="1" latinLnBrk="0" hangingPunct="1">
                <a:defRPr sz="1900" kern="1200">
                  <a:solidFill>
                    <a:schemeClr val="tx1"/>
                  </a:solidFill>
                  <a:latin typeface="+mn-lt"/>
                  <a:ea typeface="+mn-ea"/>
                  <a:cs typeface="+mn-cs"/>
                </a:defRPr>
              </a:lvl6pPr>
              <a:lvl7pPr marL="2739066" algn="l" defTabSz="913022" rtl="0" eaLnBrk="1" latinLnBrk="0" hangingPunct="1">
                <a:defRPr sz="1900" kern="1200">
                  <a:solidFill>
                    <a:schemeClr val="tx1"/>
                  </a:solidFill>
                  <a:latin typeface="+mn-lt"/>
                  <a:ea typeface="+mn-ea"/>
                  <a:cs typeface="+mn-cs"/>
                </a:defRPr>
              </a:lvl7pPr>
              <a:lvl8pPr marL="3195578" algn="l" defTabSz="913022" rtl="0" eaLnBrk="1" latinLnBrk="0" hangingPunct="1">
                <a:defRPr sz="1900" kern="1200">
                  <a:solidFill>
                    <a:schemeClr val="tx1"/>
                  </a:solidFill>
                  <a:latin typeface="+mn-lt"/>
                  <a:ea typeface="+mn-ea"/>
                  <a:cs typeface="+mn-cs"/>
                </a:defRPr>
              </a:lvl8pPr>
              <a:lvl9pPr marL="3652089" algn="l" defTabSz="913022" rtl="0" eaLnBrk="1" latinLnBrk="0" hangingPunct="1">
                <a:defRPr sz="1900" kern="1200">
                  <a:solidFill>
                    <a:schemeClr val="tx1"/>
                  </a:solidFill>
                  <a:latin typeface="+mn-lt"/>
                  <a:ea typeface="+mn-ea"/>
                  <a:cs typeface="+mn-cs"/>
                </a:defRPr>
              </a:lvl9pPr>
            </a:lstStyle>
            <a:p>
              <a:pPr algn="ctr"/>
              <a:endParaRPr lang="en-US" sz="1858" dirty="0">
                <a:solidFill>
                  <a:srgbClr val="505050"/>
                </a:solidFill>
              </a:endParaRPr>
            </a:p>
          </p:txBody>
        </p:sp>
        <p:sp>
          <p:nvSpPr>
            <p:cNvPr id="31" name="TextBox 60"/>
            <p:cNvSpPr txBox="1"/>
            <p:nvPr/>
          </p:nvSpPr>
          <p:spPr>
            <a:xfrm>
              <a:off x="3821268" y="5499846"/>
              <a:ext cx="646357" cy="1441515"/>
            </a:xfrm>
            <a:prstGeom prst="rect">
              <a:avLst/>
            </a:prstGeom>
            <a:noFill/>
          </p:spPr>
          <p:txBody>
            <a:bodyPr vert="vert270" wrap="square" lIns="178841" tIns="143073" rIns="178841" bIns="143073" rtlCol="0">
              <a:spAutoFit/>
            </a:bodyPr>
            <a:lstStyle>
              <a:defPPr>
                <a:defRPr lang="en-US"/>
              </a:defPPr>
              <a:lvl1pPr marL="0" algn="l" defTabSz="913022" rtl="0" eaLnBrk="1" latinLnBrk="0" hangingPunct="1">
                <a:defRPr sz="1900" kern="1200">
                  <a:solidFill>
                    <a:schemeClr val="tx1"/>
                  </a:solidFill>
                  <a:latin typeface="+mn-lt"/>
                  <a:ea typeface="+mn-ea"/>
                  <a:cs typeface="+mn-cs"/>
                </a:defRPr>
              </a:lvl1pPr>
              <a:lvl2pPr marL="456511" algn="l" defTabSz="913022" rtl="0" eaLnBrk="1" latinLnBrk="0" hangingPunct="1">
                <a:defRPr sz="1900" kern="1200">
                  <a:solidFill>
                    <a:schemeClr val="tx1"/>
                  </a:solidFill>
                  <a:latin typeface="+mn-lt"/>
                  <a:ea typeface="+mn-ea"/>
                  <a:cs typeface="+mn-cs"/>
                </a:defRPr>
              </a:lvl2pPr>
              <a:lvl3pPr marL="913022" algn="l" defTabSz="913022" rtl="0" eaLnBrk="1" latinLnBrk="0" hangingPunct="1">
                <a:defRPr sz="1900" kern="1200">
                  <a:solidFill>
                    <a:schemeClr val="tx1"/>
                  </a:solidFill>
                  <a:latin typeface="+mn-lt"/>
                  <a:ea typeface="+mn-ea"/>
                  <a:cs typeface="+mn-cs"/>
                </a:defRPr>
              </a:lvl3pPr>
              <a:lvl4pPr marL="1369533" algn="l" defTabSz="913022" rtl="0" eaLnBrk="1" latinLnBrk="0" hangingPunct="1">
                <a:defRPr sz="1900" kern="1200">
                  <a:solidFill>
                    <a:schemeClr val="tx1"/>
                  </a:solidFill>
                  <a:latin typeface="+mn-lt"/>
                  <a:ea typeface="+mn-ea"/>
                  <a:cs typeface="+mn-cs"/>
                </a:defRPr>
              </a:lvl4pPr>
              <a:lvl5pPr marL="1826044" algn="l" defTabSz="913022" rtl="0" eaLnBrk="1" latinLnBrk="0" hangingPunct="1">
                <a:defRPr sz="1900" kern="1200">
                  <a:solidFill>
                    <a:schemeClr val="tx1"/>
                  </a:solidFill>
                  <a:latin typeface="+mn-lt"/>
                  <a:ea typeface="+mn-ea"/>
                  <a:cs typeface="+mn-cs"/>
                </a:defRPr>
              </a:lvl5pPr>
              <a:lvl6pPr marL="2282555" algn="l" defTabSz="913022" rtl="0" eaLnBrk="1" latinLnBrk="0" hangingPunct="1">
                <a:defRPr sz="1900" kern="1200">
                  <a:solidFill>
                    <a:schemeClr val="tx1"/>
                  </a:solidFill>
                  <a:latin typeface="+mn-lt"/>
                  <a:ea typeface="+mn-ea"/>
                  <a:cs typeface="+mn-cs"/>
                </a:defRPr>
              </a:lvl6pPr>
              <a:lvl7pPr marL="2739066" algn="l" defTabSz="913022" rtl="0" eaLnBrk="1" latinLnBrk="0" hangingPunct="1">
                <a:defRPr sz="1900" kern="1200">
                  <a:solidFill>
                    <a:schemeClr val="tx1"/>
                  </a:solidFill>
                  <a:latin typeface="+mn-lt"/>
                  <a:ea typeface="+mn-ea"/>
                  <a:cs typeface="+mn-cs"/>
                </a:defRPr>
              </a:lvl7pPr>
              <a:lvl8pPr marL="3195578" algn="l" defTabSz="913022" rtl="0" eaLnBrk="1" latinLnBrk="0" hangingPunct="1">
                <a:defRPr sz="1900" kern="1200">
                  <a:solidFill>
                    <a:schemeClr val="tx1"/>
                  </a:solidFill>
                  <a:latin typeface="+mn-lt"/>
                  <a:ea typeface="+mn-ea"/>
                  <a:cs typeface="+mn-cs"/>
                </a:defRPr>
              </a:lvl8pPr>
              <a:lvl9pPr marL="3652089" algn="l" defTabSz="913022" rtl="0" eaLnBrk="1" latinLnBrk="0" hangingPunct="1">
                <a:defRPr sz="1900" kern="1200">
                  <a:solidFill>
                    <a:schemeClr val="tx1"/>
                  </a:solidFill>
                  <a:latin typeface="+mn-lt"/>
                  <a:ea typeface="+mn-ea"/>
                  <a:cs typeface="+mn-cs"/>
                </a:defRPr>
              </a:lvl9pPr>
            </a:lstStyle>
            <a:p>
              <a:pPr algn="ctr">
                <a:lnSpc>
                  <a:spcPct val="90000"/>
                </a:lnSpc>
                <a:spcAft>
                  <a:spcPts val="587"/>
                </a:spcAft>
              </a:pPr>
              <a:r>
                <a:rPr lang="en-US" sz="1956" dirty="0">
                  <a:solidFill>
                    <a:srgbClr val="FFFFFF"/>
                  </a:solidFill>
                </a:rPr>
                <a:t>Project</a:t>
              </a:r>
            </a:p>
          </p:txBody>
        </p:sp>
      </p:grpSp>
      <p:sp>
        <p:nvSpPr>
          <p:cNvPr id="27" name="Cloud 63"/>
          <p:cNvSpPr/>
          <p:nvPr/>
        </p:nvSpPr>
        <p:spPr bwMode="auto">
          <a:xfrm>
            <a:off x="10609815" y="3774582"/>
            <a:ext cx="1348644" cy="1078130"/>
          </a:xfrm>
          <a:prstGeom prst="cloud">
            <a:avLst/>
          </a:prstGeom>
          <a:solidFill>
            <a:schemeClr val="bg1"/>
          </a:solidFill>
          <a:ln>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369" dirty="0">
                <a:solidFill>
                  <a:srgbClr val="282828"/>
                </a:solidFill>
              </a:rPr>
              <a:t>Azure</a:t>
            </a:r>
            <a:br>
              <a:rPr lang="en-US" sz="1369" dirty="0">
                <a:solidFill>
                  <a:srgbClr val="282828"/>
                </a:solidFill>
              </a:rPr>
            </a:br>
            <a:r>
              <a:rPr lang="en-US" sz="1369" dirty="0">
                <a:solidFill>
                  <a:srgbClr val="282828"/>
                </a:solidFill>
              </a:rPr>
              <a:t>Workflow</a:t>
            </a:r>
          </a:p>
        </p:txBody>
      </p:sp>
      <p:sp>
        <p:nvSpPr>
          <p:cNvPr id="28" name="Cube 66"/>
          <p:cNvSpPr/>
          <p:nvPr/>
        </p:nvSpPr>
        <p:spPr bwMode="auto">
          <a:xfrm>
            <a:off x="4308229" y="5305785"/>
            <a:ext cx="1153530" cy="915884"/>
          </a:xfrm>
          <a:prstGeom prst="cube">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cubes</a:t>
            </a:r>
          </a:p>
        </p:txBody>
      </p:sp>
      <p:sp>
        <p:nvSpPr>
          <p:cNvPr id="61" name="Cloud 63"/>
          <p:cNvSpPr/>
          <p:nvPr/>
        </p:nvSpPr>
        <p:spPr bwMode="auto">
          <a:xfrm>
            <a:off x="118609" y="3774582"/>
            <a:ext cx="1348644" cy="1078130"/>
          </a:xfrm>
          <a:prstGeom prst="cloud">
            <a:avLst/>
          </a:prstGeom>
          <a:solidFill>
            <a:schemeClr val="bg1"/>
          </a:solidFill>
          <a:ln>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369" dirty="0" smtClean="0">
                <a:solidFill>
                  <a:srgbClr val="282828"/>
                </a:solidFill>
              </a:rPr>
              <a:t>Event Receiver</a:t>
            </a:r>
            <a:endParaRPr lang="en-US" sz="1369" dirty="0">
              <a:solidFill>
                <a:srgbClr val="282828"/>
              </a:solidFill>
            </a:endParaRPr>
          </a:p>
        </p:txBody>
      </p:sp>
    </p:spTree>
    <p:extLst>
      <p:ext uri="{BB962C8B-B14F-4D97-AF65-F5344CB8AC3E}">
        <p14:creationId xmlns:p14="http://schemas.microsoft.com/office/powerpoint/2010/main" val="376276767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Project Server 2013 </a:t>
            </a:r>
            <a:r>
              <a:rPr lang="de-DE" dirty="0" err="1" smtClean="0"/>
              <a:t>Architecture</a:t>
            </a:r>
            <a:endParaRPr lang="de-DE" dirty="0"/>
          </a:p>
        </p:txBody>
      </p:sp>
      <p:sp>
        <p:nvSpPr>
          <p:cNvPr id="3" name="Textplatzhalter 2"/>
          <p:cNvSpPr>
            <a:spLocks noGrp="1"/>
          </p:cNvSpPr>
          <p:nvPr>
            <p:ph type="body" sz="quarter" idx="10"/>
          </p:nvPr>
        </p:nvSpPr>
        <p:spPr>
          <a:xfrm>
            <a:off x="274638" y="1212850"/>
            <a:ext cx="11887200" cy="738664"/>
          </a:xfrm>
        </p:spPr>
        <p:txBody>
          <a:bodyPr/>
          <a:lstStyle/>
          <a:p>
            <a:r>
              <a:rPr lang="de-DE" dirty="0" smtClean="0"/>
              <a:t>Web Frontend</a:t>
            </a:r>
            <a:endParaRPr lang="de-DE" dirty="0"/>
          </a:p>
        </p:txBody>
      </p:sp>
      <p:sp>
        <p:nvSpPr>
          <p:cNvPr id="7" name="Rounded Rectangle 2"/>
          <p:cNvSpPr/>
          <p:nvPr/>
        </p:nvSpPr>
        <p:spPr bwMode="auto">
          <a:xfrm>
            <a:off x="385589" y="1841078"/>
            <a:ext cx="9070284" cy="1341311"/>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0" tIns="45607" rIns="0" bIns="45607" numCol="1" rtlCol="0" anchor="t"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WFE</a:t>
            </a:r>
          </a:p>
        </p:txBody>
      </p:sp>
      <p:sp>
        <p:nvSpPr>
          <p:cNvPr id="8" name="Rectangle 22"/>
          <p:cNvSpPr/>
          <p:nvPr/>
        </p:nvSpPr>
        <p:spPr bwMode="auto">
          <a:xfrm>
            <a:off x="811870" y="1914044"/>
            <a:ext cx="1609573" cy="3999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ASPX Pages</a:t>
            </a:r>
          </a:p>
        </p:txBody>
      </p:sp>
      <p:sp>
        <p:nvSpPr>
          <p:cNvPr id="9" name="Rectangle 24"/>
          <p:cNvSpPr/>
          <p:nvPr/>
        </p:nvSpPr>
        <p:spPr bwMode="auto">
          <a:xfrm>
            <a:off x="2525767" y="1914043"/>
            <a:ext cx="1609573" cy="3999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Web Services</a:t>
            </a:r>
          </a:p>
        </p:txBody>
      </p:sp>
      <p:sp>
        <p:nvSpPr>
          <p:cNvPr id="10" name="Rectangle 25"/>
          <p:cNvSpPr/>
          <p:nvPr/>
        </p:nvSpPr>
        <p:spPr bwMode="auto">
          <a:xfrm>
            <a:off x="4234102" y="1921138"/>
            <a:ext cx="1609573" cy="3999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WCF Endpoints</a:t>
            </a:r>
          </a:p>
        </p:txBody>
      </p:sp>
      <p:sp>
        <p:nvSpPr>
          <p:cNvPr id="11" name="Rectangle 26"/>
          <p:cNvSpPr/>
          <p:nvPr/>
        </p:nvSpPr>
        <p:spPr bwMode="auto">
          <a:xfrm>
            <a:off x="5943876" y="1914042"/>
            <a:ext cx="1609573" cy="399998"/>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CSOM</a:t>
            </a:r>
          </a:p>
        </p:txBody>
      </p:sp>
      <p:sp>
        <p:nvSpPr>
          <p:cNvPr id="12" name="Rectangle 27"/>
          <p:cNvSpPr/>
          <p:nvPr/>
        </p:nvSpPr>
        <p:spPr bwMode="auto">
          <a:xfrm>
            <a:off x="7665440" y="1921138"/>
            <a:ext cx="1609573" cy="399998"/>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OData</a:t>
            </a:r>
          </a:p>
        </p:txBody>
      </p:sp>
      <p:sp>
        <p:nvSpPr>
          <p:cNvPr id="13" name="Rectangle 29"/>
          <p:cNvSpPr/>
          <p:nvPr/>
        </p:nvSpPr>
        <p:spPr bwMode="auto">
          <a:xfrm>
            <a:off x="4769366" y="2556654"/>
            <a:ext cx="2235518" cy="399998"/>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Forwarder</a:t>
            </a:r>
          </a:p>
        </p:txBody>
      </p:sp>
      <p:grpSp>
        <p:nvGrpSpPr>
          <p:cNvPr id="14" name="Group 14"/>
          <p:cNvGrpSpPr/>
          <p:nvPr/>
        </p:nvGrpSpPr>
        <p:grpSpPr>
          <a:xfrm>
            <a:off x="1865305" y="2442339"/>
            <a:ext cx="2389916" cy="503542"/>
            <a:chOff x="2149157" y="3011976"/>
            <a:chExt cx="2443885" cy="514913"/>
          </a:xfrm>
        </p:grpSpPr>
        <p:sp>
          <p:nvSpPr>
            <p:cNvPr id="15" name="Rectangle 28"/>
            <p:cNvSpPr/>
            <p:nvPr/>
          </p:nvSpPr>
          <p:spPr bwMode="auto">
            <a:xfrm>
              <a:off x="2307042" y="3117858"/>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sp>
          <p:nvSpPr>
            <p:cNvPr id="16" name="Rectangle 31"/>
            <p:cNvSpPr/>
            <p:nvPr/>
          </p:nvSpPr>
          <p:spPr bwMode="auto">
            <a:xfrm>
              <a:off x="2227389" y="3064917"/>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sp>
          <p:nvSpPr>
            <p:cNvPr id="17" name="Rectangle 32"/>
            <p:cNvSpPr/>
            <p:nvPr/>
          </p:nvSpPr>
          <p:spPr bwMode="auto">
            <a:xfrm>
              <a:off x="2149157" y="3011976"/>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grpSp>
      <p:sp>
        <p:nvSpPr>
          <p:cNvPr id="20" name="Textfeld 19"/>
          <p:cNvSpPr txBox="1"/>
          <p:nvPr/>
        </p:nvSpPr>
        <p:spPr>
          <a:xfrm>
            <a:off x="457597" y="3497262"/>
            <a:ext cx="10297144" cy="1855893"/>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de-DE" sz="2400" dirty="0" err="1" smtClean="0">
                <a:gradFill>
                  <a:gsLst>
                    <a:gs pos="2917">
                      <a:srgbClr val="282828"/>
                    </a:gs>
                    <a:gs pos="30000">
                      <a:srgbClr val="282828"/>
                    </a:gs>
                  </a:gsLst>
                  <a:lin ang="5400000" scaled="0"/>
                </a:gradFill>
              </a:rPr>
              <a:t>Reduced</a:t>
            </a:r>
            <a:r>
              <a:rPr lang="de-DE" sz="2400" dirty="0" smtClean="0">
                <a:gradFill>
                  <a:gsLst>
                    <a:gs pos="2917">
                      <a:srgbClr val="282828"/>
                    </a:gs>
                    <a:gs pos="30000">
                      <a:srgbClr val="282828"/>
                    </a:gs>
                  </a:gsLst>
                  <a:lin ang="5400000" scaled="0"/>
                </a:gradFill>
              </a:rPr>
              <a:t> </a:t>
            </a:r>
            <a:r>
              <a:rPr lang="de-DE" sz="2400" dirty="0" err="1" smtClean="0">
                <a:gradFill>
                  <a:gsLst>
                    <a:gs pos="2917">
                      <a:srgbClr val="282828"/>
                    </a:gs>
                    <a:gs pos="30000">
                      <a:srgbClr val="282828"/>
                    </a:gs>
                  </a:gsLst>
                  <a:lin ang="5400000" scaled="0"/>
                </a:gradFill>
              </a:rPr>
              <a:t>page</a:t>
            </a:r>
            <a:r>
              <a:rPr lang="de-DE" sz="2400" dirty="0" smtClean="0">
                <a:gradFill>
                  <a:gsLst>
                    <a:gs pos="2917">
                      <a:srgbClr val="282828"/>
                    </a:gs>
                    <a:gs pos="30000">
                      <a:srgbClr val="282828"/>
                    </a:gs>
                  </a:gsLst>
                  <a:lin ang="5400000" scaled="0"/>
                </a:gradFill>
              </a:rPr>
              <a:t> </a:t>
            </a:r>
            <a:r>
              <a:rPr lang="de-DE" sz="2400" dirty="0" err="1" smtClean="0">
                <a:gradFill>
                  <a:gsLst>
                    <a:gs pos="2917">
                      <a:srgbClr val="282828"/>
                    </a:gs>
                    <a:gs pos="30000">
                      <a:srgbClr val="282828"/>
                    </a:gs>
                  </a:gsLst>
                  <a:lin ang="5400000" scaled="0"/>
                </a:gradFill>
              </a:rPr>
              <a:t>load</a:t>
            </a:r>
            <a:r>
              <a:rPr lang="de-DE" sz="2400" dirty="0" smtClean="0">
                <a:gradFill>
                  <a:gsLst>
                    <a:gs pos="2917">
                      <a:srgbClr val="282828"/>
                    </a:gs>
                    <a:gs pos="30000">
                      <a:srgbClr val="282828"/>
                    </a:gs>
                  </a:gsLst>
                  <a:lin ang="5400000" scaled="0"/>
                </a:gradFill>
              </a:rPr>
              <a:t> </a:t>
            </a:r>
            <a:r>
              <a:rPr lang="de-DE" sz="2400" dirty="0" err="1" smtClean="0">
                <a:gradFill>
                  <a:gsLst>
                    <a:gs pos="2917">
                      <a:srgbClr val="282828"/>
                    </a:gs>
                    <a:gs pos="30000">
                      <a:srgbClr val="282828"/>
                    </a:gs>
                  </a:gsLst>
                  <a:lin ang="5400000" scaled="0"/>
                </a:gradFill>
              </a:rPr>
              <a:t>times</a:t>
            </a:r>
            <a:r>
              <a:rPr lang="de-DE" sz="2400" dirty="0" smtClean="0">
                <a:gradFill>
                  <a:gsLst>
                    <a:gs pos="2917">
                      <a:srgbClr val="282828"/>
                    </a:gs>
                    <a:gs pos="30000">
                      <a:srgbClr val="282828"/>
                    </a:gs>
                  </a:gsLst>
                  <a:lin ang="5400000" scaled="0"/>
                </a:gradFill>
              </a:rPr>
              <a:t>/ WAN </a:t>
            </a:r>
            <a:r>
              <a:rPr lang="de-DE" sz="2400" dirty="0" err="1" smtClean="0">
                <a:gradFill>
                  <a:gsLst>
                    <a:gs pos="2917">
                      <a:srgbClr val="282828"/>
                    </a:gs>
                    <a:gs pos="30000">
                      <a:srgbClr val="282828"/>
                    </a:gs>
                  </a:gsLst>
                  <a:lin ang="5400000" scaled="0"/>
                </a:gradFill>
              </a:rPr>
              <a:t>optimizations</a:t>
            </a:r>
            <a:r>
              <a:rPr lang="de-DE" sz="2400" dirty="0" smtClean="0">
                <a:gradFill>
                  <a:gsLst>
                    <a:gs pos="2917">
                      <a:srgbClr val="282828"/>
                    </a:gs>
                    <a:gs pos="30000">
                      <a:srgbClr val="282828"/>
                    </a:gs>
                  </a:gsLst>
                  <a:lin ang="5400000" scaled="0"/>
                </a:gradFill>
              </a:rPr>
              <a:t> </a:t>
            </a:r>
            <a:r>
              <a:rPr lang="de-DE" sz="2400" dirty="0" err="1" smtClean="0">
                <a:gradFill>
                  <a:gsLst>
                    <a:gs pos="2917">
                      <a:srgbClr val="282828"/>
                    </a:gs>
                    <a:gs pos="30000">
                      <a:srgbClr val="282828"/>
                    </a:gs>
                  </a:gsLst>
                  <a:lin ang="5400000" scaled="0"/>
                </a:gradFill>
              </a:rPr>
              <a:t>through</a:t>
            </a:r>
            <a:r>
              <a:rPr lang="de-DE" sz="2400" dirty="0" smtClean="0">
                <a:gradFill>
                  <a:gsLst>
                    <a:gs pos="2917">
                      <a:srgbClr val="282828"/>
                    </a:gs>
                    <a:gs pos="30000">
                      <a:srgbClr val="282828"/>
                    </a:gs>
                  </a:gsLst>
                  <a:lin ang="5400000" scaled="0"/>
                </a:gradFill>
              </a:rPr>
              <a:t> PSI </a:t>
            </a:r>
            <a:r>
              <a:rPr lang="de-DE" sz="2400" dirty="0" err="1" smtClean="0">
                <a:gradFill>
                  <a:gsLst>
                    <a:gs pos="2917">
                      <a:srgbClr val="282828"/>
                    </a:gs>
                    <a:gs pos="30000">
                      <a:srgbClr val="282828"/>
                    </a:gs>
                  </a:gsLst>
                  <a:lin ang="5400000" scaled="0"/>
                </a:gradFill>
              </a:rPr>
              <a:t>forwarder</a:t>
            </a:r>
            <a:endParaRPr lang="de-DE" sz="2400" dirty="0" smtClean="0">
              <a:gradFill>
                <a:gsLst>
                  <a:gs pos="2917">
                    <a:srgbClr val="282828"/>
                  </a:gs>
                  <a:gs pos="30000">
                    <a:srgbClr val="282828"/>
                  </a:gs>
                </a:gsLst>
                <a:lin ang="5400000" scaled="0"/>
              </a:gradFill>
            </a:endParaRPr>
          </a:p>
          <a:p>
            <a:pPr marL="342900" indent="-342900">
              <a:lnSpc>
                <a:spcPct val="90000"/>
              </a:lnSpc>
              <a:spcAft>
                <a:spcPts val="600"/>
              </a:spcAft>
              <a:buFont typeface="Arial" panose="020B0604020202020204" pitchFamily="34" charset="0"/>
              <a:buChar char="•"/>
            </a:pPr>
            <a:r>
              <a:rPr lang="de-DE" sz="2400" dirty="0" err="1" smtClean="0">
                <a:gradFill>
                  <a:gsLst>
                    <a:gs pos="2917">
                      <a:srgbClr val="282828"/>
                    </a:gs>
                    <a:gs pos="30000">
                      <a:srgbClr val="282828"/>
                    </a:gs>
                  </a:gsLst>
                  <a:lin ang="5400000" scaled="0"/>
                </a:gradFill>
              </a:rPr>
              <a:t>Direct</a:t>
            </a:r>
            <a:r>
              <a:rPr lang="de-DE" sz="2400" dirty="0" smtClean="0">
                <a:gradFill>
                  <a:gsLst>
                    <a:gs pos="2917">
                      <a:srgbClr val="282828"/>
                    </a:gs>
                    <a:gs pos="30000">
                      <a:srgbClr val="282828"/>
                    </a:gs>
                  </a:gsLst>
                  <a:lin ang="5400000" scaled="0"/>
                </a:gradFill>
              </a:rPr>
              <a:t> Business Objects </a:t>
            </a:r>
            <a:r>
              <a:rPr lang="de-DE" sz="2400" dirty="0" err="1" smtClean="0">
                <a:gradFill>
                  <a:gsLst>
                    <a:gs pos="2917">
                      <a:srgbClr val="282828"/>
                    </a:gs>
                    <a:gs pos="30000">
                      <a:srgbClr val="282828"/>
                    </a:gs>
                  </a:gsLst>
                  <a:lin ang="5400000" scaled="0"/>
                </a:gradFill>
              </a:rPr>
              <a:t>database</a:t>
            </a:r>
            <a:r>
              <a:rPr lang="de-DE" sz="2400" dirty="0" smtClean="0">
                <a:gradFill>
                  <a:gsLst>
                    <a:gs pos="2917">
                      <a:srgbClr val="282828"/>
                    </a:gs>
                    <a:gs pos="30000">
                      <a:srgbClr val="282828"/>
                    </a:gs>
                  </a:gsLst>
                  <a:lin ang="5400000" scaled="0"/>
                </a:gradFill>
              </a:rPr>
              <a:t> </a:t>
            </a:r>
            <a:r>
              <a:rPr lang="de-DE" sz="2400" dirty="0" err="1" smtClean="0">
                <a:gradFill>
                  <a:gsLst>
                    <a:gs pos="2917">
                      <a:srgbClr val="282828"/>
                    </a:gs>
                    <a:gs pos="30000">
                      <a:srgbClr val="282828"/>
                    </a:gs>
                  </a:gsLst>
                  <a:lin ang="5400000" scaled="0"/>
                </a:gradFill>
              </a:rPr>
              <a:t>queries</a:t>
            </a:r>
            <a:r>
              <a:rPr lang="de-DE" sz="2400" dirty="0" smtClean="0">
                <a:gradFill>
                  <a:gsLst>
                    <a:gs pos="2917">
                      <a:srgbClr val="282828"/>
                    </a:gs>
                    <a:gs pos="30000">
                      <a:srgbClr val="282828"/>
                    </a:gs>
                  </a:gsLst>
                  <a:lin ang="5400000" scaled="0"/>
                </a:gradFill>
              </a:rPr>
              <a:t> </a:t>
            </a:r>
            <a:r>
              <a:rPr lang="de-DE" sz="2400" dirty="0" err="1" smtClean="0">
                <a:gradFill>
                  <a:gsLst>
                    <a:gs pos="2917">
                      <a:srgbClr val="282828"/>
                    </a:gs>
                    <a:gs pos="30000">
                      <a:srgbClr val="282828"/>
                    </a:gs>
                  </a:gsLst>
                  <a:lin ang="5400000" scaled="0"/>
                </a:gradFill>
              </a:rPr>
              <a:t>for</a:t>
            </a:r>
            <a:r>
              <a:rPr lang="de-DE" sz="2400" dirty="0" smtClean="0">
                <a:gradFill>
                  <a:gsLst>
                    <a:gs pos="2917">
                      <a:srgbClr val="282828"/>
                    </a:gs>
                    <a:gs pos="30000">
                      <a:srgbClr val="282828"/>
                    </a:gs>
                  </a:gsLst>
                  <a:lin ang="5400000" scaled="0"/>
                </a:gradFill>
              </a:rPr>
              <a:t> non-queue non-PCS </a:t>
            </a:r>
            <a:r>
              <a:rPr lang="de-DE" sz="2400" dirty="0" err="1" smtClean="0">
                <a:gradFill>
                  <a:gsLst>
                    <a:gs pos="2917">
                      <a:srgbClr val="282828"/>
                    </a:gs>
                    <a:gs pos="30000">
                      <a:srgbClr val="282828"/>
                    </a:gs>
                  </a:gsLst>
                  <a:lin ang="5400000" scaled="0"/>
                </a:gradFill>
              </a:rPr>
              <a:t>jobs</a:t>
            </a:r>
            <a:endParaRPr lang="de-DE" sz="2400" dirty="0" smtClean="0">
              <a:gradFill>
                <a:gsLst>
                  <a:gs pos="2917">
                    <a:srgbClr val="282828"/>
                  </a:gs>
                  <a:gs pos="30000">
                    <a:srgbClr val="282828"/>
                  </a:gs>
                </a:gsLst>
                <a:lin ang="5400000" scaled="0"/>
              </a:gradFill>
            </a:endParaRPr>
          </a:p>
          <a:p>
            <a:pPr marL="342900" indent="-342900">
              <a:lnSpc>
                <a:spcPct val="90000"/>
              </a:lnSpc>
              <a:spcAft>
                <a:spcPts val="600"/>
              </a:spcAft>
              <a:buFont typeface="Arial" panose="020B0604020202020204" pitchFamily="34" charset="0"/>
              <a:buChar char="•"/>
            </a:pPr>
            <a:r>
              <a:rPr lang="en-US" sz="2400" dirty="0">
                <a:gradFill>
                  <a:gsLst>
                    <a:gs pos="2917">
                      <a:srgbClr val="282828"/>
                    </a:gs>
                    <a:gs pos="30000">
                      <a:srgbClr val="282828"/>
                    </a:gs>
                  </a:gsLst>
                  <a:lin ang="5400000" scaled="0"/>
                </a:gradFill>
              </a:rPr>
              <a:t>Claims authentication cookie </a:t>
            </a:r>
            <a:r>
              <a:rPr lang="en-US" sz="2400" dirty="0" smtClean="0">
                <a:gradFill>
                  <a:gsLst>
                    <a:gs pos="2917">
                      <a:srgbClr val="282828"/>
                    </a:gs>
                    <a:gs pos="30000">
                      <a:srgbClr val="282828"/>
                    </a:gs>
                  </a:gsLst>
                  <a:lin ang="5400000" scaled="0"/>
                </a:gradFill>
              </a:rPr>
              <a:t>tracked </a:t>
            </a:r>
            <a:r>
              <a:rPr lang="en-US" sz="2400" dirty="0">
                <a:gradFill>
                  <a:gsLst>
                    <a:gs pos="2917">
                      <a:srgbClr val="282828"/>
                    </a:gs>
                    <a:gs pos="30000">
                      <a:srgbClr val="282828"/>
                    </a:gs>
                  </a:gsLst>
                  <a:lin ang="5400000" scaled="0"/>
                </a:gradFill>
              </a:rPr>
              <a:t>at the </a:t>
            </a:r>
            <a:r>
              <a:rPr lang="en-US" sz="2400" dirty="0" err="1" smtClean="0">
                <a:gradFill>
                  <a:gsLst>
                    <a:gs pos="2917">
                      <a:srgbClr val="282828"/>
                    </a:gs>
                    <a:gs pos="30000">
                      <a:srgbClr val="282828"/>
                    </a:gs>
                  </a:gsLst>
                  <a:lin ang="5400000" scaled="0"/>
                </a:gradFill>
              </a:rPr>
              <a:t>DCache</a:t>
            </a:r>
            <a:r>
              <a:rPr lang="en-US" sz="2400" dirty="0" smtClean="0">
                <a:gradFill>
                  <a:gsLst>
                    <a:gs pos="2917">
                      <a:srgbClr val="282828"/>
                    </a:gs>
                    <a:gs pos="30000">
                      <a:srgbClr val="282828"/>
                    </a:gs>
                  </a:gsLst>
                  <a:lin ang="5400000" scaled="0"/>
                </a:gradFill>
              </a:rPr>
              <a:t> </a:t>
            </a:r>
            <a:r>
              <a:rPr lang="en-US" sz="2400" dirty="0">
                <a:gradFill>
                  <a:gsLst>
                    <a:gs pos="2917">
                      <a:srgbClr val="282828"/>
                    </a:gs>
                    <a:gs pos="30000">
                      <a:srgbClr val="282828"/>
                    </a:gs>
                  </a:gsLst>
                  <a:lin ang="5400000" scaled="0"/>
                </a:gradFill>
              </a:rPr>
              <a:t>Service </a:t>
            </a:r>
            <a:r>
              <a:rPr lang="en-US" sz="2400" dirty="0" smtClean="0">
                <a:gradFill>
                  <a:gsLst>
                    <a:gs pos="2917">
                      <a:srgbClr val="282828"/>
                    </a:gs>
                    <a:gs pos="30000">
                      <a:srgbClr val="282828"/>
                    </a:gs>
                  </a:gsLst>
                  <a:lin ang="5400000" scaled="0"/>
                </a:gradFill>
              </a:rPr>
              <a:t>level</a:t>
            </a:r>
          </a:p>
          <a:p>
            <a:pPr marL="342900" indent="-342900">
              <a:lnSpc>
                <a:spcPct val="90000"/>
              </a:lnSpc>
              <a:spcAft>
                <a:spcPts val="600"/>
              </a:spcAft>
              <a:buFont typeface="Arial" panose="020B0604020202020204" pitchFamily="34" charset="0"/>
              <a:buChar char="•"/>
            </a:pPr>
            <a:r>
              <a:rPr lang="en-US" sz="2400" dirty="0">
                <a:gradFill>
                  <a:gsLst>
                    <a:gs pos="2917">
                      <a:srgbClr val="282828"/>
                    </a:gs>
                    <a:gs pos="30000">
                      <a:srgbClr val="282828"/>
                    </a:gs>
                  </a:gsLst>
                  <a:lin ang="5400000" scaled="0"/>
                </a:gradFill>
              </a:rPr>
              <a:t>SOAP-based ASMX interface </a:t>
            </a:r>
            <a:r>
              <a:rPr lang="en-US" sz="2400" dirty="0" smtClean="0">
                <a:gradFill>
                  <a:gsLst>
                    <a:gs pos="2917">
                      <a:srgbClr val="282828"/>
                    </a:gs>
                    <a:gs pos="30000">
                      <a:srgbClr val="282828"/>
                    </a:gs>
                  </a:gsLst>
                  <a:lin ang="5400000" scaled="0"/>
                </a:gradFill>
              </a:rPr>
              <a:t>for PSI still </a:t>
            </a:r>
            <a:r>
              <a:rPr lang="en-US" sz="2400" dirty="0">
                <a:gradFill>
                  <a:gsLst>
                    <a:gs pos="2917">
                      <a:srgbClr val="282828"/>
                    </a:gs>
                    <a:gs pos="30000">
                      <a:srgbClr val="282828"/>
                    </a:gs>
                  </a:gsLst>
                  <a:lin ang="5400000" scaled="0"/>
                </a:gradFill>
              </a:rPr>
              <a:t>available </a:t>
            </a:r>
            <a:r>
              <a:rPr lang="en-US" sz="2400" dirty="0" smtClean="0">
                <a:gradFill>
                  <a:gsLst>
                    <a:gs pos="2917">
                      <a:srgbClr val="282828"/>
                    </a:gs>
                    <a:gs pos="30000">
                      <a:srgbClr val="282828"/>
                    </a:gs>
                  </a:gsLst>
                  <a:lin ang="5400000" scaled="0"/>
                </a:gradFill>
              </a:rPr>
              <a:t>but deprecated</a:t>
            </a:r>
            <a:endParaRPr lang="de-DE" sz="2400" dirty="0" smtClean="0">
              <a:gradFill>
                <a:gsLst>
                  <a:gs pos="2917">
                    <a:srgbClr val="282828"/>
                  </a:gs>
                  <a:gs pos="30000">
                    <a:srgbClr val="282828"/>
                  </a:gs>
                </a:gsLst>
                <a:lin ang="5400000" scaled="0"/>
              </a:gradFill>
            </a:endParaRPr>
          </a:p>
        </p:txBody>
      </p:sp>
    </p:spTree>
    <p:extLst>
      <p:ext uri="{BB962C8B-B14F-4D97-AF65-F5344CB8AC3E}">
        <p14:creationId xmlns:p14="http://schemas.microsoft.com/office/powerpoint/2010/main" val="270330175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Project Server 2013 </a:t>
            </a:r>
            <a:r>
              <a:rPr lang="de-DE" dirty="0" err="1"/>
              <a:t>Architecture</a:t>
            </a:r>
            <a:endParaRPr lang="de-DE" dirty="0"/>
          </a:p>
        </p:txBody>
      </p:sp>
      <p:sp>
        <p:nvSpPr>
          <p:cNvPr id="3" name="Textplatzhalter 2"/>
          <p:cNvSpPr>
            <a:spLocks noGrp="1"/>
          </p:cNvSpPr>
          <p:nvPr>
            <p:ph type="body" sz="quarter" idx="10"/>
          </p:nvPr>
        </p:nvSpPr>
        <p:spPr>
          <a:xfrm>
            <a:off x="274638" y="1212850"/>
            <a:ext cx="11887200" cy="738664"/>
          </a:xfrm>
        </p:spPr>
        <p:txBody>
          <a:bodyPr/>
          <a:lstStyle/>
          <a:p>
            <a:r>
              <a:rPr lang="de-DE" dirty="0" err="1" smtClean="0"/>
              <a:t>Application</a:t>
            </a:r>
            <a:r>
              <a:rPr lang="de-DE" dirty="0" smtClean="0"/>
              <a:t> Server</a:t>
            </a:r>
            <a:endParaRPr lang="de-DE" dirty="0"/>
          </a:p>
        </p:txBody>
      </p:sp>
      <p:sp>
        <p:nvSpPr>
          <p:cNvPr id="8" name="Rounded Rectangle 5"/>
          <p:cNvSpPr/>
          <p:nvPr/>
        </p:nvSpPr>
        <p:spPr bwMode="auto">
          <a:xfrm>
            <a:off x="313581" y="1951514"/>
            <a:ext cx="8474146" cy="1345977"/>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0" tIns="45607" rIns="0" bIns="45607" numCol="1" rtlCol="0" anchor="t"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App</a:t>
            </a:r>
          </a:p>
        </p:txBody>
      </p:sp>
      <p:sp>
        <p:nvSpPr>
          <p:cNvPr id="9" name="Rectangle 33"/>
          <p:cNvSpPr/>
          <p:nvPr/>
        </p:nvSpPr>
        <p:spPr bwMode="auto">
          <a:xfrm>
            <a:off x="4762669" y="2026032"/>
            <a:ext cx="2235518" cy="399998"/>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WCF Endpoints</a:t>
            </a:r>
          </a:p>
        </p:txBody>
      </p:sp>
      <p:grpSp>
        <p:nvGrpSpPr>
          <p:cNvPr id="10" name="Group 34"/>
          <p:cNvGrpSpPr/>
          <p:nvPr/>
        </p:nvGrpSpPr>
        <p:grpSpPr>
          <a:xfrm>
            <a:off x="4689278" y="2592573"/>
            <a:ext cx="2389916" cy="503542"/>
            <a:chOff x="2149157" y="3011976"/>
            <a:chExt cx="2443885" cy="514913"/>
          </a:xfrm>
        </p:grpSpPr>
        <p:sp>
          <p:nvSpPr>
            <p:cNvPr id="11" name="Rectangle 35"/>
            <p:cNvSpPr/>
            <p:nvPr/>
          </p:nvSpPr>
          <p:spPr bwMode="auto">
            <a:xfrm>
              <a:off x="2307042" y="3117858"/>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sp>
          <p:nvSpPr>
            <p:cNvPr id="12" name="Rectangle 36"/>
            <p:cNvSpPr/>
            <p:nvPr/>
          </p:nvSpPr>
          <p:spPr bwMode="auto">
            <a:xfrm>
              <a:off x="2227389" y="3064917"/>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sp>
          <p:nvSpPr>
            <p:cNvPr id="13" name="Rectangle 37"/>
            <p:cNvSpPr/>
            <p:nvPr/>
          </p:nvSpPr>
          <p:spPr bwMode="auto">
            <a:xfrm>
              <a:off x="2149157" y="3011976"/>
              <a:ext cx="2286000" cy="409031"/>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Business Objects</a:t>
              </a:r>
            </a:p>
          </p:txBody>
        </p:sp>
      </p:grpSp>
      <p:sp>
        <p:nvSpPr>
          <p:cNvPr id="14" name="Rectangle 38"/>
          <p:cNvSpPr/>
          <p:nvPr/>
        </p:nvSpPr>
        <p:spPr bwMode="auto">
          <a:xfrm>
            <a:off x="1246124" y="2353359"/>
            <a:ext cx="984084" cy="78852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Eventing</a:t>
            </a:r>
          </a:p>
        </p:txBody>
      </p:sp>
      <p:sp>
        <p:nvSpPr>
          <p:cNvPr id="15" name="Rectangle 39"/>
          <p:cNvSpPr/>
          <p:nvPr/>
        </p:nvSpPr>
        <p:spPr bwMode="auto">
          <a:xfrm>
            <a:off x="2363883" y="2345293"/>
            <a:ext cx="984084" cy="788525"/>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Queue</a:t>
            </a:r>
          </a:p>
        </p:txBody>
      </p:sp>
      <p:sp>
        <p:nvSpPr>
          <p:cNvPr id="16" name="Rectangle 40"/>
          <p:cNvSpPr/>
          <p:nvPr/>
        </p:nvSpPr>
        <p:spPr bwMode="auto">
          <a:xfrm>
            <a:off x="3481642" y="2353358"/>
            <a:ext cx="984084" cy="788525"/>
          </a:xfrm>
          <a:prstGeom prst="rect">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err="1">
                <a:gradFill>
                  <a:gsLst>
                    <a:gs pos="0">
                      <a:srgbClr val="FFFFFF"/>
                    </a:gs>
                    <a:gs pos="100000">
                      <a:srgbClr val="FFFFFF"/>
                    </a:gs>
                  </a:gsLst>
                  <a:lin ang="5400000" scaled="0"/>
                </a:gradFill>
              </a:rPr>
              <a:t>Calc</a:t>
            </a:r>
            <a:endParaRPr lang="en-US" sz="1858" dirty="0">
              <a:gradFill>
                <a:gsLst>
                  <a:gs pos="0">
                    <a:srgbClr val="FFFFFF"/>
                  </a:gs>
                  <a:gs pos="100000">
                    <a:srgbClr val="FFFFFF"/>
                  </a:gs>
                </a:gsLst>
                <a:lin ang="5400000" scaled="0"/>
              </a:gradFill>
            </a:endParaRPr>
          </a:p>
        </p:txBody>
      </p:sp>
      <p:sp>
        <p:nvSpPr>
          <p:cNvPr id="17" name="Rectangle 41"/>
          <p:cNvSpPr/>
          <p:nvPr/>
        </p:nvSpPr>
        <p:spPr bwMode="auto">
          <a:xfrm>
            <a:off x="7472739" y="2314163"/>
            <a:ext cx="1049754" cy="788525"/>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858" dirty="0">
                <a:gradFill>
                  <a:gsLst>
                    <a:gs pos="0">
                      <a:srgbClr val="FFFFFF"/>
                    </a:gs>
                    <a:gs pos="100000">
                      <a:srgbClr val="FFFFFF"/>
                    </a:gs>
                  </a:gsLst>
                  <a:lin ang="5400000" scaled="0"/>
                </a:gradFill>
              </a:rPr>
              <a:t>Workflow</a:t>
            </a:r>
          </a:p>
        </p:txBody>
      </p:sp>
      <p:sp>
        <p:nvSpPr>
          <p:cNvPr id="18" name="Cloud 63"/>
          <p:cNvSpPr/>
          <p:nvPr/>
        </p:nvSpPr>
        <p:spPr bwMode="auto">
          <a:xfrm>
            <a:off x="9202450" y="2080742"/>
            <a:ext cx="1348644" cy="1078130"/>
          </a:xfrm>
          <a:prstGeom prst="cloud">
            <a:avLst/>
          </a:prstGeom>
          <a:solidFill>
            <a:schemeClr val="bg1"/>
          </a:solidFill>
          <a:ln>
            <a:solidFill>
              <a:schemeClr val="bg1">
                <a:lumMod val="85000"/>
              </a:schemeClr>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369" dirty="0">
                <a:solidFill>
                  <a:srgbClr val="282828"/>
                </a:solidFill>
              </a:rPr>
              <a:t>Azure</a:t>
            </a:r>
            <a:br>
              <a:rPr lang="en-US" sz="1369" dirty="0">
                <a:solidFill>
                  <a:srgbClr val="282828"/>
                </a:solidFill>
              </a:rPr>
            </a:br>
            <a:r>
              <a:rPr lang="en-US" sz="1369" dirty="0">
                <a:solidFill>
                  <a:srgbClr val="282828"/>
                </a:solidFill>
              </a:rPr>
              <a:t>Workflow</a:t>
            </a:r>
          </a:p>
        </p:txBody>
      </p:sp>
      <p:sp>
        <p:nvSpPr>
          <p:cNvPr id="19" name="Textfeld 18"/>
          <p:cNvSpPr txBox="1"/>
          <p:nvPr/>
        </p:nvSpPr>
        <p:spPr>
          <a:xfrm>
            <a:off x="457597" y="3497262"/>
            <a:ext cx="10225136" cy="1778949"/>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smtClean="0">
                <a:gradFill>
                  <a:gsLst>
                    <a:gs pos="2917">
                      <a:srgbClr val="282828"/>
                    </a:gs>
                    <a:gs pos="30000">
                      <a:srgbClr val="282828"/>
                    </a:gs>
                  </a:gsLst>
                  <a:lin ang="5400000" scaled="0"/>
                </a:gradFill>
              </a:rPr>
              <a:t>Project Calculation Service (server-side &amp; client-side share same scheduling engine)</a:t>
            </a:r>
          </a:p>
          <a:p>
            <a:pPr marL="342900" indent="-342900">
              <a:lnSpc>
                <a:spcPct val="90000"/>
              </a:lnSpc>
              <a:spcAft>
                <a:spcPts val="600"/>
              </a:spcAft>
              <a:buFont typeface="Arial" panose="020B0604020202020204" pitchFamily="34" charset="0"/>
              <a:buChar char="•"/>
            </a:pPr>
            <a:r>
              <a:rPr lang="en-US" sz="2400" dirty="0" smtClean="0">
                <a:gradFill>
                  <a:gsLst>
                    <a:gs pos="2917">
                      <a:srgbClr val="282828"/>
                    </a:gs>
                    <a:gs pos="30000">
                      <a:srgbClr val="282828"/>
                    </a:gs>
                  </a:gsLst>
                  <a:lin ang="5400000" scaled="0"/>
                </a:gradFill>
              </a:rPr>
              <a:t>Queue </a:t>
            </a:r>
            <a:r>
              <a:rPr lang="en-US" sz="2400" dirty="0">
                <a:gradFill>
                  <a:gsLst>
                    <a:gs pos="2917">
                      <a:srgbClr val="282828"/>
                    </a:gs>
                    <a:gs pos="30000">
                      <a:srgbClr val="282828"/>
                    </a:gs>
                  </a:gsLst>
                  <a:lin ang="5400000" scaled="0"/>
                </a:gradFill>
              </a:rPr>
              <a:t>service </a:t>
            </a:r>
            <a:r>
              <a:rPr lang="en-US" sz="2400" dirty="0" smtClean="0">
                <a:gradFill>
                  <a:gsLst>
                    <a:gs pos="2917">
                      <a:srgbClr val="282828"/>
                    </a:gs>
                    <a:gs pos="30000">
                      <a:srgbClr val="282828"/>
                    </a:gs>
                  </a:gsLst>
                  <a:lin ang="5400000" scaled="0"/>
                </a:gradFill>
              </a:rPr>
              <a:t>optimization, reduced </a:t>
            </a:r>
            <a:r>
              <a:rPr lang="en-US" sz="2400" dirty="0">
                <a:gradFill>
                  <a:gsLst>
                    <a:gs pos="2917">
                      <a:srgbClr val="282828"/>
                    </a:gs>
                    <a:gs pos="30000">
                      <a:srgbClr val="282828"/>
                    </a:gs>
                  </a:gsLst>
                  <a:lin ang="5400000" scaled="0"/>
                </a:gradFill>
              </a:rPr>
              <a:t>number of database </a:t>
            </a:r>
            <a:r>
              <a:rPr lang="en-US" sz="2400" dirty="0" smtClean="0">
                <a:gradFill>
                  <a:gsLst>
                    <a:gs pos="2917">
                      <a:srgbClr val="282828"/>
                    </a:gs>
                    <a:gs pos="30000">
                      <a:srgbClr val="282828"/>
                    </a:gs>
                  </a:gsLst>
                  <a:lin ang="5400000" scaled="0"/>
                </a:gradFill>
              </a:rPr>
              <a:t>requests</a:t>
            </a:r>
          </a:p>
          <a:p>
            <a:pPr marL="342900" indent="-342900">
              <a:lnSpc>
                <a:spcPct val="90000"/>
              </a:lnSpc>
              <a:spcAft>
                <a:spcPts val="600"/>
              </a:spcAft>
              <a:buFont typeface="Arial" panose="020B0604020202020204" pitchFamily="34" charset="0"/>
              <a:buChar char="•"/>
            </a:pPr>
            <a:r>
              <a:rPr lang="en-US" sz="2400" dirty="0" smtClean="0">
                <a:gradFill>
                  <a:gsLst>
                    <a:gs pos="2917">
                      <a:srgbClr val="282828"/>
                    </a:gs>
                    <a:gs pos="30000">
                      <a:srgbClr val="282828"/>
                    </a:gs>
                  </a:gsLst>
                  <a:lin ang="5400000" scaled="0"/>
                </a:gradFill>
              </a:rPr>
              <a:t>Active </a:t>
            </a:r>
            <a:r>
              <a:rPr lang="en-US" sz="2400" dirty="0">
                <a:gradFill>
                  <a:gsLst>
                    <a:gs pos="2917">
                      <a:srgbClr val="282828"/>
                    </a:gs>
                    <a:gs pos="30000">
                      <a:srgbClr val="282828"/>
                    </a:gs>
                  </a:gsLst>
                  <a:lin ang="5400000" scaled="0"/>
                </a:gradFill>
              </a:rPr>
              <a:t>Directory Synchronization Improvements</a:t>
            </a:r>
          </a:p>
        </p:txBody>
      </p:sp>
    </p:spTree>
    <p:extLst>
      <p:ext uri="{BB962C8B-B14F-4D97-AF65-F5344CB8AC3E}">
        <p14:creationId xmlns:p14="http://schemas.microsoft.com/office/powerpoint/2010/main" val="142233838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Project Server 2013 </a:t>
            </a:r>
            <a:r>
              <a:rPr lang="de-DE" dirty="0" err="1"/>
              <a:t>Architecture</a:t>
            </a:r>
            <a:endParaRPr lang="de-DE" dirty="0"/>
          </a:p>
        </p:txBody>
      </p:sp>
      <p:sp>
        <p:nvSpPr>
          <p:cNvPr id="3" name="Textplatzhalter 2"/>
          <p:cNvSpPr>
            <a:spLocks noGrp="1"/>
          </p:cNvSpPr>
          <p:nvPr>
            <p:ph type="body" sz="quarter" idx="10"/>
          </p:nvPr>
        </p:nvSpPr>
        <p:spPr>
          <a:xfrm>
            <a:off x="274638" y="1212850"/>
            <a:ext cx="11887200" cy="738664"/>
          </a:xfrm>
        </p:spPr>
        <p:txBody>
          <a:bodyPr/>
          <a:lstStyle/>
          <a:p>
            <a:r>
              <a:rPr lang="de-DE" dirty="0" smtClean="0"/>
              <a:t>Database Server</a:t>
            </a:r>
            <a:endParaRPr lang="de-DE" dirty="0"/>
          </a:p>
        </p:txBody>
      </p:sp>
      <p:sp>
        <p:nvSpPr>
          <p:cNvPr id="6" name="Textfeld 5"/>
          <p:cNvSpPr txBox="1"/>
          <p:nvPr/>
        </p:nvSpPr>
        <p:spPr>
          <a:xfrm>
            <a:off x="457597" y="3497262"/>
            <a:ext cx="10369152" cy="1855893"/>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smtClean="0">
                <a:gradFill>
                  <a:gsLst>
                    <a:gs pos="2917">
                      <a:srgbClr val="282828"/>
                    </a:gs>
                    <a:gs pos="30000">
                      <a:srgbClr val="282828"/>
                    </a:gs>
                  </a:gsLst>
                  <a:lin ang="5400000" scaled="0"/>
                </a:gradFill>
              </a:rPr>
              <a:t>Only one single Project database (</a:t>
            </a:r>
            <a:r>
              <a:rPr lang="en-US" sz="2400" dirty="0" err="1" smtClean="0">
                <a:gradFill>
                  <a:gsLst>
                    <a:gs pos="2917">
                      <a:srgbClr val="282828"/>
                    </a:gs>
                    <a:gs pos="30000">
                      <a:srgbClr val="282828"/>
                    </a:gs>
                  </a:gsLst>
                  <a:lin ang="5400000" scaled="0"/>
                </a:gradFill>
              </a:rPr>
              <a:t>dbo</a:t>
            </a:r>
            <a:r>
              <a:rPr lang="en-US" sz="2400" dirty="0" smtClean="0">
                <a:gradFill>
                  <a:gsLst>
                    <a:gs pos="2917">
                      <a:srgbClr val="282828"/>
                    </a:gs>
                    <a:gs pos="30000">
                      <a:srgbClr val="282828"/>
                    </a:gs>
                  </a:gsLst>
                  <a:lin ang="5400000" scaled="0"/>
                </a:gradFill>
              </a:rPr>
              <a:t>. for Reporting schema)</a:t>
            </a:r>
          </a:p>
          <a:p>
            <a:pPr marL="342900" indent="-342900">
              <a:lnSpc>
                <a:spcPct val="90000"/>
              </a:lnSpc>
              <a:spcAft>
                <a:spcPts val="600"/>
              </a:spcAft>
              <a:buFont typeface="Arial" panose="020B0604020202020204" pitchFamily="34" charset="0"/>
              <a:buChar char="•"/>
            </a:pPr>
            <a:r>
              <a:rPr lang="en-US" sz="2400" dirty="0" smtClean="0">
                <a:gradFill>
                  <a:gsLst>
                    <a:gs pos="2917">
                      <a:srgbClr val="282828"/>
                    </a:gs>
                    <a:gs pos="30000">
                      <a:srgbClr val="282828"/>
                    </a:gs>
                  </a:gsLst>
                  <a:lin ang="5400000" scaled="0"/>
                </a:gradFill>
              </a:rPr>
              <a:t>Optimized </a:t>
            </a:r>
            <a:r>
              <a:rPr lang="en-US" sz="2400" dirty="0">
                <a:gradFill>
                  <a:gsLst>
                    <a:gs pos="2917">
                      <a:srgbClr val="282828"/>
                    </a:gs>
                    <a:gs pos="30000">
                      <a:srgbClr val="282828"/>
                    </a:gs>
                  </a:gsLst>
                  <a:lin ang="5400000" scaled="0"/>
                </a:gradFill>
              </a:rPr>
              <a:t>security validation</a:t>
            </a:r>
          </a:p>
          <a:p>
            <a:pPr marL="342900" indent="-342900">
              <a:lnSpc>
                <a:spcPct val="90000"/>
              </a:lnSpc>
              <a:spcAft>
                <a:spcPts val="600"/>
              </a:spcAft>
              <a:buFont typeface="Arial" panose="020B0604020202020204" pitchFamily="34" charset="0"/>
              <a:buChar char="•"/>
            </a:pPr>
            <a:r>
              <a:rPr lang="en-US" sz="2400" dirty="0">
                <a:gradFill>
                  <a:gsLst>
                    <a:gs pos="2917">
                      <a:srgbClr val="282828"/>
                    </a:gs>
                    <a:gs pos="30000">
                      <a:srgbClr val="282828"/>
                    </a:gs>
                  </a:gsLst>
                  <a:lin ang="5400000" scaled="0"/>
                </a:gradFill>
              </a:rPr>
              <a:t>Data transfer improvements (i.e. using Table Value Parameters)</a:t>
            </a:r>
          </a:p>
          <a:p>
            <a:pPr marL="342900" indent="-342900">
              <a:lnSpc>
                <a:spcPct val="90000"/>
              </a:lnSpc>
              <a:spcAft>
                <a:spcPts val="600"/>
              </a:spcAft>
              <a:buFont typeface="Arial" panose="020B0604020202020204" pitchFamily="34" charset="0"/>
              <a:buChar char="•"/>
            </a:pPr>
            <a:r>
              <a:rPr lang="en-US" sz="2400" dirty="0">
                <a:gradFill>
                  <a:gsLst>
                    <a:gs pos="2917">
                      <a:srgbClr val="282828"/>
                    </a:gs>
                    <a:gs pos="30000">
                      <a:srgbClr val="282828"/>
                    </a:gs>
                  </a:gsLst>
                  <a:lin ang="5400000" scaled="0"/>
                </a:gradFill>
              </a:rPr>
              <a:t>SQL </a:t>
            </a:r>
            <a:r>
              <a:rPr lang="en-US" sz="2400" dirty="0" smtClean="0">
                <a:gradFill>
                  <a:gsLst>
                    <a:gs pos="2917">
                      <a:srgbClr val="282828"/>
                    </a:gs>
                    <a:gs pos="30000">
                      <a:srgbClr val="282828"/>
                    </a:gs>
                  </a:gsLst>
                  <a:lin ang="5400000" scaled="0"/>
                </a:gradFill>
              </a:rPr>
              <a:t>maintenance jobs</a:t>
            </a:r>
            <a:endParaRPr lang="de-DE" sz="2400" dirty="0" smtClean="0">
              <a:gradFill>
                <a:gsLst>
                  <a:gs pos="2917">
                    <a:srgbClr val="282828"/>
                  </a:gs>
                  <a:gs pos="30000">
                    <a:srgbClr val="282828"/>
                  </a:gs>
                </a:gsLst>
                <a:lin ang="5400000" scaled="0"/>
              </a:gradFill>
            </a:endParaRPr>
          </a:p>
        </p:txBody>
      </p:sp>
      <p:sp>
        <p:nvSpPr>
          <p:cNvPr id="7" name="Rounded Rectangle 6"/>
          <p:cNvSpPr/>
          <p:nvPr/>
        </p:nvSpPr>
        <p:spPr bwMode="auto">
          <a:xfrm>
            <a:off x="354782" y="1916996"/>
            <a:ext cx="8462793" cy="1497490"/>
          </a:xfrm>
          <a:prstGeom prst="round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vert270" wrap="square" lIns="0" tIns="45607" rIns="0" bIns="45607" numCol="1" rtlCol="0" anchor="t"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SQL</a:t>
            </a:r>
          </a:p>
        </p:txBody>
      </p:sp>
      <p:grpSp>
        <p:nvGrpSpPr>
          <p:cNvPr id="8" name="Group 65"/>
          <p:cNvGrpSpPr/>
          <p:nvPr/>
        </p:nvGrpSpPr>
        <p:grpSpPr>
          <a:xfrm>
            <a:off x="4506925" y="1953895"/>
            <a:ext cx="3477998" cy="1475355"/>
            <a:chOff x="6537645" y="5432689"/>
            <a:chExt cx="3556539" cy="1508672"/>
          </a:xfrm>
        </p:grpSpPr>
        <p:grpSp>
          <p:nvGrpSpPr>
            <p:cNvPr id="9" name="Group 47"/>
            <p:cNvGrpSpPr/>
            <p:nvPr/>
          </p:nvGrpSpPr>
          <p:grpSpPr>
            <a:xfrm>
              <a:off x="7503733" y="5499846"/>
              <a:ext cx="1219200" cy="1321526"/>
              <a:chOff x="10333037" y="4609998"/>
              <a:chExt cx="1219200" cy="1321526"/>
            </a:xfrm>
          </p:grpSpPr>
          <p:sp>
            <p:nvSpPr>
              <p:cNvPr id="17" name="Flowchart: Magnetic Disk 48"/>
              <p:cNvSpPr/>
              <p:nvPr/>
            </p:nvSpPr>
            <p:spPr bwMode="auto">
              <a:xfrm>
                <a:off x="10333037" y="5469552"/>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sp>
            <p:nvSpPr>
              <p:cNvPr id="18" name="Flowchart: Magnetic Disk 49"/>
              <p:cNvSpPr/>
              <p:nvPr/>
            </p:nvSpPr>
            <p:spPr bwMode="auto">
              <a:xfrm>
                <a:off x="10333037" y="5163464"/>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sp>
            <p:nvSpPr>
              <p:cNvPr id="19" name="Flowchart: Magnetic Disk 50"/>
              <p:cNvSpPr/>
              <p:nvPr/>
            </p:nvSpPr>
            <p:spPr bwMode="auto">
              <a:xfrm>
                <a:off x="10333037" y="4868862"/>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content</a:t>
                </a:r>
              </a:p>
            </p:txBody>
          </p:sp>
          <p:sp>
            <p:nvSpPr>
              <p:cNvPr id="20" name="Flowchart: Magnetic Disk 51"/>
              <p:cNvSpPr/>
              <p:nvPr/>
            </p:nvSpPr>
            <p:spPr bwMode="auto">
              <a:xfrm>
                <a:off x="10333037" y="4609998"/>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grpSp>
        <p:grpSp>
          <p:nvGrpSpPr>
            <p:cNvPr id="10" name="Group 52"/>
            <p:cNvGrpSpPr/>
            <p:nvPr/>
          </p:nvGrpSpPr>
          <p:grpSpPr>
            <a:xfrm>
              <a:off x="8874984" y="5499846"/>
              <a:ext cx="1219200" cy="1321526"/>
              <a:chOff x="10333037" y="4609998"/>
              <a:chExt cx="1219200" cy="1321526"/>
            </a:xfrm>
          </p:grpSpPr>
          <p:sp>
            <p:nvSpPr>
              <p:cNvPr id="13" name="Flowchart: Magnetic Disk 53"/>
              <p:cNvSpPr/>
              <p:nvPr/>
            </p:nvSpPr>
            <p:spPr bwMode="auto">
              <a:xfrm>
                <a:off x="10333037" y="5469552"/>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sp>
            <p:nvSpPr>
              <p:cNvPr id="14" name="Flowchart: Magnetic Disk 54"/>
              <p:cNvSpPr/>
              <p:nvPr/>
            </p:nvSpPr>
            <p:spPr bwMode="auto">
              <a:xfrm>
                <a:off x="10333037" y="5163464"/>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sp>
            <p:nvSpPr>
              <p:cNvPr id="15" name="Flowchart: Magnetic Disk 56"/>
              <p:cNvSpPr/>
              <p:nvPr/>
            </p:nvSpPr>
            <p:spPr bwMode="auto">
              <a:xfrm>
                <a:off x="10333037" y="4609998"/>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endParaRPr lang="en-US" sz="1956" dirty="0">
                  <a:gradFill>
                    <a:gsLst>
                      <a:gs pos="0">
                        <a:srgbClr val="FFFFFF"/>
                      </a:gs>
                      <a:gs pos="100000">
                        <a:srgbClr val="FFFFFF"/>
                      </a:gs>
                    </a:gsLst>
                    <a:lin ang="5400000" scaled="0"/>
                  </a:gradFill>
                </a:endParaRPr>
              </a:p>
            </p:txBody>
          </p:sp>
          <p:sp>
            <p:nvSpPr>
              <p:cNvPr id="16" name="Flowchart: Magnetic Disk 55"/>
              <p:cNvSpPr/>
              <p:nvPr/>
            </p:nvSpPr>
            <p:spPr bwMode="auto">
              <a:xfrm>
                <a:off x="10333037" y="4868862"/>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err="1">
                    <a:gradFill>
                      <a:gsLst>
                        <a:gs pos="0">
                          <a:srgbClr val="FFFFFF"/>
                        </a:gs>
                        <a:gs pos="100000">
                          <a:srgbClr val="FFFFFF"/>
                        </a:gs>
                      </a:gsLst>
                      <a:lin ang="5400000" scaled="0"/>
                    </a:gradFill>
                  </a:rPr>
                  <a:t>config</a:t>
                </a:r>
                <a:endParaRPr lang="en-US" sz="1956" dirty="0">
                  <a:gradFill>
                    <a:gsLst>
                      <a:gs pos="0">
                        <a:srgbClr val="FFFFFF"/>
                      </a:gs>
                      <a:gs pos="100000">
                        <a:srgbClr val="FFFFFF"/>
                      </a:gs>
                    </a:gsLst>
                    <a:lin ang="5400000" scaled="0"/>
                  </a:gradFill>
                </a:endParaRPr>
              </a:p>
            </p:txBody>
          </p:sp>
        </p:grpSp>
        <p:sp>
          <p:nvSpPr>
            <p:cNvPr id="11" name="Left Brace 57"/>
            <p:cNvSpPr/>
            <p:nvPr/>
          </p:nvSpPr>
          <p:spPr>
            <a:xfrm>
              <a:off x="6999341" y="5499846"/>
              <a:ext cx="401928" cy="1321525"/>
            </a:xfrm>
            <a:prstGeom prst="leftBrace">
              <a:avLst/>
            </a:prstGeom>
            <a:ln>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3022" rtl="0" eaLnBrk="1" latinLnBrk="0" hangingPunct="1">
                <a:defRPr sz="1900" kern="1200">
                  <a:solidFill>
                    <a:schemeClr val="tx1"/>
                  </a:solidFill>
                  <a:latin typeface="+mn-lt"/>
                  <a:ea typeface="+mn-ea"/>
                  <a:cs typeface="+mn-cs"/>
                </a:defRPr>
              </a:lvl1pPr>
              <a:lvl2pPr marL="456511" algn="l" defTabSz="913022" rtl="0" eaLnBrk="1" latinLnBrk="0" hangingPunct="1">
                <a:defRPr sz="1900" kern="1200">
                  <a:solidFill>
                    <a:schemeClr val="tx1"/>
                  </a:solidFill>
                  <a:latin typeface="+mn-lt"/>
                  <a:ea typeface="+mn-ea"/>
                  <a:cs typeface="+mn-cs"/>
                </a:defRPr>
              </a:lvl2pPr>
              <a:lvl3pPr marL="913022" algn="l" defTabSz="913022" rtl="0" eaLnBrk="1" latinLnBrk="0" hangingPunct="1">
                <a:defRPr sz="1900" kern="1200">
                  <a:solidFill>
                    <a:schemeClr val="tx1"/>
                  </a:solidFill>
                  <a:latin typeface="+mn-lt"/>
                  <a:ea typeface="+mn-ea"/>
                  <a:cs typeface="+mn-cs"/>
                </a:defRPr>
              </a:lvl3pPr>
              <a:lvl4pPr marL="1369533" algn="l" defTabSz="913022" rtl="0" eaLnBrk="1" latinLnBrk="0" hangingPunct="1">
                <a:defRPr sz="1900" kern="1200">
                  <a:solidFill>
                    <a:schemeClr val="tx1"/>
                  </a:solidFill>
                  <a:latin typeface="+mn-lt"/>
                  <a:ea typeface="+mn-ea"/>
                  <a:cs typeface="+mn-cs"/>
                </a:defRPr>
              </a:lvl4pPr>
              <a:lvl5pPr marL="1826044" algn="l" defTabSz="913022" rtl="0" eaLnBrk="1" latinLnBrk="0" hangingPunct="1">
                <a:defRPr sz="1900" kern="1200">
                  <a:solidFill>
                    <a:schemeClr val="tx1"/>
                  </a:solidFill>
                  <a:latin typeface="+mn-lt"/>
                  <a:ea typeface="+mn-ea"/>
                  <a:cs typeface="+mn-cs"/>
                </a:defRPr>
              </a:lvl5pPr>
              <a:lvl6pPr marL="2282555" algn="l" defTabSz="913022" rtl="0" eaLnBrk="1" latinLnBrk="0" hangingPunct="1">
                <a:defRPr sz="1900" kern="1200">
                  <a:solidFill>
                    <a:schemeClr val="tx1"/>
                  </a:solidFill>
                  <a:latin typeface="+mn-lt"/>
                  <a:ea typeface="+mn-ea"/>
                  <a:cs typeface="+mn-cs"/>
                </a:defRPr>
              </a:lvl6pPr>
              <a:lvl7pPr marL="2739066" algn="l" defTabSz="913022" rtl="0" eaLnBrk="1" latinLnBrk="0" hangingPunct="1">
                <a:defRPr sz="1900" kern="1200">
                  <a:solidFill>
                    <a:schemeClr val="tx1"/>
                  </a:solidFill>
                  <a:latin typeface="+mn-lt"/>
                  <a:ea typeface="+mn-ea"/>
                  <a:cs typeface="+mn-cs"/>
                </a:defRPr>
              </a:lvl7pPr>
              <a:lvl8pPr marL="3195578" algn="l" defTabSz="913022" rtl="0" eaLnBrk="1" latinLnBrk="0" hangingPunct="1">
                <a:defRPr sz="1900" kern="1200">
                  <a:solidFill>
                    <a:schemeClr val="tx1"/>
                  </a:solidFill>
                  <a:latin typeface="+mn-lt"/>
                  <a:ea typeface="+mn-ea"/>
                  <a:cs typeface="+mn-cs"/>
                </a:defRPr>
              </a:lvl8pPr>
              <a:lvl9pPr marL="3652089" algn="l" defTabSz="913022" rtl="0" eaLnBrk="1" latinLnBrk="0" hangingPunct="1">
                <a:defRPr sz="1900" kern="1200">
                  <a:solidFill>
                    <a:schemeClr val="tx1"/>
                  </a:solidFill>
                  <a:latin typeface="+mn-lt"/>
                  <a:ea typeface="+mn-ea"/>
                  <a:cs typeface="+mn-cs"/>
                </a:defRPr>
              </a:lvl9pPr>
            </a:lstStyle>
            <a:p>
              <a:pPr algn="ctr"/>
              <a:endParaRPr lang="en-US" sz="1858" dirty="0">
                <a:solidFill>
                  <a:srgbClr val="505050"/>
                </a:solidFill>
              </a:endParaRPr>
            </a:p>
          </p:txBody>
        </p:sp>
        <p:sp>
          <p:nvSpPr>
            <p:cNvPr id="12" name="TextBox 58"/>
            <p:cNvSpPr txBox="1"/>
            <p:nvPr/>
          </p:nvSpPr>
          <p:spPr>
            <a:xfrm>
              <a:off x="6537645" y="5432689"/>
              <a:ext cx="646357" cy="1508672"/>
            </a:xfrm>
            <a:prstGeom prst="rect">
              <a:avLst/>
            </a:prstGeom>
            <a:noFill/>
          </p:spPr>
          <p:txBody>
            <a:bodyPr vert="vert270" wrap="none" lIns="178841" tIns="143073" rIns="178841" bIns="143073" rtlCol="0">
              <a:spAutoFit/>
            </a:bodyPr>
            <a:lstStyle>
              <a:defPPr>
                <a:defRPr lang="en-US"/>
              </a:defPPr>
              <a:lvl1pPr marL="0" algn="l" defTabSz="913022" rtl="0" eaLnBrk="1" latinLnBrk="0" hangingPunct="1">
                <a:defRPr sz="1900" kern="1200">
                  <a:solidFill>
                    <a:schemeClr val="tx1"/>
                  </a:solidFill>
                  <a:latin typeface="+mn-lt"/>
                  <a:ea typeface="+mn-ea"/>
                  <a:cs typeface="+mn-cs"/>
                </a:defRPr>
              </a:lvl1pPr>
              <a:lvl2pPr marL="456511" algn="l" defTabSz="913022" rtl="0" eaLnBrk="1" latinLnBrk="0" hangingPunct="1">
                <a:defRPr sz="1900" kern="1200">
                  <a:solidFill>
                    <a:schemeClr val="tx1"/>
                  </a:solidFill>
                  <a:latin typeface="+mn-lt"/>
                  <a:ea typeface="+mn-ea"/>
                  <a:cs typeface="+mn-cs"/>
                </a:defRPr>
              </a:lvl2pPr>
              <a:lvl3pPr marL="913022" algn="l" defTabSz="913022" rtl="0" eaLnBrk="1" latinLnBrk="0" hangingPunct="1">
                <a:defRPr sz="1900" kern="1200">
                  <a:solidFill>
                    <a:schemeClr val="tx1"/>
                  </a:solidFill>
                  <a:latin typeface="+mn-lt"/>
                  <a:ea typeface="+mn-ea"/>
                  <a:cs typeface="+mn-cs"/>
                </a:defRPr>
              </a:lvl3pPr>
              <a:lvl4pPr marL="1369533" algn="l" defTabSz="913022" rtl="0" eaLnBrk="1" latinLnBrk="0" hangingPunct="1">
                <a:defRPr sz="1900" kern="1200">
                  <a:solidFill>
                    <a:schemeClr val="tx1"/>
                  </a:solidFill>
                  <a:latin typeface="+mn-lt"/>
                  <a:ea typeface="+mn-ea"/>
                  <a:cs typeface="+mn-cs"/>
                </a:defRPr>
              </a:lvl4pPr>
              <a:lvl5pPr marL="1826044" algn="l" defTabSz="913022" rtl="0" eaLnBrk="1" latinLnBrk="0" hangingPunct="1">
                <a:defRPr sz="1900" kern="1200">
                  <a:solidFill>
                    <a:schemeClr val="tx1"/>
                  </a:solidFill>
                  <a:latin typeface="+mn-lt"/>
                  <a:ea typeface="+mn-ea"/>
                  <a:cs typeface="+mn-cs"/>
                </a:defRPr>
              </a:lvl5pPr>
              <a:lvl6pPr marL="2282555" algn="l" defTabSz="913022" rtl="0" eaLnBrk="1" latinLnBrk="0" hangingPunct="1">
                <a:defRPr sz="1900" kern="1200">
                  <a:solidFill>
                    <a:schemeClr val="tx1"/>
                  </a:solidFill>
                  <a:latin typeface="+mn-lt"/>
                  <a:ea typeface="+mn-ea"/>
                  <a:cs typeface="+mn-cs"/>
                </a:defRPr>
              </a:lvl6pPr>
              <a:lvl7pPr marL="2739066" algn="l" defTabSz="913022" rtl="0" eaLnBrk="1" latinLnBrk="0" hangingPunct="1">
                <a:defRPr sz="1900" kern="1200">
                  <a:solidFill>
                    <a:schemeClr val="tx1"/>
                  </a:solidFill>
                  <a:latin typeface="+mn-lt"/>
                  <a:ea typeface="+mn-ea"/>
                  <a:cs typeface="+mn-cs"/>
                </a:defRPr>
              </a:lvl7pPr>
              <a:lvl8pPr marL="3195578" algn="l" defTabSz="913022" rtl="0" eaLnBrk="1" latinLnBrk="0" hangingPunct="1">
                <a:defRPr sz="1900" kern="1200">
                  <a:solidFill>
                    <a:schemeClr val="tx1"/>
                  </a:solidFill>
                  <a:latin typeface="+mn-lt"/>
                  <a:ea typeface="+mn-ea"/>
                  <a:cs typeface="+mn-cs"/>
                </a:defRPr>
              </a:lvl8pPr>
              <a:lvl9pPr marL="3652089" algn="l" defTabSz="913022" rtl="0" eaLnBrk="1" latinLnBrk="0" hangingPunct="1">
                <a:defRPr sz="1900" kern="1200">
                  <a:solidFill>
                    <a:schemeClr val="tx1"/>
                  </a:solidFill>
                  <a:latin typeface="+mn-lt"/>
                  <a:ea typeface="+mn-ea"/>
                  <a:cs typeface="+mn-cs"/>
                </a:defRPr>
              </a:lvl9pPr>
            </a:lstStyle>
            <a:p>
              <a:pPr>
                <a:lnSpc>
                  <a:spcPct val="90000"/>
                </a:lnSpc>
                <a:spcAft>
                  <a:spcPts val="587"/>
                </a:spcAft>
              </a:pPr>
              <a:r>
                <a:rPr lang="en-US" sz="1956" dirty="0">
                  <a:solidFill>
                    <a:srgbClr val="FFFFFF"/>
                  </a:solidFill>
                </a:rPr>
                <a:t>SharePoint</a:t>
              </a:r>
            </a:p>
          </p:txBody>
        </p:sp>
      </p:grpSp>
      <p:grpSp>
        <p:nvGrpSpPr>
          <p:cNvPr id="21" name="Group 64"/>
          <p:cNvGrpSpPr/>
          <p:nvPr/>
        </p:nvGrpSpPr>
        <p:grpSpPr>
          <a:xfrm>
            <a:off x="673621" y="2019570"/>
            <a:ext cx="2119407" cy="1409682"/>
            <a:chOff x="3821268" y="5499846"/>
            <a:chExt cx="2167268" cy="1441515"/>
          </a:xfrm>
        </p:grpSpPr>
        <p:grpSp>
          <p:nvGrpSpPr>
            <p:cNvPr id="22" name="Group 45"/>
            <p:cNvGrpSpPr/>
            <p:nvPr/>
          </p:nvGrpSpPr>
          <p:grpSpPr>
            <a:xfrm>
              <a:off x="4769336" y="5499846"/>
              <a:ext cx="1219200" cy="1321526"/>
              <a:chOff x="10333037" y="4609998"/>
              <a:chExt cx="1219200" cy="1321526"/>
            </a:xfrm>
          </p:grpSpPr>
          <p:sp>
            <p:nvSpPr>
              <p:cNvPr id="25" name="Flowchart: Magnetic Disk 44"/>
              <p:cNvSpPr/>
              <p:nvPr/>
            </p:nvSpPr>
            <p:spPr bwMode="auto">
              <a:xfrm>
                <a:off x="10333037" y="5469552"/>
                <a:ext cx="1219200" cy="461972"/>
              </a:xfrm>
              <a:prstGeom prst="flowChartMagneticDisk">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archive</a:t>
                </a:r>
              </a:p>
            </p:txBody>
          </p:sp>
          <p:sp>
            <p:nvSpPr>
              <p:cNvPr id="26" name="Flowchart: Magnetic Disk 43"/>
              <p:cNvSpPr/>
              <p:nvPr/>
            </p:nvSpPr>
            <p:spPr bwMode="auto">
              <a:xfrm>
                <a:off x="10333037" y="5163464"/>
                <a:ext cx="1219200" cy="461972"/>
              </a:xfrm>
              <a:prstGeom prst="flowChartMagneticDisk">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err="1">
                    <a:gradFill>
                      <a:gsLst>
                        <a:gs pos="0">
                          <a:srgbClr val="FFFFFF"/>
                        </a:gs>
                        <a:gs pos="100000">
                          <a:srgbClr val="FFFFFF"/>
                        </a:gs>
                      </a:gsLst>
                      <a:lin ang="5400000" scaled="0"/>
                    </a:gradFill>
                  </a:rPr>
                  <a:t>dbo</a:t>
                </a:r>
                <a:endParaRPr lang="en-US" sz="1956" dirty="0">
                  <a:gradFill>
                    <a:gsLst>
                      <a:gs pos="0">
                        <a:srgbClr val="FFFFFF"/>
                      </a:gs>
                      <a:gs pos="100000">
                        <a:srgbClr val="FFFFFF"/>
                      </a:gs>
                    </a:gsLst>
                    <a:lin ang="5400000" scaled="0"/>
                  </a:gradFill>
                </a:endParaRPr>
              </a:p>
            </p:txBody>
          </p:sp>
          <p:sp>
            <p:nvSpPr>
              <p:cNvPr id="27" name="Flowchart: Magnetic Disk 42"/>
              <p:cNvSpPr/>
              <p:nvPr/>
            </p:nvSpPr>
            <p:spPr bwMode="auto">
              <a:xfrm>
                <a:off x="10333037" y="4868862"/>
                <a:ext cx="1219200" cy="461972"/>
              </a:xfrm>
              <a:prstGeom prst="flowChartMagneticDisk">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publish</a:t>
                </a:r>
              </a:p>
            </p:txBody>
          </p:sp>
          <p:sp>
            <p:nvSpPr>
              <p:cNvPr id="28" name="Flowchart: Magnetic Disk 23"/>
              <p:cNvSpPr/>
              <p:nvPr/>
            </p:nvSpPr>
            <p:spPr bwMode="auto">
              <a:xfrm>
                <a:off x="10333037" y="4609998"/>
                <a:ext cx="1219200" cy="461972"/>
              </a:xfrm>
              <a:prstGeom prst="flowChartMagneticDisk">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draft</a:t>
                </a:r>
              </a:p>
            </p:txBody>
          </p:sp>
        </p:grpSp>
        <p:sp>
          <p:nvSpPr>
            <p:cNvPr id="23" name="Left Brace 59"/>
            <p:cNvSpPr/>
            <p:nvPr/>
          </p:nvSpPr>
          <p:spPr>
            <a:xfrm>
              <a:off x="4282964" y="5499846"/>
              <a:ext cx="401928" cy="1321525"/>
            </a:xfrm>
            <a:prstGeom prst="leftBrace">
              <a:avLst/>
            </a:prstGeom>
            <a:ln>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3022" rtl="0" eaLnBrk="1" latinLnBrk="0" hangingPunct="1">
                <a:defRPr sz="1900" kern="1200">
                  <a:solidFill>
                    <a:schemeClr val="tx1"/>
                  </a:solidFill>
                  <a:latin typeface="+mn-lt"/>
                  <a:ea typeface="+mn-ea"/>
                  <a:cs typeface="+mn-cs"/>
                </a:defRPr>
              </a:lvl1pPr>
              <a:lvl2pPr marL="456511" algn="l" defTabSz="913022" rtl="0" eaLnBrk="1" latinLnBrk="0" hangingPunct="1">
                <a:defRPr sz="1900" kern="1200">
                  <a:solidFill>
                    <a:schemeClr val="tx1"/>
                  </a:solidFill>
                  <a:latin typeface="+mn-lt"/>
                  <a:ea typeface="+mn-ea"/>
                  <a:cs typeface="+mn-cs"/>
                </a:defRPr>
              </a:lvl2pPr>
              <a:lvl3pPr marL="913022" algn="l" defTabSz="913022" rtl="0" eaLnBrk="1" latinLnBrk="0" hangingPunct="1">
                <a:defRPr sz="1900" kern="1200">
                  <a:solidFill>
                    <a:schemeClr val="tx1"/>
                  </a:solidFill>
                  <a:latin typeface="+mn-lt"/>
                  <a:ea typeface="+mn-ea"/>
                  <a:cs typeface="+mn-cs"/>
                </a:defRPr>
              </a:lvl3pPr>
              <a:lvl4pPr marL="1369533" algn="l" defTabSz="913022" rtl="0" eaLnBrk="1" latinLnBrk="0" hangingPunct="1">
                <a:defRPr sz="1900" kern="1200">
                  <a:solidFill>
                    <a:schemeClr val="tx1"/>
                  </a:solidFill>
                  <a:latin typeface="+mn-lt"/>
                  <a:ea typeface="+mn-ea"/>
                  <a:cs typeface="+mn-cs"/>
                </a:defRPr>
              </a:lvl4pPr>
              <a:lvl5pPr marL="1826044" algn="l" defTabSz="913022" rtl="0" eaLnBrk="1" latinLnBrk="0" hangingPunct="1">
                <a:defRPr sz="1900" kern="1200">
                  <a:solidFill>
                    <a:schemeClr val="tx1"/>
                  </a:solidFill>
                  <a:latin typeface="+mn-lt"/>
                  <a:ea typeface="+mn-ea"/>
                  <a:cs typeface="+mn-cs"/>
                </a:defRPr>
              </a:lvl5pPr>
              <a:lvl6pPr marL="2282555" algn="l" defTabSz="913022" rtl="0" eaLnBrk="1" latinLnBrk="0" hangingPunct="1">
                <a:defRPr sz="1900" kern="1200">
                  <a:solidFill>
                    <a:schemeClr val="tx1"/>
                  </a:solidFill>
                  <a:latin typeface="+mn-lt"/>
                  <a:ea typeface="+mn-ea"/>
                  <a:cs typeface="+mn-cs"/>
                </a:defRPr>
              </a:lvl6pPr>
              <a:lvl7pPr marL="2739066" algn="l" defTabSz="913022" rtl="0" eaLnBrk="1" latinLnBrk="0" hangingPunct="1">
                <a:defRPr sz="1900" kern="1200">
                  <a:solidFill>
                    <a:schemeClr val="tx1"/>
                  </a:solidFill>
                  <a:latin typeface="+mn-lt"/>
                  <a:ea typeface="+mn-ea"/>
                  <a:cs typeface="+mn-cs"/>
                </a:defRPr>
              </a:lvl7pPr>
              <a:lvl8pPr marL="3195578" algn="l" defTabSz="913022" rtl="0" eaLnBrk="1" latinLnBrk="0" hangingPunct="1">
                <a:defRPr sz="1900" kern="1200">
                  <a:solidFill>
                    <a:schemeClr val="tx1"/>
                  </a:solidFill>
                  <a:latin typeface="+mn-lt"/>
                  <a:ea typeface="+mn-ea"/>
                  <a:cs typeface="+mn-cs"/>
                </a:defRPr>
              </a:lvl8pPr>
              <a:lvl9pPr marL="3652089" algn="l" defTabSz="913022" rtl="0" eaLnBrk="1" latinLnBrk="0" hangingPunct="1">
                <a:defRPr sz="1900" kern="1200">
                  <a:solidFill>
                    <a:schemeClr val="tx1"/>
                  </a:solidFill>
                  <a:latin typeface="+mn-lt"/>
                  <a:ea typeface="+mn-ea"/>
                  <a:cs typeface="+mn-cs"/>
                </a:defRPr>
              </a:lvl9pPr>
            </a:lstStyle>
            <a:p>
              <a:pPr algn="ctr"/>
              <a:endParaRPr lang="en-US" sz="1858" dirty="0">
                <a:solidFill>
                  <a:srgbClr val="505050"/>
                </a:solidFill>
              </a:endParaRPr>
            </a:p>
          </p:txBody>
        </p:sp>
        <p:sp>
          <p:nvSpPr>
            <p:cNvPr id="24" name="TextBox 60"/>
            <p:cNvSpPr txBox="1"/>
            <p:nvPr/>
          </p:nvSpPr>
          <p:spPr>
            <a:xfrm>
              <a:off x="3821268" y="5499846"/>
              <a:ext cx="646357" cy="1441515"/>
            </a:xfrm>
            <a:prstGeom prst="rect">
              <a:avLst/>
            </a:prstGeom>
            <a:noFill/>
          </p:spPr>
          <p:txBody>
            <a:bodyPr vert="vert270" wrap="square" lIns="178841" tIns="143073" rIns="178841" bIns="143073" rtlCol="0">
              <a:spAutoFit/>
            </a:bodyPr>
            <a:lstStyle>
              <a:defPPr>
                <a:defRPr lang="en-US"/>
              </a:defPPr>
              <a:lvl1pPr marL="0" algn="l" defTabSz="913022" rtl="0" eaLnBrk="1" latinLnBrk="0" hangingPunct="1">
                <a:defRPr sz="1900" kern="1200">
                  <a:solidFill>
                    <a:schemeClr val="tx1"/>
                  </a:solidFill>
                  <a:latin typeface="+mn-lt"/>
                  <a:ea typeface="+mn-ea"/>
                  <a:cs typeface="+mn-cs"/>
                </a:defRPr>
              </a:lvl1pPr>
              <a:lvl2pPr marL="456511" algn="l" defTabSz="913022" rtl="0" eaLnBrk="1" latinLnBrk="0" hangingPunct="1">
                <a:defRPr sz="1900" kern="1200">
                  <a:solidFill>
                    <a:schemeClr val="tx1"/>
                  </a:solidFill>
                  <a:latin typeface="+mn-lt"/>
                  <a:ea typeface="+mn-ea"/>
                  <a:cs typeface="+mn-cs"/>
                </a:defRPr>
              </a:lvl2pPr>
              <a:lvl3pPr marL="913022" algn="l" defTabSz="913022" rtl="0" eaLnBrk="1" latinLnBrk="0" hangingPunct="1">
                <a:defRPr sz="1900" kern="1200">
                  <a:solidFill>
                    <a:schemeClr val="tx1"/>
                  </a:solidFill>
                  <a:latin typeface="+mn-lt"/>
                  <a:ea typeface="+mn-ea"/>
                  <a:cs typeface="+mn-cs"/>
                </a:defRPr>
              </a:lvl3pPr>
              <a:lvl4pPr marL="1369533" algn="l" defTabSz="913022" rtl="0" eaLnBrk="1" latinLnBrk="0" hangingPunct="1">
                <a:defRPr sz="1900" kern="1200">
                  <a:solidFill>
                    <a:schemeClr val="tx1"/>
                  </a:solidFill>
                  <a:latin typeface="+mn-lt"/>
                  <a:ea typeface="+mn-ea"/>
                  <a:cs typeface="+mn-cs"/>
                </a:defRPr>
              </a:lvl4pPr>
              <a:lvl5pPr marL="1826044" algn="l" defTabSz="913022" rtl="0" eaLnBrk="1" latinLnBrk="0" hangingPunct="1">
                <a:defRPr sz="1900" kern="1200">
                  <a:solidFill>
                    <a:schemeClr val="tx1"/>
                  </a:solidFill>
                  <a:latin typeface="+mn-lt"/>
                  <a:ea typeface="+mn-ea"/>
                  <a:cs typeface="+mn-cs"/>
                </a:defRPr>
              </a:lvl5pPr>
              <a:lvl6pPr marL="2282555" algn="l" defTabSz="913022" rtl="0" eaLnBrk="1" latinLnBrk="0" hangingPunct="1">
                <a:defRPr sz="1900" kern="1200">
                  <a:solidFill>
                    <a:schemeClr val="tx1"/>
                  </a:solidFill>
                  <a:latin typeface="+mn-lt"/>
                  <a:ea typeface="+mn-ea"/>
                  <a:cs typeface="+mn-cs"/>
                </a:defRPr>
              </a:lvl6pPr>
              <a:lvl7pPr marL="2739066" algn="l" defTabSz="913022" rtl="0" eaLnBrk="1" latinLnBrk="0" hangingPunct="1">
                <a:defRPr sz="1900" kern="1200">
                  <a:solidFill>
                    <a:schemeClr val="tx1"/>
                  </a:solidFill>
                  <a:latin typeface="+mn-lt"/>
                  <a:ea typeface="+mn-ea"/>
                  <a:cs typeface="+mn-cs"/>
                </a:defRPr>
              </a:lvl7pPr>
              <a:lvl8pPr marL="3195578" algn="l" defTabSz="913022" rtl="0" eaLnBrk="1" latinLnBrk="0" hangingPunct="1">
                <a:defRPr sz="1900" kern="1200">
                  <a:solidFill>
                    <a:schemeClr val="tx1"/>
                  </a:solidFill>
                  <a:latin typeface="+mn-lt"/>
                  <a:ea typeface="+mn-ea"/>
                  <a:cs typeface="+mn-cs"/>
                </a:defRPr>
              </a:lvl8pPr>
              <a:lvl9pPr marL="3652089" algn="l" defTabSz="913022" rtl="0" eaLnBrk="1" latinLnBrk="0" hangingPunct="1">
                <a:defRPr sz="1900" kern="1200">
                  <a:solidFill>
                    <a:schemeClr val="tx1"/>
                  </a:solidFill>
                  <a:latin typeface="+mn-lt"/>
                  <a:ea typeface="+mn-ea"/>
                  <a:cs typeface="+mn-cs"/>
                </a:defRPr>
              </a:lvl9pPr>
            </a:lstStyle>
            <a:p>
              <a:pPr algn="ctr">
                <a:lnSpc>
                  <a:spcPct val="90000"/>
                </a:lnSpc>
                <a:spcAft>
                  <a:spcPts val="587"/>
                </a:spcAft>
              </a:pPr>
              <a:r>
                <a:rPr lang="en-US" sz="1956" dirty="0">
                  <a:solidFill>
                    <a:srgbClr val="FFFFFF"/>
                  </a:solidFill>
                </a:rPr>
                <a:t>Project</a:t>
              </a:r>
            </a:p>
          </p:txBody>
        </p:sp>
      </p:grpSp>
      <p:sp>
        <p:nvSpPr>
          <p:cNvPr id="29" name="Cube 66"/>
          <p:cNvSpPr/>
          <p:nvPr/>
        </p:nvSpPr>
        <p:spPr bwMode="auto">
          <a:xfrm>
            <a:off x="2942065" y="2200533"/>
            <a:ext cx="1153530" cy="915884"/>
          </a:xfrm>
          <a:prstGeom prst="cube">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607" rIns="0" bIns="45607" numCol="1" rtlCol="0" anchor="ctr" anchorCtr="0" compatLnSpc="1">
            <a:prstTxWarp prst="textNoShape">
              <a:avLst/>
            </a:prstTxWarp>
          </a:bodyPr>
          <a:lstStyle>
            <a:defPPr>
              <a:defRPr lang="en-US"/>
            </a:defPPr>
            <a:lvl1pPr marL="0" algn="l" defTabSz="913022" rtl="0" eaLnBrk="1" latinLnBrk="0" hangingPunct="1">
              <a:defRPr sz="1900" kern="1200">
                <a:solidFill>
                  <a:schemeClr val="lt1"/>
                </a:solidFill>
                <a:latin typeface="+mn-lt"/>
                <a:ea typeface="+mn-ea"/>
                <a:cs typeface="+mn-cs"/>
              </a:defRPr>
            </a:lvl1pPr>
            <a:lvl2pPr marL="456511" algn="l" defTabSz="913022" rtl="0" eaLnBrk="1" latinLnBrk="0" hangingPunct="1">
              <a:defRPr sz="1900" kern="1200">
                <a:solidFill>
                  <a:schemeClr val="lt1"/>
                </a:solidFill>
                <a:latin typeface="+mn-lt"/>
                <a:ea typeface="+mn-ea"/>
                <a:cs typeface="+mn-cs"/>
              </a:defRPr>
            </a:lvl2pPr>
            <a:lvl3pPr marL="913022" algn="l" defTabSz="913022" rtl="0" eaLnBrk="1" latinLnBrk="0" hangingPunct="1">
              <a:defRPr sz="1900" kern="1200">
                <a:solidFill>
                  <a:schemeClr val="lt1"/>
                </a:solidFill>
                <a:latin typeface="+mn-lt"/>
                <a:ea typeface="+mn-ea"/>
                <a:cs typeface="+mn-cs"/>
              </a:defRPr>
            </a:lvl3pPr>
            <a:lvl4pPr marL="1369533" algn="l" defTabSz="913022" rtl="0" eaLnBrk="1" latinLnBrk="0" hangingPunct="1">
              <a:defRPr sz="1900" kern="1200">
                <a:solidFill>
                  <a:schemeClr val="lt1"/>
                </a:solidFill>
                <a:latin typeface="+mn-lt"/>
                <a:ea typeface="+mn-ea"/>
                <a:cs typeface="+mn-cs"/>
              </a:defRPr>
            </a:lvl4pPr>
            <a:lvl5pPr marL="1826044" algn="l" defTabSz="913022" rtl="0" eaLnBrk="1" latinLnBrk="0" hangingPunct="1">
              <a:defRPr sz="1900" kern="1200">
                <a:solidFill>
                  <a:schemeClr val="lt1"/>
                </a:solidFill>
                <a:latin typeface="+mn-lt"/>
                <a:ea typeface="+mn-ea"/>
                <a:cs typeface="+mn-cs"/>
              </a:defRPr>
            </a:lvl5pPr>
            <a:lvl6pPr marL="2282555" algn="l" defTabSz="913022" rtl="0" eaLnBrk="1" latinLnBrk="0" hangingPunct="1">
              <a:defRPr sz="1900" kern="1200">
                <a:solidFill>
                  <a:schemeClr val="lt1"/>
                </a:solidFill>
                <a:latin typeface="+mn-lt"/>
                <a:ea typeface="+mn-ea"/>
                <a:cs typeface="+mn-cs"/>
              </a:defRPr>
            </a:lvl6pPr>
            <a:lvl7pPr marL="2739066" algn="l" defTabSz="913022" rtl="0" eaLnBrk="1" latinLnBrk="0" hangingPunct="1">
              <a:defRPr sz="1900" kern="1200">
                <a:solidFill>
                  <a:schemeClr val="lt1"/>
                </a:solidFill>
                <a:latin typeface="+mn-lt"/>
                <a:ea typeface="+mn-ea"/>
                <a:cs typeface="+mn-cs"/>
              </a:defRPr>
            </a:lvl7pPr>
            <a:lvl8pPr marL="3195578" algn="l" defTabSz="913022" rtl="0" eaLnBrk="1" latinLnBrk="0" hangingPunct="1">
              <a:defRPr sz="1900" kern="1200">
                <a:solidFill>
                  <a:schemeClr val="lt1"/>
                </a:solidFill>
                <a:latin typeface="+mn-lt"/>
                <a:ea typeface="+mn-ea"/>
                <a:cs typeface="+mn-cs"/>
              </a:defRPr>
            </a:lvl8pPr>
            <a:lvl9pPr marL="3652089" algn="l" defTabSz="913022" rtl="0" eaLnBrk="1" latinLnBrk="0" hangingPunct="1">
              <a:defRPr sz="1900" kern="1200">
                <a:solidFill>
                  <a:schemeClr val="lt1"/>
                </a:solidFill>
                <a:latin typeface="+mn-lt"/>
                <a:ea typeface="+mn-ea"/>
                <a:cs typeface="+mn-cs"/>
              </a:defRPr>
            </a:lvl9pPr>
          </a:lstStyle>
          <a:p>
            <a:pPr algn="ctr" defTabSz="911864" fontAlgn="base">
              <a:spcBef>
                <a:spcPct val="0"/>
              </a:spcBef>
              <a:spcAft>
                <a:spcPct val="0"/>
              </a:spcAft>
            </a:pPr>
            <a:r>
              <a:rPr lang="en-US" sz="1956" dirty="0">
                <a:gradFill>
                  <a:gsLst>
                    <a:gs pos="0">
                      <a:srgbClr val="FFFFFF"/>
                    </a:gs>
                    <a:gs pos="100000">
                      <a:srgbClr val="FFFFFF"/>
                    </a:gs>
                  </a:gsLst>
                  <a:lin ang="5400000" scaled="0"/>
                </a:gradFill>
              </a:rPr>
              <a:t>cubes</a:t>
            </a:r>
          </a:p>
        </p:txBody>
      </p:sp>
    </p:spTree>
    <p:extLst>
      <p:ext uri="{BB962C8B-B14F-4D97-AF65-F5344CB8AC3E}">
        <p14:creationId xmlns:p14="http://schemas.microsoft.com/office/powerpoint/2010/main" val="140976810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General </a:t>
            </a:r>
            <a:r>
              <a:rPr lang="de-DE" dirty="0" err="1"/>
              <a:t>D</a:t>
            </a:r>
            <a:r>
              <a:rPr lang="de-DE" dirty="0" err="1" smtClean="0"/>
              <a:t>eployment</a:t>
            </a:r>
            <a:r>
              <a:rPr lang="de-DE" dirty="0" smtClean="0"/>
              <a:t> Scenarios</a:t>
            </a:r>
            <a:endParaRPr lang="de-DE" dirty="0"/>
          </a:p>
        </p:txBody>
      </p:sp>
    </p:spTree>
    <p:extLst>
      <p:ext uri="{BB962C8B-B14F-4D97-AF65-F5344CB8AC3E}">
        <p14:creationId xmlns:p14="http://schemas.microsoft.com/office/powerpoint/2010/main" val="89140011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Separate Project Server Farm</a:t>
            </a:r>
            <a:endParaRPr lang="de-DE" dirty="0"/>
          </a:p>
        </p:txBody>
      </p:sp>
      <p:sp>
        <p:nvSpPr>
          <p:cNvPr id="3" name="Textplatzhalter 2"/>
          <p:cNvSpPr>
            <a:spLocks noGrp="1"/>
          </p:cNvSpPr>
          <p:nvPr>
            <p:ph type="body" sz="quarter" idx="10"/>
          </p:nvPr>
        </p:nvSpPr>
        <p:spPr>
          <a:xfrm>
            <a:off x="274638" y="1212850"/>
            <a:ext cx="11887200" cy="3724096"/>
          </a:xfrm>
        </p:spPr>
        <p:txBody>
          <a:bodyPr/>
          <a:lstStyle/>
          <a:p>
            <a:r>
              <a:rPr lang="de-DE" dirty="0" smtClean="0"/>
              <a:t>Yes – </a:t>
            </a:r>
            <a:r>
              <a:rPr lang="de-DE" dirty="0" err="1" smtClean="0"/>
              <a:t>Integrate</a:t>
            </a:r>
            <a:endParaRPr lang="de-DE" dirty="0" smtClean="0"/>
          </a:p>
          <a:p>
            <a:pPr lvl="1"/>
            <a:r>
              <a:rPr lang="de-DE" dirty="0" err="1" smtClean="0"/>
              <a:t>Include</a:t>
            </a:r>
            <a:r>
              <a:rPr lang="de-DE" dirty="0" smtClean="0"/>
              <a:t> Project Sites </a:t>
            </a:r>
            <a:r>
              <a:rPr lang="de-DE" dirty="0" err="1" smtClean="0"/>
              <a:t>into</a:t>
            </a:r>
            <a:r>
              <a:rPr lang="de-DE" dirty="0" smtClean="0"/>
              <a:t> global/ large SharePoint </a:t>
            </a:r>
            <a:r>
              <a:rPr lang="de-DE" dirty="0" err="1" smtClean="0"/>
              <a:t>infrastructure</a:t>
            </a:r>
            <a:endParaRPr lang="de-DE" dirty="0" smtClean="0"/>
          </a:p>
          <a:p>
            <a:pPr lvl="1"/>
            <a:r>
              <a:rPr lang="de-DE" dirty="0" err="1" smtClean="0"/>
              <a:t>Leverage</a:t>
            </a:r>
            <a:r>
              <a:rPr lang="de-DE" dirty="0" smtClean="0"/>
              <a:t> global SharePoint </a:t>
            </a:r>
            <a:r>
              <a:rPr lang="de-DE" dirty="0" err="1" smtClean="0"/>
              <a:t>farm</a:t>
            </a:r>
            <a:r>
              <a:rPr lang="de-DE" dirty="0" smtClean="0"/>
              <a:t> </a:t>
            </a:r>
            <a:r>
              <a:rPr lang="de-DE" dirty="0" err="1" smtClean="0"/>
              <a:t>hardware</a:t>
            </a:r>
            <a:endParaRPr lang="de-DE" dirty="0" smtClean="0"/>
          </a:p>
          <a:p>
            <a:r>
              <a:rPr lang="de-DE" dirty="0" err="1" smtClean="0"/>
              <a:t>No</a:t>
            </a:r>
            <a:r>
              <a:rPr lang="de-DE" dirty="0" smtClean="0"/>
              <a:t> – Separate</a:t>
            </a:r>
          </a:p>
          <a:p>
            <a:pPr lvl="1"/>
            <a:r>
              <a:rPr lang="de-DE" dirty="0" err="1" smtClean="0"/>
              <a:t>Departmental</a:t>
            </a:r>
            <a:r>
              <a:rPr lang="de-DE" dirty="0" smtClean="0"/>
              <a:t> </a:t>
            </a:r>
            <a:r>
              <a:rPr lang="de-DE" dirty="0" err="1" smtClean="0"/>
              <a:t>considerations</a:t>
            </a:r>
            <a:endParaRPr lang="de-DE" dirty="0" smtClean="0"/>
          </a:p>
          <a:p>
            <a:pPr lvl="1"/>
            <a:r>
              <a:rPr lang="de-DE" dirty="0" err="1" smtClean="0"/>
              <a:t>Avoid</a:t>
            </a:r>
            <a:r>
              <a:rPr lang="de-DE" dirty="0" smtClean="0"/>
              <a:t> additional </a:t>
            </a:r>
            <a:r>
              <a:rPr lang="de-DE" dirty="0" err="1" smtClean="0"/>
              <a:t>license</a:t>
            </a:r>
            <a:r>
              <a:rPr lang="de-DE" dirty="0" smtClean="0"/>
              <a:t> </a:t>
            </a:r>
            <a:r>
              <a:rPr lang="de-DE" dirty="0" err="1" smtClean="0"/>
              <a:t>costs</a:t>
            </a:r>
            <a:r>
              <a:rPr lang="de-DE" dirty="0" smtClean="0"/>
              <a:t> (</a:t>
            </a:r>
            <a:r>
              <a:rPr lang="de-DE" dirty="0" err="1" smtClean="0"/>
              <a:t>depending</a:t>
            </a:r>
            <a:r>
              <a:rPr lang="de-DE" dirty="0" smtClean="0"/>
              <a:t> on </a:t>
            </a:r>
            <a:br>
              <a:rPr lang="de-DE" dirty="0" smtClean="0"/>
            </a:br>
            <a:r>
              <a:rPr lang="de-DE" dirty="0" smtClean="0"/>
              <a:t>SharePoint </a:t>
            </a:r>
            <a:r>
              <a:rPr lang="de-DE" dirty="0" err="1" smtClean="0"/>
              <a:t>infrastructure</a:t>
            </a:r>
            <a:r>
              <a:rPr lang="de-DE" dirty="0" smtClean="0"/>
              <a:t>)</a:t>
            </a:r>
          </a:p>
          <a:p>
            <a:pPr lvl="1"/>
            <a:r>
              <a:rPr lang="de-DE" dirty="0" smtClean="0"/>
              <a:t>Different </a:t>
            </a:r>
            <a:r>
              <a:rPr lang="de-DE" dirty="0" err="1" smtClean="0"/>
              <a:t>patch</a:t>
            </a:r>
            <a:r>
              <a:rPr lang="de-DE" dirty="0" smtClean="0"/>
              <a:t>/ update </a:t>
            </a:r>
            <a:r>
              <a:rPr lang="de-DE" dirty="0" err="1" smtClean="0"/>
              <a:t>cycles</a:t>
            </a:r>
            <a:r>
              <a:rPr lang="de-DE" dirty="0" smtClean="0"/>
              <a:t> – </a:t>
            </a:r>
            <a:r>
              <a:rPr lang="de-DE" dirty="0" err="1" smtClean="0"/>
              <a:t>maintenance</a:t>
            </a:r>
            <a:r>
              <a:rPr lang="de-DE" dirty="0" smtClean="0"/>
              <a:t> </a:t>
            </a:r>
            <a:r>
              <a:rPr lang="de-DE" dirty="0" err="1" smtClean="0"/>
              <a:t>procedures</a:t>
            </a:r>
            <a:endParaRPr lang="de-DE" dirty="0" smtClean="0"/>
          </a:p>
          <a:p>
            <a:pPr lvl="1"/>
            <a:r>
              <a:rPr lang="de-DE" dirty="0" err="1" smtClean="0"/>
              <a:t>Optimize</a:t>
            </a:r>
            <a:r>
              <a:rPr lang="de-DE" dirty="0" smtClean="0"/>
              <a:t> </a:t>
            </a:r>
            <a:r>
              <a:rPr lang="de-DE" dirty="0" err="1" smtClean="0"/>
              <a:t>operations</a:t>
            </a:r>
            <a:r>
              <a:rPr lang="de-DE" dirty="0" smtClean="0"/>
              <a:t> </a:t>
            </a:r>
            <a:r>
              <a:rPr lang="de-DE" dirty="0" err="1" smtClean="0"/>
              <a:t>based</a:t>
            </a:r>
            <a:r>
              <a:rPr lang="de-DE" dirty="0" smtClean="0"/>
              <a:t> on </a:t>
            </a:r>
            <a:r>
              <a:rPr lang="de-DE" dirty="0" err="1" smtClean="0"/>
              <a:t>specific</a:t>
            </a:r>
            <a:r>
              <a:rPr lang="de-DE" dirty="0" smtClean="0"/>
              <a:t> </a:t>
            </a:r>
            <a:r>
              <a:rPr lang="de-DE" dirty="0" err="1" smtClean="0"/>
              <a:t>requirements</a:t>
            </a:r>
            <a:endParaRPr lang="de-DE" dirty="0" smtClean="0"/>
          </a:p>
        </p:txBody>
      </p:sp>
      <p:graphicFrame>
        <p:nvGraphicFramePr>
          <p:cNvPr id="6" name="Chart 3"/>
          <p:cNvGraphicFramePr/>
          <p:nvPr>
            <p:extLst/>
          </p:nvPr>
        </p:nvGraphicFramePr>
        <p:xfrm>
          <a:off x="7946429" y="1337022"/>
          <a:ext cx="4688557" cy="379627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6167000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Interoperability</a:t>
            </a:r>
            <a:endParaRPr lang="de-DE" dirty="0"/>
          </a:p>
        </p:txBody>
      </p:sp>
      <p:sp>
        <p:nvSpPr>
          <p:cNvPr id="3" name="Textplatzhalter 2"/>
          <p:cNvSpPr>
            <a:spLocks noGrp="1"/>
          </p:cNvSpPr>
          <p:nvPr>
            <p:ph type="body" sz="quarter" idx="10"/>
          </p:nvPr>
        </p:nvSpPr>
        <p:spPr>
          <a:xfrm>
            <a:off x="274638" y="1212850"/>
            <a:ext cx="11887200" cy="738664"/>
          </a:xfrm>
        </p:spPr>
        <p:txBody>
          <a:bodyPr/>
          <a:lstStyle/>
          <a:p>
            <a:r>
              <a:rPr lang="de-DE" dirty="0" err="1" smtClean="0"/>
              <a:t>Backward</a:t>
            </a:r>
            <a:r>
              <a:rPr lang="de-DE" dirty="0" smtClean="0"/>
              <a:t> </a:t>
            </a:r>
            <a:r>
              <a:rPr lang="de-DE" dirty="0" err="1" smtClean="0"/>
              <a:t>Compatibility</a:t>
            </a:r>
            <a:endParaRPr lang="de-DE" dirty="0"/>
          </a:p>
        </p:txBody>
      </p:sp>
      <p:sp>
        <p:nvSpPr>
          <p:cNvPr id="4" name="Rectangle 30"/>
          <p:cNvSpPr/>
          <p:nvPr/>
        </p:nvSpPr>
        <p:spPr bwMode="auto">
          <a:xfrm>
            <a:off x="4202013" y="2849190"/>
            <a:ext cx="3960440" cy="1410072"/>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spcBef>
                <a:spcPct val="0"/>
              </a:spcBef>
              <a:spcAft>
                <a:spcPct val="0"/>
              </a:spcAft>
            </a:pPr>
            <a:r>
              <a:rPr lang="en-US" dirty="0" smtClean="0">
                <a:solidFill>
                  <a:srgbClr val="FFFFFF"/>
                </a:solidFill>
              </a:rPr>
              <a:t>No! </a:t>
            </a:r>
            <a:br>
              <a:rPr lang="en-US" dirty="0" smtClean="0">
                <a:solidFill>
                  <a:srgbClr val="FFFFFF"/>
                </a:solidFill>
              </a:rPr>
            </a:br>
            <a:r>
              <a:rPr lang="en-US" dirty="0" smtClean="0">
                <a:solidFill>
                  <a:srgbClr val="FFFFFF"/>
                </a:solidFill>
              </a:rPr>
              <a:t>You cannot connect to Project Server 2013 with Project Professional 2010</a:t>
            </a: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297441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SQL Server Best Practices</a:t>
            </a:r>
            <a:endParaRPr lang="de-DE" dirty="0"/>
          </a:p>
        </p:txBody>
      </p:sp>
    </p:spTree>
    <p:extLst>
      <p:ext uri="{BB962C8B-B14F-4D97-AF65-F5344CB8AC3E}">
        <p14:creationId xmlns:p14="http://schemas.microsoft.com/office/powerpoint/2010/main" val="43109651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276540" y="3954457"/>
            <a:ext cx="9065897" cy="1830388"/>
          </a:xfrm>
        </p:spPr>
        <p:txBody>
          <a:bodyPr/>
          <a:lstStyle/>
          <a:p>
            <a:r>
              <a:rPr lang="en-US" dirty="0"/>
              <a:t>Raphael Ax, </a:t>
            </a:r>
            <a:r>
              <a:rPr lang="en-US" dirty="0" smtClean="0"/>
              <a:t>Akbar </a:t>
            </a:r>
            <a:r>
              <a:rPr lang="en-US" dirty="0"/>
              <a:t>Guffar, Artem </a:t>
            </a:r>
            <a:r>
              <a:rPr lang="en-US" dirty="0" smtClean="0"/>
              <a:t>Khlobystin</a:t>
            </a:r>
          </a:p>
          <a:p>
            <a:r>
              <a:rPr lang="en-US" dirty="0" smtClean="0"/>
              <a:t>Premier </a:t>
            </a:r>
            <a:r>
              <a:rPr lang="en-US" dirty="0"/>
              <a:t>Field Engineering</a:t>
            </a:r>
            <a:endParaRPr lang="en-US" dirty="0" smtClean="0"/>
          </a:p>
          <a:p>
            <a:r>
              <a:rPr lang="en-US" dirty="0" smtClean="0"/>
              <a:t>Microsoft</a:t>
            </a:r>
            <a:endParaRPr lang="en-US" dirty="0"/>
          </a:p>
        </p:txBody>
      </p:sp>
      <p:sp>
        <p:nvSpPr>
          <p:cNvPr id="4" name="Title 3"/>
          <p:cNvSpPr>
            <a:spLocks noGrp="1"/>
          </p:cNvSpPr>
          <p:nvPr>
            <p:ph type="title"/>
          </p:nvPr>
        </p:nvSpPr>
        <p:spPr>
          <a:xfrm>
            <a:off x="274703" y="2125677"/>
            <a:ext cx="10363134" cy="1828800"/>
          </a:xfrm>
        </p:spPr>
        <p:txBody>
          <a:bodyPr/>
          <a:lstStyle/>
          <a:p>
            <a:r>
              <a:rPr lang="en-US" dirty="0"/>
              <a:t>Project Server 2013 Deployment Best Practices from the field</a:t>
            </a:r>
          </a:p>
        </p:txBody>
      </p:sp>
      <p:sp>
        <p:nvSpPr>
          <p:cNvPr id="2" name="Rectangle 1"/>
          <p:cNvSpPr/>
          <p:nvPr/>
        </p:nvSpPr>
        <p:spPr>
          <a:xfrm>
            <a:off x="11247437" y="296862"/>
            <a:ext cx="837089" cy="369332"/>
          </a:xfrm>
          <a:prstGeom prst="rect">
            <a:avLst/>
          </a:prstGeom>
        </p:spPr>
        <p:txBody>
          <a:bodyPr wrap="none">
            <a:spAutoFit/>
          </a:bodyPr>
          <a:lstStyle/>
          <a:p>
            <a:pPr>
              <a:lnSpc>
                <a:spcPct val="90000"/>
              </a:lnSpc>
              <a:buSzPct val="90000"/>
            </a:pPr>
            <a:r>
              <a:rPr lang="en-US" sz="2000" dirty="0" smtClean="0">
                <a:gradFill>
                  <a:gsLst>
                    <a:gs pos="0">
                      <a:srgbClr val="FFFFFF"/>
                    </a:gs>
                    <a:gs pos="100000">
                      <a:srgbClr val="FFFFFF"/>
                    </a:gs>
                  </a:gsLst>
                  <a:lin ang="5400000" scaled="0"/>
                </a:gradFill>
                <a:latin typeface="Segoe UI Light"/>
              </a:rPr>
              <a:t>PC318</a:t>
            </a:r>
            <a:endParaRPr lang="en-US" sz="2000" dirty="0">
              <a:gradFill>
                <a:gsLst>
                  <a:gs pos="0">
                    <a:srgbClr val="FFFFFF"/>
                  </a:gs>
                  <a:gs pos="100000">
                    <a:srgbClr val="FFFFFF"/>
                  </a:gs>
                </a:gsLst>
                <a:lin ang="5400000" scaled="0"/>
              </a:gradFill>
              <a:latin typeface="Segoe UI Light"/>
            </a:endParaRPr>
          </a:p>
        </p:txBody>
      </p:sp>
    </p:spTree>
    <p:extLst>
      <p:ext uri="{BB962C8B-B14F-4D97-AF65-F5344CB8AC3E}">
        <p14:creationId xmlns:p14="http://schemas.microsoft.com/office/powerpoint/2010/main" val="1121839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focus on SQL?</a:t>
            </a:r>
            <a:endParaRPr lang="en-US" dirty="0"/>
          </a:p>
        </p:txBody>
      </p:sp>
      <p:sp>
        <p:nvSpPr>
          <p:cNvPr id="5" name="TextBox 4"/>
          <p:cNvSpPr txBox="1"/>
          <p:nvPr/>
        </p:nvSpPr>
        <p:spPr>
          <a:xfrm>
            <a:off x="298623" y="2574800"/>
            <a:ext cx="6408712" cy="1148007"/>
          </a:xfrm>
          <a:prstGeom prst="rect">
            <a:avLst/>
          </a:prstGeom>
          <a:noFill/>
        </p:spPr>
        <p:txBody>
          <a:bodyPr wrap="square" lIns="182880" tIns="146304" rIns="182880" bIns="146304" rtlCol="0">
            <a:spAutoFit/>
          </a:bodyPr>
          <a:lstStyle/>
          <a:p>
            <a:pPr>
              <a:lnSpc>
                <a:spcPct val="90000"/>
              </a:lnSpc>
              <a:spcAft>
                <a:spcPts val="600"/>
              </a:spcAft>
            </a:pPr>
            <a:r>
              <a:rPr lang="en-US" sz="2800" dirty="0">
                <a:solidFill>
                  <a:srgbClr val="282828"/>
                </a:solidFill>
              </a:rPr>
              <a:t>More than  90% of SharePoint and </a:t>
            </a:r>
            <a:endParaRPr lang="en-US" sz="2800" dirty="0" smtClean="0">
              <a:solidFill>
                <a:srgbClr val="282828"/>
              </a:solidFill>
            </a:endParaRPr>
          </a:p>
          <a:p>
            <a:pPr>
              <a:lnSpc>
                <a:spcPct val="90000"/>
              </a:lnSpc>
              <a:spcAft>
                <a:spcPts val="600"/>
              </a:spcAft>
            </a:pPr>
            <a:r>
              <a:rPr lang="en-US" sz="2800" dirty="0" smtClean="0">
                <a:solidFill>
                  <a:srgbClr val="282828"/>
                </a:solidFill>
              </a:rPr>
              <a:t>Project </a:t>
            </a:r>
            <a:r>
              <a:rPr lang="en-US" sz="2800" dirty="0">
                <a:solidFill>
                  <a:srgbClr val="282828"/>
                </a:solidFill>
              </a:rPr>
              <a:t>Data </a:t>
            </a:r>
            <a:r>
              <a:rPr lang="en-US" sz="2800" dirty="0" smtClean="0">
                <a:solidFill>
                  <a:srgbClr val="282828"/>
                </a:solidFill>
              </a:rPr>
              <a:t>is stored </a:t>
            </a:r>
            <a:r>
              <a:rPr lang="en-US" sz="2800" dirty="0">
                <a:solidFill>
                  <a:srgbClr val="282828"/>
                </a:solidFill>
              </a:rPr>
              <a:t>in the databases</a:t>
            </a:r>
          </a:p>
        </p:txBody>
      </p:sp>
      <p:sp>
        <p:nvSpPr>
          <p:cNvPr id="6" name="Flowchart: Magnetic Disk 5"/>
          <p:cNvSpPr/>
          <p:nvPr/>
        </p:nvSpPr>
        <p:spPr>
          <a:xfrm>
            <a:off x="7370365" y="1409030"/>
            <a:ext cx="3977161" cy="4536504"/>
          </a:xfrm>
          <a:prstGeom prst="flowChartMagneticDisk">
            <a:avLst/>
          </a:prstGeom>
          <a:solidFill>
            <a:schemeClr val="accent2"/>
          </a:solidFill>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285750" indent="-285750">
              <a:buFont typeface="Arial" panose="020B0604020202020204" pitchFamily="34" charset="0"/>
              <a:buChar char="•"/>
            </a:pPr>
            <a:endParaRPr lang="en-US" dirty="0" smtClean="0">
              <a:solidFill>
                <a:srgbClr val="FFFFFF"/>
              </a:solidFill>
            </a:endParaRPr>
          </a:p>
          <a:p>
            <a:pPr marL="285750" indent="-285750">
              <a:buFont typeface="Arial" panose="020B0604020202020204" pitchFamily="34" charset="0"/>
              <a:buChar char="•"/>
            </a:pPr>
            <a:r>
              <a:rPr lang="en-US" dirty="0" smtClean="0">
                <a:solidFill>
                  <a:srgbClr val="FFFFFF"/>
                </a:solidFill>
              </a:rPr>
              <a:t>All Project and Portfolio Management (PPM) data</a:t>
            </a:r>
          </a:p>
          <a:p>
            <a:endParaRPr lang="en-US" dirty="0" smtClean="0">
              <a:solidFill>
                <a:srgbClr val="FFFFFF"/>
              </a:solidFill>
            </a:endParaRPr>
          </a:p>
          <a:p>
            <a:pPr marL="285750" indent="-285750">
              <a:buFont typeface="Arial" panose="020B0604020202020204" pitchFamily="34" charset="0"/>
              <a:buChar char="•"/>
            </a:pPr>
            <a:r>
              <a:rPr lang="en-US" dirty="0" smtClean="0">
                <a:solidFill>
                  <a:srgbClr val="FFFFFF"/>
                </a:solidFill>
              </a:rPr>
              <a:t>Time tracking and Timesheet data</a:t>
            </a:r>
          </a:p>
          <a:p>
            <a:pPr marL="285750" indent="-285750">
              <a:buFont typeface="Arial" panose="020B0604020202020204" pitchFamily="34" charset="0"/>
              <a:buChar char="•"/>
            </a:pPr>
            <a:endParaRPr lang="en-US" dirty="0" smtClean="0">
              <a:solidFill>
                <a:srgbClr val="FFFFFF"/>
              </a:solidFill>
            </a:endParaRPr>
          </a:p>
          <a:p>
            <a:pPr marL="285750" indent="-285750">
              <a:buFont typeface="Arial" panose="020B0604020202020204" pitchFamily="34" charset="0"/>
              <a:buChar char="•"/>
            </a:pPr>
            <a:r>
              <a:rPr lang="en-US" dirty="0" smtClean="0">
                <a:solidFill>
                  <a:srgbClr val="FFFFFF"/>
                </a:solidFill>
              </a:rPr>
              <a:t>Aggregated SharePoint project site data</a:t>
            </a:r>
          </a:p>
          <a:p>
            <a:pPr algn="ctr"/>
            <a:endParaRPr lang="en-US" dirty="0" smtClean="0">
              <a:solidFill>
                <a:sysClr val="windowText" lastClr="000000"/>
              </a:solidFill>
            </a:endParaRPr>
          </a:p>
        </p:txBody>
      </p:sp>
      <p:sp>
        <p:nvSpPr>
          <p:cNvPr id="7" name="TextBox 6"/>
          <p:cNvSpPr txBox="1"/>
          <p:nvPr/>
        </p:nvSpPr>
        <p:spPr>
          <a:xfrm>
            <a:off x="7874421" y="1712363"/>
            <a:ext cx="2952328" cy="877738"/>
          </a:xfrm>
          <a:prstGeom prst="ellips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defRPr lang="en-US"/>
            </a:defPPr>
            <a:lvl1pPr defTabSz="932472" fontAlgn="base">
              <a:spcBef>
                <a:spcPct val="0"/>
              </a:spcBef>
              <a:spcAft>
                <a:spcPct val="0"/>
              </a:spcAft>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b="1" dirty="0" err="1">
                <a:solidFill>
                  <a:srgbClr val="FFFFFF"/>
                </a:solidFill>
              </a:rPr>
              <a:t>ProjectWebApp</a:t>
            </a:r>
            <a:endParaRPr lang="en-US" b="1" dirty="0">
              <a:solidFill>
                <a:srgbClr val="FFFFFF"/>
              </a:solidFill>
            </a:endParaRPr>
          </a:p>
        </p:txBody>
      </p:sp>
    </p:spTree>
    <p:extLst>
      <p:ext uri="{BB962C8B-B14F-4D97-AF65-F5344CB8AC3E}">
        <p14:creationId xmlns:p14="http://schemas.microsoft.com/office/powerpoint/2010/main" val="353516921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planning SQL…</a:t>
            </a:r>
            <a:endParaRPr lang="en-US" dirty="0"/>
          </a:p>
        </p:txBody>
      </p:sp>
      <p:sp>
        <p:nvSpPr>
          <p:cNvPr id="3" name="Text Placeholder 2"/>
          <p:cNvSpPr>
            <a:spLocks noGrp="1"/>
          </p:cNvSpPr>
          <p:nvPr>
            <p:ph type="body" sz="quarter" idx="10"/>
          </p:nvPr>
        </p:nvSpPr>
        <p:spPr>
          <a:xfrm>
            <a:off x="274638" y="1212850"/>
            <a:ext cx="11887200" cy="1415772"/>
          </a:xfrm>
        </p:spPr>
        <p:txBody>
          <a:bodyPr/>
          <a:lstStyle/>
          <a:p>
            <a:endParaRPr lang="en-US" dirty="0" smtClean="0"/>
          </a:p>
          <a:p>
            <a:endParaRPr lang="en-US" dirty="0"/>
          </a:p>
        </p:txBody>
      </p:sp>
      <p:sp>
        <p:nvSpPr>
          <p:cNvPr id="4" name="Rectangle 3"/>
          <p:cNvSpPr/>
          <p:nvPr/>
        </p:nvSpPr>
        <p:spPr bwMode="auto">
          <a:xfrm>
            <a:off x="1177677" y="2129110"/>
            <a:ext cx="2520280" cy="1512168"/>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dirty="0" smtClean="0">
                <a:solidFill>
                  <a:srgbClr val="FFFFFF"/>
                </a:solidFill>
              </a:rPr>
              <a:t>Security</a:t>
            </a:r>
            <a:endParaRPr lang="en-US" sz="2400" dirty="0">
              <a:solidFill>
                <a:srgbClr val="FFFFFF"/>
              </a:solidFill>
            </a:endParaRPr>
          </a:p>
        </p:txBody>
      </p:sp>
      <p:sp>
        <p:nvSpPr>
          <p:cNvPr id="5" name="Rectangle 4"/>
          <p:cNvSpPr/>
          <p:nvPr/>
        </p:nvSpPr>
        <p:spPr bwMode="auto">
          <a:xfrm>
            <a:off x="5210125" y="1553046"/>
            <a:ext cx="2520280" cy="151216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dirty="0" smtClean="0">
                <a:gradFill>
                  <a:gsLst>
                    <a:gs pos="0">
                      <a:srgbClr val="FFFFFF"/>
                    </a:gs>
                    <a:gs pos="100000">
                      <a:srgbClr val="FFFFFF"/>
                    </a:gs>
                  </a:gsLst>
                  <a:lin ang="5400000" scaled="0"/>
                </a:gradFill>
              </a:rPr>
              <a:t>Performance</a:t>
            </a:r>
            <a:endParaRPr lang="en-US" sz="2400" dirty="0">
              <a:gradFill>
                <a:gsLst>
                  <a:gs pos="0">
                    <a:srgbClr val="FFFFFF"/>
                  </a:gs>
                  <a:gs pos="100000">
                    <a:srgbClr val="FFFFFF"/>
                  </a:gs>
                </a:gsLst>
                <a:lin ang="5400000" scaled="0"/>
              </a:gradFill>
            </a:endParaRPr>
          </a:p>
        </p:txBody>
      </p:sp>
      <p:sp>
        <p:nvSpPr>
          <p:cNvPr id="6" name="Rectangle 5"/>
          <p:cNvSpPr/>
          <p:nvPr/>
        </p:nvSpPr>
        <p:spPr bwMode="auto">
          <a:xfrm>
            <a:off x="3949985" y="4865414"/>
            <a:ext cx="2520280" cy="151216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dirty="0" smtClean="0">
                <a:gradFill>
                  <a:gsLst>
                    <a:gs pos="0">
                      <a:srgbClr val="FFFFFF"/>
                    </a:gs>
                    <a:gs pos="100000">
                      <a:srgbClr val="FFFFFF"/>
                    </a:gs>
                  </a:gsLst>
                  <a:lin ang="5400000" scaled="0"/>
                </a:gradFill>
              </a:rPr>
              <a:t>Manage and Monitor</a:t>
            </a:r>
            <a:endParaRPr lang="en-US" sz="2400" dirty="0">
              <a:gradFill>
                <a:gsLst>
                  <a:gs pos="0">
                    <a:srgbClr val="FFFFFF"/>
                  </a:gs>
                  <a:gs pos="100000">
                    <a:srgbClr val="FFFFFF"/>
                  </a:gs>
                </a:gsLst>
                <a:lin ang="5400000" scaled="0"/>
              </a:gradFill>
            </a:endParaRPr>
          </a:p>
        </p:txBody>
      </p:sp>
      <p:sp>
        <p:nvSpPr>
          <p:cNvPr id="7" name="Rectangle 6"/>
          <p:cNvSpPr/>
          <p:nvPr/>
        </p:nvSpPr>
        <p:spPr bwMode="auto">
          <a:xfrm>
            <a:off x="8522493" y="3304375"/>
            <a:ext cx="2520280" cy="1512168"/>
          </a:xfrm>
          <a:prstGeom prst="rect">
            <a:avLst/>
          </a:pr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dirty="0">
                <a:solidFill>
                  <a:srgbClr val="FFFFFF"/>
                </a:solidFill>
              </a:rPr>
              <a:t>High Availability</a:t>
            </a:r>
          </a:p>
        </p:txBody>
      </p:sp>
    </p:spTree>
    <p:extLst>
      <p:ext uri="{BB962C8B-B14F-4D97-AF65-F5344CB8AC3E}">
        <p14:creationId xmlns:p14="http://schemas.microsoft.com/office/powerpoint/2010/main" val="137025988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a:t>
            </a:r>
            <a:endParaRPr lang="en-US" dirty="0"/>
          </a:p>
        </p:txBody>
      </p:sp>
      <p:pic>
        <p:nvPicPr>
          <p:cNvPr id="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589" y="1462234"/>
            <a:ext cx="7321550" cy="49873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8522493" y="1337022"/>
            <a:ext cx="3528392" cy="5130635"/>
          </a:xfrm>
          <a:prstGeom prst="rect">
            <a:avLst/>
          </a:prstGeom>
          <a:noFill/>
        </p:spPr>
        <p:txBody>
          <a:bodyPr wrap="square" lIns="182880" tIns="146304" rIns="182880" bIns="146304" rtlCol="0">
            <a:spAutoFit/>
          </a:bodyPr>
          <a:lstStyle/>
          <a:p>
            <a:pPr>
              <a:lnSpc>
                <a:spcPct val="90000"/>
              </a:lnSpc>
              <a:spcAft>
                <a:spcPts val="600"/>
              </a:spcAft>
            </a:pPr>
            <a:r>
              <a:rPr lang="en-US" sz="2400" dirty="0">
                <a:gradFill>
                  <a:gsLst>
                    <a:gs pos="2917">
                      <a:srgbClr val="282828"/>
                    </a:gs>
                    <a:gs pos="30000">
                      <a:srgbClr val="282828"/>
                    </a:gs>
                  </a:gsLst>
                  <a:lin ang="5400000" scaled="0"/>
                </a:gradFill>
              </a:rPr>
              <a:t>A</a:t>
            </a:r>
            <a:r>
              <a:rPr lang="en-US" sz="2400" dirty="0" smtClean="0">
                <a:gradFill>
                  <a:gsLst>
                    <a:gs pos="2917">
                      <a:srgbClr val="282828"/>
                    </a:gs>
                    <a:gs pos="30000">
                      <a:srgbClr val="282828"/>
                    </a:gs>
                  </a:gsLst>
                  <a:lin ang="5400000" scaled="0"/>
                </a:gradFill>
              </a:rPr>
              <a:t>uthentication</a:t>
            </a:r>
          </a:p>
          <a:p>
            <a:pPr>
              <a:lnSpc>
                <a:spcPct val="90000"/>
              </a:lnSpc>
              <a:spcAft>
                <a:spcPts val="600"/>
              </a:spcAft>
            </a:pPr>
            <a:endParaRPr lang="en-US" sz="2400" dirty="0">
              <a:gradFill>
                <a:gsLst>
                  <a:gs pos="2917">
                    <a:srgbClr val="282828"/>
                  </a:gs>
                  <a:gs pos="30000">
                    <a:srgbClr val="282828"/>
                  </a:gs>
                </a:gsLst>
                <a:lin ang="5400000" scaled="0"/>
              </a:gradFill>
            </a:endParaRPr>
          </a:p>
          <a:p>
            <a:pPr>
              <a:lnSpc>
                <a:spcPct val="90000"/>
              </a:lnSpc>
              <a:spcAft>
                <a:spcPts val="600"/>
              </a:spcAft>
            </a:pPr>
            <a:r>
              <a:rPr lang="en-US" sz="2400" dirty="0" smtClean="0">
                <a:gradFill>
                  <a:gsLst>
                    <a:gs pos="2917">
                      <a:srgbClr val="282828"/>
                    </a:gs>
                    <a:gs pos="30000">
                      <a:srgbClr val="282828"/>
                    </a:gs>
                  </a:gsLst>
                  <a:lin ang="5400000" scaled="0"/>
                </a:gradFill>
              </a:rPr>
              <a:t>Authorization</a:t>
            </a:r>
          </a:p>
          <a:p>
            <a:pPr>
              <a:lnSpc>
                <a:spcPct val="90000"/>
              </a:lnSpc>
              <a:spcAft>
                <a:spcPts val="600"/>
              </a:spcAft>
            </a:pPr>
            <a:endParaRPr lang="en-US" sz="2400" dirty="0">
              <a:gradFill>
                <a:gsLst>
                  <a:gs pos="2917">
                    <a:srgbClr val="282828"/>
                  </a:gs>
                  <a:gs pos="30000">
                    <a:srgbClr val="282828"/>
                  </a:gs>
                </a:gsLst>
                <a:lin ang="5400000" scaled="0"/>
              </a:gradFill>
            </a:endParaRPr>
          </a:p>
          <a:p>
            <a:pPr>
              <a:lnSpc>
                <a:spcPct val="90000"/>
              </a:lnSpc>
              <a:spcAft>
                <a:spcPts val="600"/>
              </a:spcAft>
            </a:pPr>
            <a:r>
              <a:rPr lang="en-US" sz="2400" dirty="0" smtClean="0">
                <a:gradFill>
                  <a:gsLst>
                    <a:gs pos="2917">
                      <a:srgbClr val="282828"/>
                    </a:gs>
                    <a:gs pos="30000">
                      <a:srgbClr val="282828"/>
                    </a:gs>
                  </a:gsLst>
                  <a:lin ang="5400000" scaled="0"/>
                </a:gradFill>
              </a:rPr>
              <a:t>Connection encryption</a:t>
            </a:r>
          </a:p>
          <a:p>
            <a:pPr>
              <a:lnSpc>
                <a:spcPct val="90000"/>
              </a:lnSpc>
              <a:spcAft>
                <a:spcPts val="600"/>
              </a:spcAft>
            </a:pPr>
            <a:endParaRPr lang="en-US" sz="2400" dirty="0">
              <a:gradFill>
                <a:gsLst>
                  <a:gs pos="2917">
                    <a:srgbClr val="282828"/>
                  </a:gs>
                  <a:gs pos="30000">
                    <a:srgbClr val="282828"/>
                  </a:gs>
                </a:gsLst>
                <a:lin ang="5400000" scaled="0"/>
              </a:gradFill>
            </a:endParaRPr>
          </a:p>
          <a:p>
            <a:pPr>
              <a:lnSpc>
                <a:spcPct val="90000"/>
              </a:lnSpc>
              <a:spcAft>
                <a:spcPts val="600"/>
              </a:spcAft>
            </a:pPr>
            <a:r>
              <a:rPr lang="en-US" sz="2400" dirty="0" smtClean="0">
                <a:gradFill>
                  <a:gsLst>
                    <a:gs pos="2917">
                      <a:srgbClr val="282828"/>
                    </a:gs>
                    <a:gs pos="30000">
                      <a:srgbClr val="282828"/>
                    </a:gs>
                  </a:gsLst>
                  <a:lin ang="5400000" scaled="0"/>
                </a:gradFill>
              </a:rPr>
              <a:t>Data encryption</a:t>
            </a:r>
          </a:p>
          <a:p>
            <a:pPr>
              <a:lnSpc>
                <a:spcPct val="90000"/>
              </a:lnSpc>
              <a:spcAft>
                <a:spcPts val="600"/>
              </a:spcAft>
            </a:pPr>
            <a:endParaRPr lang="en-US" sz="2400" dirty="0">
              <a:gradFill>
                <a:gsLst>
                  <a:gs pos="2917">
                    <a:srgbClr val="282828"/>
                  </a:gs>
                  <a:gs pos="30000">
                    <a:srgbClr val="282828"/>
                  </a:gs>
                </a:gsLst>
                <a:lin ang="5400000" scaled="0"/>
              </a:gradFill>
            </a:endParaRPr>
          </a:p>
          <a:p>
            <a:pPr>
              <a:lnSpc>
                <a:spcPct val="90000"/>
              </a:lnSpc>
              <a:spcAft>
                <a:spcPts val="600"/>
              </a:spcAft>
            </a:pPr>
            <a:r>
              <a:rPr lang="en-US" sz="2400" dirty="0" smtClean="0">
                <a:gradFill>
                  <a:gsLst>
                    <a:gs pos="2917">
                      <a:srgbClr val="282828"/>
                    </a:gs>
                    <a:gs pos="30000">
                      <a:srgbClr val="282828"/>
                    </a:gs>
                  </a:gsLst>
                  <a:lin ang="5400000" scaled="0"/>
                </a:gradFill>
              </a:rPr>
              <a:t>Firewall</a:t>
            </a:r>
          </a:p>
          <a:p>
            <a:pPr>
              <a:lnSpc>
                <a:spcPct val="90000"/>
              </a:lnSpc>
              <a:spcAft>
                <a:spcPts val="600"/>
              </a:spcAft>
            </a:pPr>
            <a:endParaRPr lang="en-US" sz="2400" dirty="0">
              <a:gradFill>
                <a:gsLst>
                  <a:gs pos="2917">
                    <a:srgbClr val="282828"/>
                  </a:gs>
                  <a:gs pos="30000">
                    <a:srgbClr val="282828"/>
                  </a:gs>
                </a:gsLst>
                <a:lin ang="5400000" scaled="0"/>
              </a:gradFill>
            </a:endParaRPr>
          </a:p>
          <a:p>
            <a:pPr>
              <a:lnSpc>
                <a:spcPct val="90000"/>
              </a:lnSpc>
              <a:spcAft>
                <a:spcPts val="600"/>
              </a:spcAft>
            </a:pPr>
            <a:r>
              <a:rPr lang="en-US" sz="2400" dirty="0" smtClean="0">
                <a:gradFill>
                  <a:gsLst>
                    <a:gs pos="2917">
                      <a:srgbClr val="282828"/>
                    </a:gs>
                    <a:gs pos="30000">
                      <a:srgbClr val="282828"/>
                    </a:gs>
                  </a:gsLst>
                  <a:lin ang="5400000" scaled="0"/>
                </a:gradFill>
              </a:rPr>
              <a:t>Antivirus</a:t>
            </a:r>
          </a:p>
          <a:p>
            <a:pPr>
              <a:lnSpc>
                <a:spcPct val="90000"/>
              </a:lnSpc>
              <a:spcAft>
                <a:spcPts val="600"/>
              </a:spcAft>
            </a:pPr>
            <a:endParaRPr lang="en-US" sz="2400" dirty="0" smtClean="0">
              <a:gradFill>
                <a:gsLst>
                  <a:gs pos="2917">
                    <a:srgbClr val="282828"/>
                  </a:gs>
                  <a:gs pos="30000">
                    <a:srgbClr val="282828"/>
                  </a:gs>
                </a:gsLst>
                <a:lin ang="5400000" scaled="0"/>
              </a:gradFill>
            </a:endParaRPr>
          </a:p>
        </p:txBody>
      </p:sp>
    </p:spTree>
    <p:extLst>
      <p:ext uri="{BB962C8B-B14F-4D97-AF65-F5344CB8AC3E}">
        <p14:creationId xmlns:p14="http://schemas.microsoft.com/office/powerpoint/2010/main" val="349984247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a:t>
            </a:r>
            <a:endParaRPr lang="en-US" dirty="0"/>
          </a:p>
        </p:txBody>
      </p:sp>
      <p:sp>
        <p:nvSpPr>
          <p:cNvPr id="4" name="Rectangle 3"/>
          <p:cNvSpPr/>
          <p:nvPr/>
        </p:nvSpPr>
        <p:spPr bwMode="auto">
          <a:xfrm>
            <a:off x="856461" y="2125663"/>
            <a:ext cx="2913504" cy="2971799"/>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Dedicated instance</a:t>
            </a:r>
            <a:endParaRPr lang="en-US" dirty="0">
              <a:gradFill>
                <a:gsLst>
                  <a:gs pos="0">
                    <a:srgbClr val="FFFFFF"/>
                  </a:gs>
                  <a:gs pos="100000">
                    <a:srgbClr val="FFFFFF"/>
                  </a:gs>
                </a:gsLst>
                <a:lin ang="5400000" scaled="0"/>
              </a:gradFill>
              <a:ea typeface="Segoe UI" pitchFamily="34" charset="0"/>
              <a:cs typeface="Segoe UI" pitchFamily="34" charset="0"/>
            </a:endParaRP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Benchmark the  I/O subsystem</a:t>
            </a:r>
            <a:endParaRPr lang="en-US" dirty="0">
              <a:gradFill>
                <a:gsLst>
                  <a:gs pos="0">
                    <a:srgbClr val="FFFFFF"/>
                  </a:gs>
                  <a:gs pos="100000">
                    <a:srgbClr val="FFFFFF"/>
                  </a:gs>
                </a:gsLst>
                <a:lin ang="5400000" scaled="0"/>
              </a:gradFill>
              <a:ea typeface="Segoe UI" pitchFamily="34" charset="0"/>
              <a:cs typeface="Segoe UI" pitchFamily="34" charset="0"/>
            </a:endParaRP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More disks or faster  disks</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SQL Edition</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4600877" y="2125663"/>
            <a:ext cx="2697480" cy="297179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err="1" smtClean="0">
                <a:gradFill>
                  <a:gsLst>
                    <a:gs pos="0">
                      <a:srgbClr val="FFFFFF"/>
                    </a:gs>
                    <a:gs pos="100000">
                      <a:srgbClr val="FFFFFF"/>
                    </a:gs>
                  </a:gsLst>
                  <a:lin ang="5400000" scaled="0"/>
                </a:gradFill>
                <a:ea typeface="Segoe UI" pitchFamily="34" charset="0"/>
                <a:cs typeface="Segoe UI" pitchFamily="34" charset="0"/>
              </a:rPr>
              <a:t>Tempdb</a:t>
            </a:r>
            <a:r>
              <a:rPr lang="en-US" dirty="0" smtClean="0">
                <a:gradFill>
                  <a:gsLst>
                    <a:gs pos="0">
                      <a:srgbClr val="FFFFFF"/>
                    </a:gs>
                    <a:gs pos="100000">
                      <a:srgbClr val="FFFFFF"/>
                    </a:gs>
                  </a:gsLst>
                  <a:lin ang="5400000" scaled="0"/>
                </a:gradFill>
                <a:ea typeface="Segoe UI" pitchFamily="34" charset="0"/>
                <a:cs typeface="Segoe UI" pitchFamily="34" charset="0"/>
              </a:rPr>
              <a:t>:</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File placement</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Number of data files</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err="1" smtClean="0">
                <a:gradFill>
                  <a:gsLst>
                    <a:gs pos="0">
                      <a:srgbClr val="FFFFFF"/>
                    </a:gs>
                    <a:gs pos="100000">
                      <a:srgbClr val="FFFFFF"/>
                    </a:gs>
                  </a:gsLst>
                  <a:lin ang="5400000" scaled="0"/>
                </a:gradFill>
                <a:ea typeface="Segoe UI" pitchFamily="34" charset="0"/>
                <a:cs typeface="Segoe UI" pitchFamily="34" charset="0"/>
              </a:rPr>
              <a:t>ProjectWebApp</a:t>
            </a:r>
            <a:r>
              <a:rPr lang="en-US" dirty="0" smtClean="0">
                <a:gradFill>
                  <a:gsLst>
                    <a:gs pos="0">
                      <a:srgbClr val="FFFFFF"/>
                    </a:gs>
                    <a:gs pos="100000">
                      <a:srgbClr val="FFFFFF"/>
                    </a:gs>
                  </a:gsLst>
                  <a:lin ang="5400000" scaled="0"/>
                </a:gradFill>
                <a:ea typeface="Segoe UI" pitchFamily="34" charset="0"/>
                <a:cs typeface="Segoe UI" pitchFamily="34" charset="0"/>
              </a:rPr>
              <a:t>:</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Data and log file placement</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Manage </a:t>
            </a:r>
            <a:r>
              <a:rPr lang="en-US" dirty="0" err="1" smtClean="0">
                <a:gradFill>
                  <a:gsLst>
                    <a:gs pos="0">
                      <a:srgbClr val="FFFFFF"/>
                    </a:gs>
                    <a:gs pos="100000">
                      <a:srgbClr val="FFFFFF"/>
                    </a:gs>
                  </a:gsLst>
                  <a:lin ang="5400000" scaled="0"/>
                </a:gradFill>
                <a:ea typeface="Segoe UI" pitchFamily="34" charset="0"/>
                <a:cs typeface="Segoe UI" pitchFamily="34" charset="0"/>
              </a:rPr>
              <a:t>autogrowth</a:t>
            </a: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8129269" y="2125663"/>
            <a:ext cx="2743200" cy="297547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Timer job to determine and repair fragmentation</a:t>
            </a:r>
          </a:p>
          <a:p>
            <a:pPr marL="285750" indent="-285750" defTabSz="932472" fontAlgn="base">
              <a:spcBef>
                <a:spcPct val="0"/>
              </a:spcBef>
              <a:spcAft>
                <a:spcPct val="0"/>
              </a:spcAft>
              <a:buFont typeface="Arial" panose="020B0604020202020204" pitchFamily="34" charset="0"/>
              <a:buChar char="•"/>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Statistics are updated using built in SQL functionality - hitting the threshold</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5"/>
          <p:cNvSpPr/>
          <p:nvPr/>
        </p:nvSpPr>
        <p:spPr bwMode="auto">
          <a:xfrm>
            <a:off x="4600877" y="5252569"/>
            <a:ext cx="2697480" cy="835493"/>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gradFill>
                  <a:gsLst>
                    <a:gs pos="0">
                      <a:srgbClr val="FFFFFF"/>
                    </a:gs>
                    <a:gs pos="100000">
                      <a:srgbClr val="FFFFFF"/>
                    </a:gs>
                  </a:gsLst>
                  <a:lin ang="5400000" scaled="0"/>
                </a:gradFill>
              </a:rPr>
              <a:t>Schema changes not supported</a:t>
            </a:r>
            <a:endParaRPr lang="en-US" dirty="0">
              <a:gradFill>
                <a:gsLst>
                  <a:gs pos="0">
                    <a:srgbClr val="FFFFFF"/>
                  </a:gs>
                  <a:gs pos="100000">
                    <a:srgbClr val="FFFFFF"/>
                  </a:gs>
                </a:gsLst>
                <a:lin ang="5400000" scaled="0"/>
              </a:gradFill>
            </a:endParaRPr>
          </a:p>
        </p:txBody>
      </p:sp>
      <p:sp>
        <p:nvSpPr>
          <p:cNvPr id="8" name="Rectangle 5"/>
          <p:cNvSpPr/>
          <p:nvPr/>
        </p:nvSpPr>
        <p:spPr bwMode="auto">
          <a:xfrm>
            <a:off x="8129269" y="5252569"/>
            <a:ext cx="2697480" cy="835493"/>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dirty="0" smtClean="0">
                <a:gradFill>
                  <a:gsLst>
                    <a:gs pos="0">
                      <a:srgbClr val="FFFFFF"/>
                    </a:gs>
                    <a:gs pos="100000">
                      <a:srgbClr val="FFFFFF"/>
                    </a:gs>
                  </a:gsLst>
                  <a:lin ang="5400000" scaled="0"/>
                </a:gradFill>
              </a:rPr>
              <a:t>Monitor!</a:t>
            </a:r>
            <a:endParaRPr lang="en-US"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3510566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Availability</a:t>
            </a:r>
            <a:endParaRPr lang="en-US" dirty="0"/>
          </a:p>
        </p:txBody>
      </p:sp>
      <p:sp>
        <p:nvSpPr>
          <p:cNvPr id="3" name="Text Placeholder 2"/>
          <p:cNvSpPr>
            <a:spLocks noGrp="1"/>
          </p:cNvSpPr>
          <p:nvPr>
            <p:ph type="body" sz="quarter" idx="10"/>
          </p:nvPr>
        </p:nvSpPr>
        <p:spPr>
          <a:xfrm>
            <a:off x="274638" y="1212850"/>
            <a:ext cx="11887200" cy="738664"/>
          </a:xfrm>
        </p:spPr>
        <p:txBody>
          <a:bodyPr/>
          <a:lstStyle/>
          <a:p>
            <a:r>
              <a:rPr lang="en-US" dirty="0" smtClean="0"/>
              <a:t>SQL 2012 </a:t>
            </a:r>
            <a:r>
              <a:rPr lang="en-US" dirty="0" err="1" smtClean="0"/>
              <a:t>AlwaysOn</a:t>
            </a:r>
            <a:r>
              <a:rPr lang="en-US" dirty="0" smtClean="0"/>
              <a:t> AG</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2309241"/>
            <a:ext cx="8181975" cy="572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Rounded Rectangle 29"/>
          <p:cNvSpPr/>
          <p:nvPr/>
        </p:nvSpPr>
        <p:spPr bwMode="auto">
          <a:xfrm>
            <a:off x="1105669" y="1913086"/>
            <a:ext cx="10225136" cy="4608512"/>
          </a:xfrm>
          <a:prstGeom prst="roundRect">
            <a:avLst/>
          </a:prstGeom>
          <a:noFill/>
          <a:ln w="38100">
            <a:solidFill>
              <a:schemeClr val="accent6"/>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1" name="TextBox 30"/>
          <p:cNvSpPr txBox="1"/>
          <p:nvPr/>
        </p:nvSpPr>
        <p:spPr>
          <a:xfrm>
            <a:off x="9386589" y="1221461"/>
            <a:ext cx="2304785" cy="627864"/>
          </a:xfrm>
          <a:prstGeom prst="rect">
            <a:avLst/>
          </a:prstGeom>
          <a:noFill/>
        </p:spPr>
        <p:txBody>
          <a:bodyPr wrap="square" lIns="182880" tIns="146304" rIns="182880" bIns="146304" rtlCol="0">
            <a:spAutoFit/>
          </a:bodyPr>
          <a:lstStyle/>
          <a:p>
            <a:pPr>
              <a:lnSpc>
                <a:spcPct val="90000"/>
              </a:lnSpc>
              <a:spcAft>
                <a:spcPts val="600"/>
              </a:spcAft>
            </a:pPr>
            <a:r>
              <a:rPr lang="en-US" sz="2400" b="1" dirty="0" smtClean="0">
                <a:gradFill>
                  <a:gsLst>
                    <a:gs pos="2917">
                      <a:srgbClr val="282828"/>
                    </a:gs>
                    <a:gs pos="30000">
                      <a:srgbClr val="282828"/>
                    </a:gs>
                  </a:gsLst>
                  <a:lin ang="5400000" scaled="0"/>
                </a:gradFill>
              </a:rPr>
              <a:t>WSFC</a:t>
            </a:r>
          </a:p>
        </p:txBody>
      </p:sp>
    </p:spTree>
    <p:extLst>
      <p:ext uri="{BB962C8B-B14F-4D97-AF65-F5344CB8AC3E}">
        <p14:creationId xmlns:p14="http://schemas.microsoft.com/office/powerpoint/2010/main" val="359044512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Maintain &amp; Monitor</a:t>
            </a:r>
            <a:br>
              <a:rPr lang="en-US" dirty="0" smtClean="0"/>
            </a:br>
            <a:r>
              <a:rPr lang="en-US" dirty="0"/>
              <a:t/>
            </a:r>
            <a:br>
              <a:rPr lang="en-US" dirty="0"/>
            </a:br>
            <a:endParaRPr lang="en-US" dirty="0"/>
          </a:p>
        </p:txBody>
      </p:sp>
      <p:sp>
        <p:nvSpPr>
          <p:cNvPr id="3" name="Text Placeholder 2"/>
          <p:cNvSpPr>
            <a:spLocks noGrp="1"/>
          </p:cNvSpPr>
          <p:nvPr>
            <p:ph type="body" sz="quarter" idx="10"/>
          </p:nvPr>
        </p:nvSpPr>
        <p:spPr>
          <a:xfrm>
            <a:off x="274638" y="1706348"/>
            <a:ext cx="11887200" cy="3447098"/>
          </a:xfrm>
        </p:spPr>
        <p:txBody>
          <a:bodyPr/>
          <a:lstStyle/>
          <a:p>
            <a:pPr marL="571500" indent="-571500">
              <a:buFont typeface="Wingdings" panose="05000000000000000000" pitchFamily="2" charset="2"/>
              <a:buChar char="Ø"/>
            </a:pPr>
            <a:r>
              <a:rPr lang="en-US" dirty="0" smtClean="0"/>
              <a:t>Extended Events (SQL 2012)</a:t>
            </a:r>
          </a:p>
          <a:p>
            <a:pPr marL="571500" indent="-571500">
              <a:buFont typeface="Wingdings" panose="05000000000000000000" pitchFamily="2" charset="2"/>
              <a:buChar char="Ø"/>
            </a:pPr>
            <a:r>
              <a:rPr lang="en-US" dirty="0" smtClean="0"/>
              <a:t>SQL Activity Monitor</a:t>
            </a:r>
          </a:p>
          <a:p>
            <a:pPr marL="571500" indent="-571500">
              <a:buFont typeface="Wingdings" panose="05000000000000000000" pitchFamily="2" charset="2"/>
              <a:buChar char="Ø"/>
            </a:pPr>
            <a:r>
              <a:rPr lang="en-US" dirty="0" err="1" smtClean="0"/>
              <a:t>Perfmon</a:t>
            </a:r>
            <a:endParaRPr lang="en-US" dirty="0" smtClean="0"/>
          </a:p>
          <a:p>
            <a:pPr marL="571500" indent="-571500">
              <a:buFont typeface="Wingdings" panose="05000000000000000000" pitchFamily="2" charset="2"/>
              <a:buChar char="Ø"/>
            </a:pPr>
            <a:r>
              <a:rPr lang="en-US" dirty="0" smtClean="0"/>
              <a:t>DBCC </a:t>
            </a:r>
          </a:p>
          <a:p>
            <a:pPr marL="571500" indent="-571500">
              <a:buFont typeface="Wingdings" panose="05000000000000000000" pitchFamily="2" charset="2"/>
              <a:buChar char="Ø"/>
            </a:pPr>
            <a:endParaRPr lang="en-US" dirty="0"/>
          </a:p>
        </p:txBody>
      </p:sp>
    </p:spTree>
    <p:extLst>
      <p:ext uri="{BB962C8B-B14F-4D97-AF65-F5344CB8AC3E}">
        <p14:creationId xmlns:p14="http://schemas.microsoft.com/office/powerpoint/2010/main" val="432029669"/>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Capacity Planning</a:t>
            </a:r>
            <a:endParaRPr lang="en-US" dirty="0"/>
          </a:p>
        </p:txBody>
      </p:sp>
    </p:spTree>
    <p:extLst>
      <p:ext uri="{BB962C8B-B14F-4D97-AF65-F5344CB8AC3E}">
        <p14:creationId xmlns:p14="http://schemas.microsoft.com/office/powerpoint/2010/main" val="2694880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269009" y="2125663"/>
            <a:ext cx="2697480" cy="2744787"/>
          </a:xfrm>
          <a:prstGeom prst="rect">
            <a:avLst/>
          </a:prstGeom>
          <a:solidFill>
            <a:srgbClr val="009E4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Users:</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Concurrency</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Split of roles</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Geographic distribution</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011966" y="2125663"/>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Issues, Risks and Deliverables</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Custom Calendars</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8497880" y="2125663"/>
            <a:ext cx="2743200" cy="2744787"/>
          </a:xfrm>
          <a:prstGeom prst="rect">
            <a:avLst/>
          </a:prstGeom>
          <a:solidFill>
            <a:srgbClr val="DC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Line of Business Integration</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Virtualization</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5754923" y="2125663"/>
            <a:ext cx="2697480" cy="2744787"/>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Usage </a:t>
            </a:r>
            <a:r>
              <a:rPr lang="en-US" dirty="0">
                <a:gradFill>
                  <a:gsLst>
                    <a:gs pos="0">
                      <a:srgbClr val="FFFFFF"/>
                    </a:gs>
                    <a:gs pos="100000">
                      <a:srgbClr val="FFFFFF"/>
                    </a:gs>
                  </a:gsLst>
                  <a:lin ang="5400000" scaled="0"/>
                </a:gradFill>
                <a:ea typeface="Segoe UI" pitchFamily="34" charset="0"/>
                <a:cs typeface="Segoe UI" pitchFamily="34" charset="0"/>
              </a:rPr>
              <a:t>patterns:</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Workload conditions</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Average </a:t>
            </a:r>
            <a:r>
              <a:rPr lang="en-US" dirty="0">
                <a:gradFill>
                  <a:gsLst>
                    <a:gs pos="0">
                      <a:srgbClr val="FFFFFF"/>
                    </a:gs>
                    <a:gs pos="100000">
                      <a:srgbClr val="FFFFFF"/>
                    </a:gs>
                  </a:gsLst>
                  <a:lin ang="5400000" scaled="0"/>
                </a:gradFill>
                <a:ea typeface="Segoe UI" pitchFamily="34" charset="0"/>
                <a:cs typeface="Segoe UI" pitchFamily="34" charset="0"/>
              </a:rPr>
              <a:t>time between page </a:t>
            </a:r>
            <a:r>
              <a:rPr lang="en-US" dirty="0" smtClean="0">
                <a:gradFill>
                  <a:gsLst>
                    <a:gs pos="0">
                      <a:srgbClr val="FFFFFF"/>
                    </a:gs>
                    <a:gs pos="100000">
                      <a:srgbClr val="FFFFFF"/>
                    </a:gs>
                  </a:gsLst>
                  <a:lin ang="5400000" scaled="0"/>
                </a:gradFill>
                <a:ea typeface="Segoe UI" pitchFamily="34" charset="0"/>
                <a:cs typeface="Segoe UI" pitchFamily="34" charset="0"/>
              </a:rPr>
              <a:t>requests</a:t>
            </a:r>
            <a:endParaRPr lang="en-US" dirty="0">
              <a:gradFill>
                <a:gsLst>
                  <a:gs pos="0">
                    <a:srgbClr val="FFFFFF"/>
                  </a:gs>
                  <a:gs pos="100000">
                    <a:srgbClr val="FFFFFF"/>
                  </a:gs>
                </a:gsLst>
                <a:lin ang="5400000" scaled="0"/>
              </a:gradFill>
              <a:ea typeface="Segoe UI" pitchFamily="34" charset="0"/>
              <a:cs typeface="Segoe UI" pitchFamily="34" charset="0"/>
            </a:endParaRP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Average </a:t>
            </a:r>
            <a:r>
              <a:rPr lang="en-US" dirty="0">
                <a:gradFill>
                  <a:gsLst>
                    <a:gs pos="0">
                      <a:srgbClr val="FFFFFF"/>
                    </a:gs>
                    <a:gs pos="100000">
                      <a:srgbClr val="FFFFFF"/>
                    </a:gs>
                  </a:gsLst>
                  <a:lin ang="5400000" scaled="0"/>
                </a:gradFill>
                <a:ea typeface="Segoe UI" pitchFamily="34" charset="0"/>
                <a:cs typeface="Segoe UI" pitchFamily="34" charset="0"/>
              </a:rPr>
              <a:t>session </a:t>
            </a:r>
            <a:r>
              <a:rPr lang="en-US" dirty="0" smtClean="0">
                <a:gradFill>
                  <a:gsLst>
                    <a:gs pos="0">
                      <a:srgbClr val="FFFFFF"/>
                    </a:gs>
                    <a:gs pos="100000">
                      <a:srgbClr val="FFFFFF"/>
                    </a:gs>
                  </a:gsLst>
                  <a:lin ang="5400000" scaled="0"/>
                </a:gradFill>
                <a:ea typeface="Segoe UI" pitchFamily="34" charset="0"/>
                <a:cs typeface="Segoe UI" pitchFamily="34" charset="0"/>
              </a:rPr>
              <a:t>time</a:t>
            </a:r>
            <a:endParaRPr lang="en-US" dirty="0">
              <a:gradFill>
                <a:gsLst>
                  <a:gs pos="0">
                    <a:srgbClr val="FFFFFF"/>
                  </a:gs>
                  <a:gs pos="100000">
                    <a:srgbClr val="FFFFFF"/>
                  </a:gs>
                </a:gsLst>
                <a:lin ang="5400000" scaled="0"/>
              </a:gradFill>
              <a:ea typeface="Segoe UI" pitchFamily="34" charset="0"/>
              <a:cs typeface="Segoe UI" pitchFamily="34" charset="0"/>
            </a:endParaRP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Payload </a:t>
            </a:r>
            <a:r>
              <a:rPr lang="en-US" dirty="0">
                <a:gradFill>
                  <a:gsLst>
                    <a:gs pos="0">
                      <a:srgbClr val="FFFFFF"/>
                    </a:gs>
                    <a:gs pos="100000">
                      <a:srgbClr val="FFFFFF"/>
                    </a:gs>
                  </a:gsLst>
                  <a:lin ang="5400000" scaled="0"/>
                </a:gradFill>
                <a:ea typeface="Segoe UI" pitchFamily="34" charset="0"/>
                <a:cs typeface="Segoe UI" pitchFamily="34" charset="0"/>
              </a:rPr>
              <a:t>of </a:t>
            </a:r>
            <a:r>
              <a:rPr lang="en-US" dirty="0" smtClean="0">
                <a:gradFill>
                  <a:gsLst>
                    <a:gs pos="0">
                      <a:srgbClr val="FFFFFF"/>
                    </a:gs>
                    <a:gs pos="100000">
                      <a:srgbClr val="FFFFFF"/>
                    </a:gs>
                  </a:gsLst>
                  <a:lin ang="5400000" scaled="0"/>
                </a:gradFill>
                <a:ea typeface="Segoe UI" pitchFamily="34" charset="0"/>
                <a:cs typeface="Segoe UI" pitchFamily="34" charset="0"/>
              </a:rPr>
              <a:t>Pages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US" dirty="0" smtClean="0"/>
              <a:t>Performance</a:t>
            </a:r>
            <a:endParaRPr lang="en-US" dirty="0"/>
          </a:p>
        </p:txBody>
      </p:sp>
      <p:sp>
        <p:nvSpPr>
          <p:cNvPr id="4" name="Text Placeholder 3"/>
          <p:cNvSpPr>
            <a:spLocks noGrp="1"/>
          </p:cNvSpPr>
          <p:nvPr>
            <p:ph type="body" sz="quarter" idx="10"/>
          </p:nvPr>
        </p:nvSpPr>
        <p:spPr>
          <a:xfrm>
            <a:off x="274638" y="1212850"/>
            <a:ext cx="11887200" cy="849463"/>
          </a:xfrm>
        </p:spPr>
        <p:txBody>
          <a:bodyPr vert="horz" wrap="square" lIns="182880" tIns="146304" rIns="182880" bIns="146304" rtlCol="0">
            <a:spAutoFit/>
          </a:bodyPr>
          <a:lstStyle/>
          <a:p>
            <a:r>
              <a:rPr lang="en-US" dirty="0">
                <a:gradFill>
                  <a:gsLst>
                    <a:gs pos="0">
                      <a:schemeClr val="tx2"/>
                    </a:gs>
                    <a:gs pos="86000">
                      <a:schemeClr val="tx2"/>
                    </a:gs>
                  </a:gsLst>
                  <a:lin ang="5400000" scaled="0"/>
                </a:gradFill>
              </a:rPr>
              <a:t>A</a:t>
            </a:r>
            <a:r>
              <a:rPr lang="en-US" dirty="0" smtClean="0">
                <a:gradFill>
                  <a:gsLst>
                    <a:gs pos="0">
                      <a:schemeClr val="tx2"/>
                    </a:gs>
                    <a:gs pos="86000">
                      <a:schemeClr val="tx2"/>
                    </a:gs>
                  </a:gsLst>
                  <a:lin ang="5400000" scaled="0"/>
                </a:gradFill>
              </a:rPr>
              <a:t>ffecting factors</a:t>
            </a:r>
            <a:endParaRPr lang="en-US" dirty="0">
              <a:gradFill>
                <a:gsLst>
                  <a:gs pos="0">
                    <a:schemeClr val="tx2"/>
                  </a:gs>
                  <a:gs pos="86000">
                    <a:schemeClr val="tx2"/>
                  </a:gs>
                </a:gsLst>
                <a:lin ang="5400000" scaled="0"/>
              </a:gradFill>
            </a:endParaRPr>
          </a:p>
        </p:txBody>
      </p:sp>
    </p:spTree>
    <p:extLst>
      <p:ext uri="{BB962C8B-B14F-4D97-AF65-F5344CB8AC3E}">
        <p14:creationId xmlns:p14="http://schemas.microsoft.com/office/powerpoint/2010/main" val="3828720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269009" y="2125663"/>
            <a:ext cx="2697480" cy="2744787"/>
          </a:xfrm>
          <a:prstGeom prst="rect">
            <a:avLst/>
          </a:prstGeom>
          <a:solidFill>
            <a:srgbClr val="55D45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Small dataset:</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20 projects</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62.5 tasks per project</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50 </a:t>
            </a:r>
            <a:r>
              <a:rPr lang="en-US" dirty="0">
                <a:gradFill>
                  <a:gsLst>
                    <a:gs pos="0">
                      <a:srgbClr val="FFFFFF"/>
                    </a:gs>
                    <a:gs pos="100000">
                      <a:srgbClr val="FFFFFF"/>
                    </a:gs>
                  </a:gsLst>
                  <a:lin ang="5400000" scaled="0"/>
                </a:gradFill>
                <a:ea typeface="Segoe UI" pitchFamily="34" charset="0"/>
                <a:cs typeface="Segoe UI" pitchFamily="34" charset="0"/>
              </a:rPr>
              <a:t>resources</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3 calendars</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2600 timesheets per year</a:t>
            </a:r>
          </a:p>
        </p:txBody>
      </p:sp>
      <p:sp>
        <p:nvSpPr>
          <p:cNvPr id="27" name="Rectangle 26"/>
          <p:cNvSpPr/>
          <p:nvPr/>
        </p:nvSpPr>
        <p:spPr bwMode="auto">
          <a:xfrm>
            <a:off x="3011966" y="2125663"/>
            <a:ext cx="2697480" cy="2744787"/>
          </a:xfrm>
          <a:prstGeom prst="rect">
            <a:avLst/>
          </a:prstGeom>
          <a:solidFill>
            <a:srgbClr val="009E4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Medium dataset:</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100 projects</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250 tasks per project</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1000 </a:t>
            </a:r>
            <a:r>
              <a:rPr lang="en-US" dirty="0">
                <a:gradFill>
                  <a:gsLst>
                    <a:gs pos="0">
                      <a:srgbClr val="FFFFFF"/>
                    </a:gs>
                    <a:gs pos="100000">
                      <a:srgbClr val="FFFFFF"/>
                    </a:gs>
                  </a:gsLst>
                  <a:lin ang="5400000" scaled="0"/>
                </a:gradFill>
                <a:ea typeface="Segoe UI" pitchFamily="34" charset="0"/>
                <a:cs typeface="Segoe UI" pitchFamily="34" charset="0"/>
              </a:rPr>
              <a:t>resources</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26 calendars</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52000 timesheets per year</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5 </a:t>
            </a:r>
            <a:r>
              <a:rPr lang="en-US" dirty="0" smtClean="0">
                <a:gradFill>
                  <a:gsLst>
                    <a:gs pos="0">
                      <a:srgbClr val="FFFFFF"/>
                    </a:gs>
                    <a:gs pos="100000">
                      <a:srgbClr val="FFFFFF"/>
                    </a:gs>
                  </a:gsLst>
                  <a:lin ang="5400000" scaled="0"/>
                </a:gradFill>
                <a:ea typeface="Segoe UI" pitchFamily="34" charset="0"/>
                <a:cs typeface="Segoe UI" pitchFamily="34" charset="0"/>
              </a:rPr>
              <a:t>EPTs</a:t>
            </a:r>
          </a:p>
        </p:txBody>
      </p:sp>
      <p:sp>
        <p:nvSpPr>
          <p:cNvPr id="31" name="Rectangle 30"/>
          <p:cNvSpPr/>
          <p:nvPr/>
        </p:nvSpPr>
        <p:spPr bwMode="auto">
          <a:xfrm>
            <a:off x="5754923" y="2125663"/>
            <a:ext cx="2697480" cy="2744787"/>
          </a:xfrm>
          <a:prstGeom prst="rect">
            <a:avLst/>
          </a:prstGeom>
          <a:solidFill>
            <a:srgbClr val="00723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Large dataset:</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5000 projects</a:t>
            </a:r>
          </a:p>
          <a:p>
            <a:pPr marL="285750" indent="-285750" defTabSz="932472" fontAlgn="base">
              <a:spcBef>
                <a:spcPct val="0"/>
              </a:spcBef>
              <a:spcAft>
                <a:spcPct val="0"/>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10000 </a:t>
            </a:r>
            <a:r>
              <a:rPr lang="en-US" dirty="0">
                <a:gradFill>
                  <a:gsLst>
                    <a:gs pos="0">
                      <a:srgbClr val="FFFFFF"/>
                    </a:gs>
                    <a:gs pos="100000">
                      <a:srgbClr val="FFFFFF"/>
                    </a:gs>
                  </a:gsLst>
                  <a:lin ang="5400000" scaled="0"/>
                </a:gradFill>
                <a:ea typeface="Segoe UI" pitchFamily="34" charset="0"/>
                <a:cs typeface="Segoe UI" pitchFamily="34" charset="0"/>
              </a:rPr>
              <a:t>resources</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100 calendars</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780000 timesheets per year</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50 EPTs</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30 workflows</a:t>
            </a:r>
          </a:p>
          <a:p>
            <a:pPr marL="285750" indent="-285750" defTabSz="932472" fontAlgn="base">
              <a:spcBef>
                <a:spcPct val="0"/>
              </a:spcBef>
              <a:spcAft>
                <a:spcPct val="0"/>
              </a:spcAft>
              <a:buFont typeface="Arial" panose="020B0604020202020204" pitchFamily="34" charset="0"/>
              <a:buChar char="•"/>
            </a:pPr>
            <a:r>
              <a:rPr lang="en-US" dirty="0">
                <a:gradFill>
                  <a:gsLst>
                    <a:gs pos="0">
                      <a:srgbClr val="FFFFFF"/>
                    </a:gs>
                    <a:gs pos="100000">
                      <a:srgbClr val="FFFFFF"/>
                    </a:gs>
                  </a:gsLst>
                  <a:lin ang="5400000" scaled="0"/>
                </a:gradFill>
                <a:ea typeface="Segoe UI" pitchFamily="34" charset="0"/>
                <a:cs typeface="Segoe UI" pitchFamily="34" charset="0"/>
              </a:rPr>
              <a:t>100 departments</a:t>
            </a:r>
          </a:p>
        </p:txBody>
      </p:sp>
      <p:sp>
        <p:nvSpPr>
          <p:cNvPr id="3" name="Title 2"/>
          <p:cNvSpPr>
            <a:spLocks noGrp="1"/>
          </p:cNvSpPr>
          <p:nvPr>
            <p:ph type="title"/>
          </p:nvPr>
        </p:nvSpPr>
        <p:spPr/>
        <p:txBody>
          <a:bodyPr/>
          <a:lstStyle/>
          <a:p>
            <a:r>
              <a:rPr lang="en-US" dirty="0"/>
              <a:t>Capacity Planning</a:t>
            </a:r>
          </a:p>
        </p:txBody>
      </p:sp>
      <p:sp>
        <p:nvSpPr>
          <p:cNvPr id="4" name="Text Placeholder 3"/>
          <p:cNvSpPr>
            <a:spLocks noGrp="1"/>
          </p:cNvSpPr>
          <p:nvPr>
            <p:ph type="body" sz="quarter" idx="10"/>
          </p:nvPr>
        </p:nvSpPr>
        <p:spPr>
          <a:xfrm>
            <a:off x="274638" y="1212850"/>
            <a:ext cx="11887200" cy="849463"/>
          </a:xfrm>
        </p:spPr>
        <p:txBody>
          <a:bodyPr vert="horz" wrap="square" lIns="182880" tIns="146304" rIns="182880" bIns="146304" rtlCol="0">
            <a:spAutoFit/>
          </a:bodyPr>
          <a:lstStyle/>
          <a:p>
            <a:r>
              <a:rPr lang="en-US" dirty="0">
                <a:gradFill>
                  <a:gsLst>
                    <a:gs pos="0">
                      <a:schemeClr val="tx2"/>
                    </a:gs>
                    <a:gs pos="86000">
                      <a:schemeClr val="tx2"/>
                    </a:gs>
                  </a:gsLst>
                  <a:lin ang="5400000" scaled="0"/>
                </a:gradFill>
              </a:rPr>
              <a:t>Typical datasets in Project Server 2013</a:t>
            </a:r>
          </a:p>
        </p:txBody>
      </p:sp>
    </p:spTree>
    <p:extLst>
      <p:ext uri="{BB962C8B-B14F-4D97-AF65-F5344CB8AC3E}">
        <p14:creationId xmlns:p14="http://schemas.microsoft.com/office/powerpoint/2010/main" val="1290708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bwMode="auto">
          <a:xfrm>
            <a:off x="274638" y="2125663"/>
            <a:ext cx="10228939" cy="50750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p:nvSpPr>
        <p:spPr bwMode="auto">
          <a:xfrm>
            <a:off x="7290653" y="2857518"/>
            <a:ext cx="3212924" cy="3816723"/>
          </a:xfrm>
          <a:prstGeom prst="rect">
            <a:avLst/>
          </a:prstGeom>
          <a:solidFill>
            <a:srgbClr val="55D45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bwMode="auto">
          <a:xfrm>
            <a:off x="274638" y="2849190"/>
            <a:ext cx="3212924" cy="3816723"/>
          </a:xfrm>
          <a:prstGeom prst="rect">
            <a:avLst/>
          </a:prstGeom>
          <a:solidFill>
            <a:srgbClr val="55D45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bwMode="auto">
          <a:xfrm>
            <a:off x="3769965" y="2849190"/>
            <a:ext cx="3212924" cy="381672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4" name="Title 2"/>
          <p:cNvSpPr>
            <a:spLocks noGrp="1"/>
          </p:cNvSpPr>
          <p:nvPr>
            <p:ph type="title"/>
          </p:nvPr>
        </p:nvSpPr>
        <p:spPr>
          <a:xfrm>
            <a:off x="274639" y="295274"/>
            <a:ext cx="11889564" cy="917575"/>
          </a:xfrm>
        </p:spPr>
        <p:txBody>
          <a:bodyPr/>
          <a:lstStyle/>
          <a:p>
            <a:r>
              <a:rPr lang="en-US" dirty="0" smtClean="0"/>
              <a:t>Dataset requirements</a:t>
            </a:r>
            <a:endParaRPr lang="en-US" dirty="0"/>
          </a:p>
        </p:txBody>
      </p:sp>
      <p:sp>
        <p:nvSpPr>
          <p:cNvPr id="15" name="Text Placeholder 3"/>
          <p:cNvSpPr txBox="1">
            <a:spLocks/>
          </p:cNvSpPr>
          <p:nvPr/>
        </p:nvSpPr>
        <p:spPr>
          <a:xfrm>
            <a:off x="274638" y="1212850"/>
            <a:ext cx="11887200" cy="849463"/>
          </a:xfrm>
          <a:prstGeom prst="rect">
            <a:avLst/>
          </a:prstGeom>
        </p:spPr>
        <p:txBody>
          <a:bodyPr vert="horz" wrap="square" lIns="182880" tIns="146304" rIns="182880" bIns="146304"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gradFill>
                  <a:gsLst>
                    <a:gs pos="0">
                      <a:srgbClr val="007233"/>
                    </a:gs>
                    <a:gs pos="86000">
                      <a:srgbClr val="007233"/>
                    </a:gs>
                  </a:gsLst>
                  <a:lin ang="5400000" scaled="0"/>
                </a:gradFill>
              </a:rPr>
              <a:t>Small to large</a:t>
            </a:r>
            <a:endParaRPr lang="en-US" dirty="0">
              <a:gradFill>
                <a:gsLst>
                  <a:gs pos="0">
                    <a:srgbClr val="007233"/>
                  </a:gs>
                  <a:gs pos="86000">
                    <a:srgbClr val="007233"/>
                  </a:gs>
                </a:gsLst>
                <a:lin ang="5400000" scaled="0"/>
              </a:gradFill>
            </a:endParaRPr>
          </a:p>
        </p:txBody>
      </p:sp>
      <p:pic>
        <p:nvPicPr>
          <p:cNvPr id="29" name="Picture 28"/>
          <p:cNvPicPr>
            <a:picLocks noChangeAspect="1"/>
          </p:cNvPicPr>
          <p:nvPr/>
        </p:nvPicPr>
        <p:blipFill>
          <a:blip r:embed="rId3"/>
          <a:stretch>
            <a:fillRect/>
          </a:stretch>
        </p:blipFill>
        <p:spPr>
          <a:xfrm>
            <a:off x="5027907" y="3589155"/>
            <a:ext cx="722400" cy="2245233"/>
          </a:xfrm>
          <a:prstGeom prst="rect">
            <a:avLst/>
          </a:prstGeom>
        </p:spPr>
      </p:pic>
      <p:sp>
        <p:nvSpPr>
          <p:cNvPr id="34" name="Text Placeholder 2"/>
          <p:cNvSpPr txBox="1">
            <a:spLocks/>
          </p:cNvSpPr>
          <p:nvPr/>
        </p:nvSpPr>
        <p:spPr>
          <a:xfrm>
            <a:off x="1393701" y="2138541"/>
            <a:ext cx="8136904" cy="461665"/>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dirty="0" smtClean="0">
                <a:gradFill>
                  <a:gsLst>
                    <a:gs pos="1250">
                      <a:srgbClr val="282828"/>
                    </a:gs>
                    <a:gs pos="100000">
                      <a:srgbClr val="282828"/>
                    </a:gs>
                  </a:gsLst>
                  <a:lin ang="5400000" scaled="0"/>
                </a:gradFill>
              </a:rPr>
              <a:t>WFE/APP: 4 cores, 2.5 GHz per core; 16 GB of RAM; 80 GB of hard disk</a:t>
            </a:r>
          </a:p>
        </p:txBody>
      </p:sp>
      <p:pic>
        <p:nvPicPr>
          <p:cNvPr id="28" name="Picture 27"/>
          <p:cNvPicPr>
            <a:picLocks noChangeAspect="1"/>
          </p:cNvPicPr>
          <p:nvPr/>
        </p:nvPicPr>
        <p:blipFill>
          <a:blip r:embed="rId4"/>
          <a:stretch>
            <a:fillRect/>
          </a:stretch>
        </p:blipFill>
        <p:spPr>
          <a:xfrm>
            <a:off x="1422646" y="3978371"/>
            <a:ext cx="722400" cy="1466800"/>
          </a:xfrm>
          <a:prstGeom prst="rect">
            <a:avLst/>
          </a:prstGeom>
        </p:spPr>
      </p:pic>
      <p:pic>
        <p:nvPicPr>
          <p:cNvPr id="38" name="Picture 37"/>
          <p:cNvPicPr>
            <a:picLocks noChangeAspect="1"/>
          </p:cNvPicPr>
          <p:nvPr/>
        </p:nvPicPr>
        <p:blipFill>
          <a:blip r:embed="rId5"/>
          <a:stretch>
            <a:fillRect/>
          </a:stretch>
        </p:blipFill>
        <p:spPr>
          <a:xfrm>
            <a:off x="7436190" y="3620745"/>
            <a:ext cx="2921850" cy="2290267"/>
          </a:xfrm>
          <a:prstGeom prst="rect">
            <a:avLst/>
          </a:prstGeom>
        </p:spPr>
      </p:pic>
    </p:spTree>
    <p:extLst>
      <p:ext uri="{BB962C8B-B14F-4D97-AF65-F5344CB8AC3E}">
        <p14:creationId xmlns:p14="http://schemas.microsoft.com/office/powerpoint/2010/main" val="2495944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Basic </a:t>
            </a:r>
            <a:r>
              <a:rPr lang="de-DE" dirty="0" err="1" smtClean="0"/>
              <a:t>Requirements</a:t>
            </a:r>
            <a:endParaRPr lang="de-DE" dirty="0"/>
          </a:p>
        </p:txBody>
      </p:sp>
    </p:spTree>
    <p:extLst>
      <p:ext uri="{BB962C8B-B14F-4D97-AF65-F5344CB8AC3E}">
        <p14:creationId xmlns:p14="http://schemas.microsoft.com/office/powerpoint/2010/main" val="131768962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673621" y="2346905"/>
            <a:ext cx="11448529" cy="2492990"/>
          </a:xfrm>
        </p:spPr>
        <p:txBody>
          <a:bodyPr/>
          <a:lstStyle/>
          <a:p>
            <a:pPr marL="342900" lvl="1" indent="0">
              <a:buNone/>
            </a:pPr>
            <a:r>
              <a:rPr lang="en-US" sz="2000" dirty="0"/>
              <a:t>Virtualization does not provide parity with physical </a:t>
            </a:r>
            <a:r>
              <a:rPr lang="en-US" sz="2000" dirty="0" smtClean="0"/>
              <a:t>machines</a:t>
            </a:r>
          </a:p>
          <a:p>
            <a:pPr marL="342900" lvl="1" indent="0">
              <a:buNone/>
            </a:pPr>
            <a:endParaRPr lang="en-US" sz="2000" dirty="0" smtClean="0"/>
          </a:p>
          <a:p>
            <a:pPr marL="342900" lvl="1" indent="0">
              <a:buNone/>
            </a:pPr>
            <a:r>
              <a:rPr lang="en-US" sz="2000" dirty="0" smtClean="0"/>
              <a:t>Virtualizing </a:t>
            </a:r>
            <a:r>
              <a:rPr lang="en-US" sz="2000" dirty="0"/>
              <a:t>SQL </a:t>
            </a:r>
            <a:r>
              <a:rPr lang="en-US" sz="2000" dirty="0" smtClean="0"/>
              <a:t>Server requires additional consideration</a:t>
            </a:r>
            <a:endParaRPr lang="en-US" sz="2000" dirty="0"/>
          </a:p>
          <a:p>
            <a:pPr marL="342900" lvl="1" indent="0">
              <a:buNone/>
            </a:pPr>
            <a:endParaRPr lang="en-US" sz="2000" dirty="0" smtClean="0"/>
          </a:p>
          <a:p>
            <a:pPr marL="342900" lvl="1" indent="0">
              <a:buNone/>
            </a:pPr>
            <a:r>
              <a:rPr lang="en-US" sz="2000" dirty="0" smtClean="0"/>
              <a:t>Plan </a:t>
            </a:r>
            <a:r>
              <a:rPr lang="en-US" sz="2000" dirty="0"/>
              <a:t>your Project Server deployment, build your virtualization plan around </a:t>
            </a:r>
            <a:r>
              <a:rPr lang="en-US" sz="2000" dirty="0" smtClean="0"/>
              <a:t>it</a:t>
            </a:r>
          </a:p>
          <a:p>
            <a:pPr marL="342900" lvl="1" indent="0">
              <a:buNone/>
            </a:pPr>
            <a:endParaRPr lang="en-US" sz="2000" dirty="0"/>
          </a:p>
          <a:p>
            <a:pPr marL="342900" lvl="1" indent="0">
              <a:buNone/>
            </a:pPr>
            <a:endParaRPr lang="en-US" sz="2000" dirty="0" smtClean="0"/>
          </a:p>
        </p:txBody>
      </p:sp>
      <p:sp>
        <p:nvSpPr>
          <p:cNvPr id="2" name="Title 1"/>
          <p:cNvSpPr>
            <a:spLocks noGrp="1"/>
          </p:cNvSpPr>
          <p:nvPr>
            <p:ph type="title"/>
          </p:nvPr>
        </p:nvSpPr>
        <p:spPr/>
        <p:txBody>
          <a:bodyPr/>
          <a:lstStyle/>
          <a:p>
            <a:r>
              <a:rPr lang="en-US" dirty="0" smtClean="0"/>
              <a:t>Virtualization</a:t>
            </a:r>
            <a:endParaRPr lang="en-US" sz="4000" dirty="0">
              <a:gradFill>
                <a:gsLst>
                  <a:gs pos="1250">
                    <a:schemeClr val="tx2"/>
                  </a:gs>
                  <a:gs pos="99000">
                    <a:schemeClr val="tx2"/>
                  </a:gs>
                </a:gsLst>
                <a:lin ang="5400000" scaled="0"/>
              </a:gradFill>
            </a:endParaRPr>
          </a:p>
        </p:txBody>
      </p:sp>
      <p:sp>
        <p:nvSpPr>
          <p:cNvPr id="4" name="Freeform 103"/>
          <p:cNvSpPr>
            <a:spLocks noEditPoints="1"/>
          </p:cNvSpPr>
          <p:nvPr/>
        </p:nvSpPr>
        <p:spPr bwMode="black">
          <a:xfrm>
            <a:off x="268556" y="2345134"/>
            <a:ext cx="496542" cy="496542"/>
          </a:xfrm>
          <a:custGeom>
            <a:avLst/>
            <a:gdLst>
              <a:gd name="T0" fmla="*/ 47 w 95"/>
              <a:gd name="T1" fmla="*/ 0 h 95"/>
              <a:gd name="T2" fmla="*/ 0 w 95"/>
              <a:gd name="T3" fmla="*/ 47 h 95"/>
              <a:gd name="T4" fmla="*/ 47 w 95"/>
              <a:gd name="T5" fmla="*/ 95 h 95"/>
              <a:gd name="T6" fmla="*/ 95 w 95"/>
              <a:gd name="T7" fmla="*/ 47 h 95"/>
              <a:gd name="T8" fmla="*/ 47 w 95"/>
              <a:gd name="T9" fmla="*/ 0 h 95"/>
              <a:gd name="T10" fmla="*/ 24 w 95"/>
              <a:gd name="T11" fmla="*/ 24 h 95"/>
              <a:gd name="T12" fmla="*/ 22 w 95"/>
              <a:gd name="T13" fmla="*/ 20 h 95"/>
              <a:gd name="T14" fmla="*/ 26 w 95"/>
              <a:gd name="T15" fmla="*/ 13 h 95"/>
              <a:gd name="T16" fmla="*/ 34 w 95"/>
              <a:gd name="T17" fmla="*/ 14 h 95"/>
              <a:gd name="T18" fmla="*/ 35 w 95"/>
              <a:gd name="T19" fmla="*/ 18 h 95"/>
              <a:gd name="T20" fmla="*/ 29 w 95"/>
              <a:gd name="T21" fmla="*/ 20 h 95"/>
              <a:gd name="T22" fmla="*/ 24 w 95"/>
              <a:gd name="T23" fmla="*/ 24 h 95"/>
              <a:gd name="T24" fmla="*/ 30 w 95"/>
              <a:gd name="T25" fmla="*/ 43 h 95"/>
              <a:gd name="T26" fmla="*/ 26 w 95"/>
              <a:gd name="T27" fmla="*/ 34 h 95"/>
              <a:gd name="T28" fmla="*/ 30 w 95"/>
              <a:gd name="T29" fmla="*/ 25 h 95"/>
              <a:gd name="T30" fmla="*/ 34 w 95"/>
              <a:gd name="T31" fmla="*/ 34 h 95"/>
              <a:gd name="T32" fmla="*/ 30 w 95"/>
              <a:gd name="T33" fmla="*/ 43 h 95"/>
              <a:gd name="T34" fmla="*/ 47 w 95"/>
              <a:gd name="T35" fmla="*/ 87 h 95"/>
              <a:gd name="T36" fmla="*/ 33 w 95"/>
              <a:gd name="T37" fmla="*/ 75 h 95"/>
              <a:gd name="T38" fmla="*/ 47 w 95"/>
              <a:gd name="T39" fmla="*/ 62 h 95"/>
              <a:gd name="T40" fmla="*/ 61 w 95"/>
              <a:gd name="T41" fmla="*/ 75 h 95"/>
              <a:gd name="T42" fmla="*/ 47 w 95"/>
              <a:gd name="T43" fmla="*/ 87 h 95"/>
              <a:gd name="T44" fmla="*/ 65 w 95"/>
              <a:gd name="T45" fmla="*/ 43 h 95"/>
              <a:gd name="T46" fmla="*/ 61 w 95"/>
              <a:gd name="T47" fmla="*/ 34 h 95"/>
              <a:gd name="T48" fmla="*/ 65 w 95"/>
              <a:gd name="T49" fmla="*/ 25 h 95"/>
              <a:gd name="T50" fmla="*/ 69 w 95"/>
              <a:gd name="T51" fmla="*/ 34 h 95"/>
              <a:gd name="T52" fmla="*/ 65 w 95"/>
              <a:gd name="T53" fmla="*/ 43 h 95"/>
              <a:gd name="T54" fmla="*/ 71 w 95"/>
              <a:gd name="T55" fmla="*/ 24 h 95"/>
              <a:gd name="T56" fmla="*/ 66 w 95"/>
              <a:gd name="T57" fmla="*/ 20 h 95"/>
              <a:gd name="T58" fmla="*/ 59 w 95"/>
              <a:gd name="T59" fmla="*/ 18 h 95"/>
              <a:gd name="T60" fmla="*/ 61 w 95"/>
              <a:gd name="T61" fmla="*/ 14 h 95"/>
              <a:gd name="T62" fmla="*/ 69 w 95"/>
              <a:gd name="T63" fmla="*/ 13 h 95"/>
              <a:gd name="T64" fmla="*/ 73 w 95"/>
              <a:gd name="T65" fmla="*/ 20 h 95"/>
              <a:gd name="T66" fmla="*/ 71 w 95"/>
              <a:gd name="T67" fmla="*/ 2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95">
                <a:moveTo>
                  <a:pt x="47" y="0"/>
                </a:moveTo>
                <a:cubicBezTo>
                  <a:pt x="21" y="0"/>
                  <a:pt x="0" y="21"/>
                  <a:pt x="0" y="47"/>
                </a:cubicBezTo>
                <a:cubicBezTo>
                  <a:pt x="0" y="74"/>
                  <a:pt x="21" y="95"/>
                  <a:pt x="47" y="95"/>
                </a:cubicBezTo>
                <a:cubicBezTo>
                  <a:pt x="74" y="95"/>
                  <a:pt x="95" y="74"/>
                  <a:pt x="95" y="47"/>
                </a:cubicBezTo>
                <a:cubicBezTo>
                  <a:pt x="95" y="21"/>
                  <a:pt x="74" y="0"/>
                  <a:pt x="47" y="0"/>
                </a:cubicBezTo>
                <a:close/>
                <a:moveTo>
                  <a:pt x="24" y="24"/>
                </a:moveTo>
                <a:cubicBezTo>
                  <a:pt x="23" y="24"/>
                  <a:pt x="22" y="23"/>
                  <a:pt x="22" y="20"/>
                </a:cubicBezTo>
                <a:cubicBezTo>
                  <a:pt x="22" y="18"/>
                  <a:pt x="23" y="15"/>
                  <a:pt x="26" y="13"/>
                </a:cubicBezTo>
                <a:cubicBezTo>
                  <a:pt x="29" y="12"/>
                  <a:pt x="32" y="13"/>
                  <a:pt x="34" y="14"/>
                </a:cubicBezTo>
                <a:cubicBezTo>
                  <a:pt x="36" y="15"/>
                  <a:pt x="36" y="17"/>
                  <a:pt x="35" y="18"/>
                </a:cubicBezTo>
                <a:cubicBezTo>
                  <a:pt x="34" y="19"/>
                  <a:pt x="31" y="18"/>
                  <a:pt x="29" y="20"/>
                </a:cubicBezTo>
                <a:cubicBezTo>
                  <a:pt x="27" y="21"/>
                  <a:pt x="26" y="23"/>
                  <a:pt x="24" y="24"/>
                </a:cubicBezTo>
                <a:close/>
                <a:moveTo>
                  <a:pt x="30" y="43"/>
                </a:moveTo>
                <a:cubicBezTo>
                  <a:pt x="28" y="43"/>
                  <a:pt x="26" y="39"/>
                  <a:pt x="26" y="34"/>
                </a:cubicBezTo>
                <a:cubicBezTo>
                  <a:pt x="26" y="29"/>
                  <a:pt x="28" y="25"/>
                  <a:pt x="30" y="25"/>
                </a:cubicBezTo>
                <a:cubicBezTo>
                  <a:pt x="32" y="25"/>
                  <a:pt x="34" y="29"/>
                  <a:pt x="34" y="34"/>
                </a:cubicBezTo>
                <a:cubicBezTo>
                  <a:pt x="34" y="39"/>
                  <a:pt x="32" y="43"/>
                  <a:pt x="30" y="43"/>
                </a:cubicBezTo>
                <a:close/>
                <a:moveTo>
                  <a:pt x="47" y="87"/>
                </a:moveTo>
                <a:cubicBezTo>
                  <a:pt x="38" y="87"/>
                  <a:pt x="33" y="82"/>
                  <a:pt x="33" y="75"/>
                </a:cubicBezTo>
                <a:cubicBezTo>
                  <a:pt x="33" y="68"/>
                  <a:pt x="38" y="62"/>
                  <a:pt x="47" y="62"/>
                </a:cubicBezTo>
                <a:cubicBezTo>
                  <a:pt x="57" y="62"/>
                  <a:pt x="61" y="68"/>
                  <a:pt x="61" y="75"/>
                </a:cubicBezTo>
                <a:cubicBezTo>
                  <a:pt x="61" y="82"/>
                  <a:pt x="57" y="87"/>
                  <a:pt x="47" y="87"/>
                </a:cubicBezTo>
                <a:close/>
                <a:moveTo>
                  <a:pt x="65" y="43"/>
                </a:moveTo>
                <a:cubicBezTo>
                  <a:pt x="63" y="43"/>
                  <a:pt x="61" y="39"/>
                  <a:pt x="61" y="34"/>
                </a:cubicBezTo>
                <a:cubicBezTo>
                  <a:pt x="61" y="29"/>
                  <a:pt x="63" y="25"/>
                  <a:pt x="65" y="25"/>
                </a:cubicBezTo>
                <a:cubicBezTo>
                  <a:pt x="67" y="25"/>
                  <a:pt x="69" y="29"/>
                  <a:pt x="69" y="34"/>
                </a:cubicBezTo>
                <a:cubicBezTo>
                  <a:pt x="69" y="39"/>
                  <a:pt x="67" y="43"/>
                  <a:pt x="65" y="43"/>
                </a:cubicBezTo>
                <a:close/>
                <a:moveTo>
                  <a:pt x="71" y="24"/>
                </a:moveTo>
                <a:cubicBezTo>
                  <a:pt x="68" y="23"/>
                  <a:pt x="68" y="21"/>
                  <a:pt x="66" y="20"/>
                </a:cubicBezTo>
                <a:cubicBezTo>
                  <a:pt x="63" y="18"/>
                  <a:pt x="61" y="19"/>
                  <a:pt x="59" y="18"/>
                </a:cubicBezTo>
                <a:cubicBezTo>
                  <a:pt x="59" y="17"/>
                  <a:pt x="59" y="15"/>
                  <a:pt x="61" y="14"/>
                </a:cubicBezTo>
                <a:cubicBezTo>
                  <a:pt x="63" y="13"/>
                  <a:pt x="66" y="12"/>
                  <a:pt x="69" y="13"/>
                </a:cubicBezTo>
                <a:cubicBezTo>
                  <a:pt x="72" y="15"/>
                  <a:pt x="73" y="18"/>
                  <a:pt x="73" y="20"/>
                </a:cubicBezTo>
                <a:cubicBezTo>
                  <a:pt x="73" y="23"/>
                  <a:pt x="72" y="24"/>
                  <a:pt x="71" y="24"/>
                </a:cubicBezTo>
                <a:close/>
              </a:path>
            </a:pathLst>
          </a:custGeom>
          <a:solidFill>
            <a:srgbClr val="0072C6"/>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5" name="Freeform 124"/>
          <p:cNvSpPr>
            <a:spLocks noEditPoints="1"/>
          </p:cNvSpPr>
          <p:nvPr/>
        </p:nvSpPr>
        <p:spPr bwMode="black">
          <a:xfrm>
            <a:off x="472720" y="3084050"/>
            <a:ext cx="91717" cy="360544"/>
          </a:xfrm>
          <a:custGeom>
            <a:avLst/>
            <a:gdLst>
              <a:gd name="T0" fmla="*/ 16 w 17"/>
              <a:gd name="T1" fmla="*/ 0 h 69"/>
              <a:gd name="T2" fmla="*/ 14 w 17"/>
              <a:gd name="T3" fmla="*/ 47 h 69"/>
              <a:gd name="T4" fmla="*/ 2 w 17"/>
              <a:gd name="T5" fmla="*/ 47 h 69"/>
              <a:gd name="T6" fmla="*/ 0 w 17"/>
              <a:gd name="T7" fmla="*/ 0 h 69"/>
              <a:gd name="T8" fmla="*/ 16 w 17"/>
              <a:gd name="T9" fmla="*/ 0 h 69"/>
              <a:gd name="T10" fmla="*/ 17 w 17"/>
              <a:gd name="T11" fmla="*/ 61 h 69"/>
              <a:gd name="T12" fmla="*/ 15 w 17"/>
              <a:gd name="T13" fmla="*/ 67 h 69"/>
              <a:gd name="T14" fmla="*/ 8 w 17"/>
              <a:gd name="T15" fmla="*/ 69 h 69"/>
              <a:gd name="T16" fmla="*/ 2 w 17"/>
              <a:gd name="T17" fmla="*/ 67 h 69"/>
              <a:gd name="T18" fmla="*/ 0 w 17"/>
              <a:gd name="T19" fmla="*/ 61 h 69"/>
              <a:gd name="T20" fmla="*/ 2 w 17"/>
              <a:gd name="T21" fmla="*/ 56 h 69"/>
              <a:gd name="T22" fmla="*/ 8 w 17"/>
              <a:gd name="T23" fmla="*/ 54 h 69"/>
              <a:gd name="T24" fmla="*/ 14 w 17"/>
              <a:gd name="T25" fmla="*/ 56 h 69"/>
              <a:gd name="T26" fmla="*/ 17 w 17"/>
              <a:gd name="T27" fmla="*/ 6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69">
                <a:moveTo>
                  <a:pt x="16" y="0"/>
                </a:moveTo>
                <a:cubicBezTo>
                  <a:pt x="14" y="47"/>
                  <a:pt x="14" y="47"/>
                  <a:pt x="14" y="47"/>
                </a:cubicBezTo>
                <a:cubicBezTo>
                  <a:pt x="2" y="47"/>
                  <a:pt x="2" y="47"/>
                  <a:pt x="2" y="47"/>
                </a:cubicBezTo>
                <a:cubicBezTo>
                  <a:pt x="0" y="0"/>
                  <a:pt x="0" y="0"/>
                  <a:pt x="0" y="0"/>
                </a:cubicBezTo>
                <a:lnTo>
                  <a:pt x="16" y="0"/>
                </a:lnTo>
                <a:close/>
                <a:moveTo>
                  <a:pt x="17" y="61"/>
                </a:moveTo>
                <a:cubicBezTo>
                  <a:pt x="17" y="64"/>
                  <a:pt x="16" y="66"/>
                  <a:pt x="15" y="67"/>
                </a:cubicBezTo>
                <a:cubicBezTo>
                  <a:pt x="13" y="69"/>
                  <a:pt x="11" y="69"/>
                  <a:pt x="8" y="69"/>
                </a:cubicBezTo>
                <a:cubicBezTo>
                  <a:pt x="6" y="69"/>
                  <a:pt x="4" y="69"/>
                  <a:pt x="2" y="67"/>
                </a:cubicBezTo>
                <a:cubicBezTo>
                  <a:pt x="0" y="65"/>
                  <a:pt x="0" y="64"/>
                  <a:pt x="0" y="61"/>
                </a:cubicBezTo>
                <a:cubicBezTo>
                  <a:pt x="0" y="59"/>
                  <a:pt x="0" y="57"/>
                  <a:pt x="2" y="56"/>
                </a:cubicBezTo>
                <a:cubicBezTo>
                  <a:pt x="4" y="54"/>
                  <a:pt x="6" y="54"/>
                  <a:pt x="8" y="54"/>
                </a:cubicBezTo>
                <a:cubicBezTo>
                  <a:pt x="11" y="54"/>
                  <a:pt x="13" y="54"/>
                  <a:pt x="14" y="56"/>
                </a:cubicBezTo>
                <a:cubicBezTo>
                  <a:pt x="16" y="57"/>
                  <a:pt x="17" y="59"/>
                  <a:pt x="17" y="61"/>
                </a:cubicBezTo>
              </a:path>
            </a:pathLst>
          </a:custGeom>
          <a:solidFill>
            <a:srgbClr val="009E49"/>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6" name="Freeform 131"/>
          <p:cNvSpPr>
            <a:spLocks noEditPoints="1"/>
          </p:cNvSpPr>
          <p:nvPr/>
        </p:nvSpPr>
        <p:spPr bwMode="black">
          <a:xfrm>
            <a:off x="312826" y="3771186"/>
            <a:ext cx="407989" cy="240365"/>
          </a:xfrm>
          <a:custGeom>
            <a:avLst/>
            <a:gdLst>
              <a:gd name="T0" fmla="*/ 63 w 78"/>
              <a:gd name="T1" fmla="*/ 46 h 46"/>
              <a:gd name="T2" fmla="*/ 15 w 78"/>
              <a:gd name="T3" fmla="*/ 46 h 46"/>
              <a:gd name="T4" fmla="*/ 15 w 78"/>
              <a:gd name="T5" fmla="*/ 37 h 46"/>
              <a:gd name="T6" fmla="*/ 63 w 78"/>
              <a:gd name="T7" fmla="*/ 37 h 46"/>
              <a:gd name="T8" fmla="*/ 63 w 78"/>
              <a:gd name="T9" fmla="*/ 46 h 46"/>
              <a:gd name="T10" fmla="*/ 70 w 78"/>
              <a:gd name="T11" fmla="*/ 0 h 46"/>
              <a:gd name="T12" fmla="*/ 15 w 78"/>
              <a:gd name="T13" fmla="*/ 0 h 46"/>
              <a:gd name="T14" fmla="*/ 15 w 78"/>
              <a:gd name="T15" fmla="*/ 9 h 46"/>
              <a:gd name="T16" fmla="*/ 70 w 78"/>
              <a:gd name="T17" fmla="*/ 9 h 46"/>
              <a:gd name="T18" fmla="*/ 70 w 78"/>
              <a:gd name="T19" fmla="*/ 0 h 46"/>
              <a:gd name="T20" fmla="*/ 78 w 78"/>
              <a:gd name="T21" fmla="*/ 18 h 46"/>
              <a:gd name="T22" fmla="*/ 15 w 78"/>
              <a:gd name="T23" fmla="*/ 18 h 46"/>
              <a:gd name="T24" fmla="*/ 15 w 78"/>
              <a:gd name="T25" fmla="*/ 28 h 46"/>
              <a:gd name="T26" fmla="*/ 78 w 78"/>
              <a:gd name="T27" fmla="*/ 28 h 46"/>
              <a:gd name="T28" fmla="*/ 78 w 78"/>
              <a:gd name="T29" fmla="*/ 18 h 46"/>
              <a:gd name="T30" fmla="*/ 4 w 78"/>
              <a:gd name="T31" fmla="*/ 9 h 46"/>
              <a:gd name="T32" fmla="*/ 9 w 78"/>
              <a:gd name="T33" fmla="*/ 4 h 46"/>
              <a:gd name="T34" fmla="*/ 4 w 78"/>
              <a:gd name="T35" fmla="*/ 0 h 46"/>
              <a:gd name="T36" fmla="*/ 0 w 78"/>
              <a:gd name="T37" fmla="*/ 4 h 46"/>
              <a:gd name="T38" fmla="*/ 4 w 78"/>
              <a:gd name="T39" fmla="*/ 9 h 46"/>
              <a:gd name="T40" fmla="*/ 4 w 78"/>
              <a:gd name="T41" fmla="*/ 18 h 46"/>
              <a:gd name="T42" fmla="*/ 0 w 78"/>
              <a:gd name="T43" fmla="*/ 23 h 46"/>
              <a:gd name="T44" fmla="*/ 4 w 78"/>
              <a:gd name="T45" fmla="*/ 28 h 46"/>
              <a:gd name="T46" fmla="*/ 9 w 78"/>
              <a:gd name="T47" fmla="*/ 23 h 46"/>
              <a:gd name="T48" fmla="*/ 4 w 78"/>
              <a:gd name="T49" fmla="*/ 18 h 46"/>
              <a:gd name="T50" fmla="*/ 4 w 78"/>
              <a:gd name="T51" fmla="*/ 37 h 46"/>
              <a:gd name="T52" fmla="*/ 0 w 78"/>
              <a:gd name="T53" fmla="*/ 41 h 46"/>
              <a:gd name="T54" fmla="*/ 4 w 78"/>
              <a:gd name="T55" fmla="*/ 46 h 46"/>
              <a:gd name="T56" fmla="*/ 9 w 78"/>
              <a:gd name="T57" fmla="*/ 41 h 46"/>
              <a:gd name="T58" fmla="*/ 4 w 78"/>
              <a:gd name="T59" fmla="*/ 3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8" h="46">
                <a:moveTo>
                  <a:pt x="63" y="46"/>
                </a:moveTo>
                <a:cubicBezTo>
                  <a:pt x="15" y="46"/>
                  <a:pt x="15" y="46"/>
                  <a:pt x="15" y="46"/>
                </a:cubicBezTo>
                <a:cubicBezTo>
                  <a:pt x="15" y="37"/>
                  <a:pt x="15" y="37"/>
                  <a:pt x="15" y="37"/>
                </a:cubicBezTo>
                <a:cubicBezTo>
                  <a:pt x="63" y="37"/>
                  <a:pt x="63" y="37"/>
                  <a:pt x="63" y="37"/>
                </a:cubicBezTo>
                <a:lnTo>
                  <a:pt x="63" y="46"/>
                </a:lnTo>
                <a:close/>
                <a:moveTo>
                  <a:pt x="70" y="0"/>
                </a:moveTo>
                <a:cubicBezTo>
                  <a:pt x="15" y="0"/>
                  <a:pt x="15" y="0"/>
                  <a:pt x="15" y="0"/>
                </a:cubicBezTo>
                <a:cubicBezTo>
                  <a:pt x="15" y="9"/>
                  <a:pt x="15" y="9"/>
                  <a:pt x="15" y="9"/>
                </a:cubicBezTo>
                <a:cubicBezTo>
                  <a:pt x="70" y="9"/>
                  <a:pt x="70" y="9"/>
                  <a:pt x="70" y="9"/>
                </a:cubicBezTo>
                <a:lnTo>
                  <a:pt x="70" y="0"/>
                </a:lnTo>
                <a:close/>
                <a:moveTo>
                  <a:pt x="78" y="18"/>
                </a:moveTo>
                <a:cubicBezTo>
                  <a:pt x="15" y="18"/>
                  <a:pt x="15" y="18"/>
                  <a:pt x="15" y="18"/>
                </a:cubicBezTo>
                <a:cubicBezTo>
                  <a:pt x="15" y="28"/>
                  <a:pt x="15" y="28"/>
                  <a:pt x="15" y="28"/>
                </a:cubicBezTo>
                <a:cubicBezTo>
                  <a:pt x="78" y="28"/>
                  <a:pt x="78" y="28"/>
                  <a:pt x="78" y="28"/>
                </a:cubicBezTo>
                <a:lnTo>
                  <a:pt x="78" y="18"/>
                </a:lnTo>
                <a:close/>
                <a:moveTo>
                  <a:pt x="4" y="9"/>
                </a:moveTo>
                <a:cubicBezTo>
                  <a:pt x="7" y="9"/>
                  <a:pt x="9" y="7"/>
                  <a:pt x="9" y="4"/>
                </a:cubicBezTo>
                <a:cubicBezTo>
                  <a:pt x="9" y="2"/>
                  <a:pt x="7" y="0"/>
                  <a:pt x="4" y="0"/>
                </a:cubicBezTo>
                <a:cubicBezTo>
                  <a:pt x="2" y="0"/>
                  <a:pt x="0" y="2"/>
                  <a:pt x="0" y="4"/>
                </a:cubicBezTo>
                <a:cubicBezTo>
                  <a:pt x="0" y="7"/>
                  <a:pt x="2" y="9"/>
                  <a:pt x="4" y="9"/>
                </a:cubicBezTo>
                <a:moveTo>
                  <a:pt x="4" y="18"/>
                </a:moveTo>
                <a:cubicBezTo>
                  <a:pt x="2" y="18"/>
                  <a:pt x="0" y="20"/>
                  <a:pt x="0" y="23"/>
                </a:cubicBezTo>
                <a:cubicBezTo>
                  <a:pt x="0" y="26"/>
                  <a:pt x="2" y="28"/>
                  <a:pt x="4" y="28"/>
                </a:cubicBezTo>
                <a:cubicBezTo>
                  <a:pt x="7" y="28"/>
                  <a:pt x="9" y="26"/>
                  <a:pt x="9" y="23"/>
                </a:cubicBezTo>
                <a:cubicBezTo>
                  <a:pt x="9" y="20"/>
                  <a:pt x="7" y="18"/>
                  <a:pt x="4" y="18"/>
                </a:cubicBezTo>
                <a:moveTo>
                  <a:pt x="4" y="37"/>
                </a:moveTo>
                <a:cubicBezTo>
                  <a:pt x="2" y="37"/>
                  <a:pt x="0" y="39"/>
                  <a:pt x="0" y="41"/>
                </a:cubicBezTo>
                <a:cubicBezTo>
                  <a:pt x="0" y="44"/>
                  <a:pt x="2" y="46"/>
                  <a:pt x="4" y="46"/>
                </a:cubicBezTo>
                <a:cubicBezTo>
                  <a:pt x="7" y="46"/>
                  <a:pt x="9" y="44"/>
                  <a:pt x="9" y="41"/>
                </a:cubicBezTo>
                <a:cubicBezTo>
                  <a:pt x="9" y="39"/>
                  <a:pt x="7" y="37"/>
                  <a:pt x="4" y="37"/>
                </a:cubicBezTo>
              </a:path>
            </a:pathLst>
          </a:custGeom>
          <a:solidFill>
            <a:srgbClr val="DC3C00"/>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7" name="Text Placeholder 3"/>
          <p:cNvSpPr txBox="1">
            <a:spLocks/>
          </p:cNvSpPr>
          <p:nvPr/>
        </p:nvSpPr>
        <p:spPr>
          <a:xfrm>
            <a:off x="274638" y="1212850"/>
            <a:ext cx="11887200" cy="849463"/>
          </a:xfrm>
          <a:prstGeom prst="rect">
            <a:avLst/>
          </a:prstGeom>
        </p:spPr>
        <p:txBody>
          <a:bodyPr vert="horz" wrap="square" lIns="182880" tIns="146304" rIns="182880" bIns="146304"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gradFill>
                  <a:gsLst>
                    <a:gs pos="0">
                      <a:srgbClr val="007233"/>
                    </a:gs>
                    <a:gs pos="86000">
                      <a:srgbClr val="007233"/>
                    </a:gs>
                  </a:gsLst>
                  <a:lin ang="5400000" scaled="0"/>
                </a:gradFill>
              </a:rPr>
              <a:t>Things to keep in mind</a:t>
            </a:r>
            <a:endParaRPr lang="en-US" dirty="0">
              <a:gradFill>
                <a:gsLst>
                  <a:gs pos="0">
                    <a:srgbClr val="007233"/>
                  </a:gs>
                  <a:gs pos="86000">
                    <a:srgbClr val="007233"/>
                  </a:gs>
                </a:gsLst>
                <a:lin ang="5400000" scaled="0"/>
              </a:gradFill>
            </a:endParaRPr>
          </a:p>
        </p:txBody>
      </p:sp>
    </p:spTree>
    <p:extLst>
      <p:ext uri="{BB962C8B-B14F-4D97-AF65-F5344CB8AC3E}">
        <p14:creationId xmlns:p14="http://schemas.microsoft.com/office/powerpoint/2010/main" val="2817636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77244" y="3035413"/>
            <a:ext cx="7700236" cy="3657600"/>
            <a:chOff x="277244" y="2402586"/>
            <a:chExt cx="4372623" cy="3377581"/>
          </a:xfrm>
        </p:grpSpPr>
        <p:sp>
          <p:nvSpPr>
            <p:cNvPr id="68" name="Rectangle 67"/>
            <p:cNvSpPr/>
            <p:nvPr/>
          </p:nvSpPr>
          <p:spPr bwMode="auto">
            <a:xfrm rot="16200000">
              <a:off x="941232" y="3810012"/>
              <a:ext cx="3044648" cy="895659"/>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WFE CPU Utilization</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p:nvSpPr>
          <p:spPr bwMode="auto">
            <a:xfrm rot="16200000">
              <a:off x="1696352" y="3643547"/>
              <a:ext cx="3377581" cy="895659"/>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Server Memory </a:t>
              </a:r>
              <a:r>
                <a:rPr lang="en-US" dirty="0">
                  <a:gradFill>
                    <a:gsLst>
                      <a:gs pos="0">
                        <a:srgbClr val="FFFFFF"/>
                      </a:gs>
                      <a:gs pos="100000">
                        <a:srgbClr val="FFFFFF"/>
                      </a:gs>
                    </a:gsLst>
                    <a:lin ang="5400000" scaled="0"/>
                  </a:gradFill>
                  <a:ea typeface="Segoe UI" pitchFamily="34" charset="0"/>
                  <a:cs typeface="Segoe UI" pitchFamily="34" charset="0"/>
                </a:rPr>
                <a:t>U</a:t>
              </a:r>
              <a:r>
                <a:rPr lang="en-US" dirty="0" smtClean="0">
                  <a:gradFill>
                    <a:gsLst>
                      <a:gs pos="0">
                        <a:srgbClr val="FFFFFF"/>
                      </a:gs>
                      <a:gs pos="100000">
                        <a:srgbClr val="FFFFFF"/>
                      </a:gs>
                    </a:gsLst>
                    <a:lin ang="5400000" scaled="0"/>
                  </a:gradFill>
                  <a:ea typeface="Segoe UI" pitchFamily="34" charset="0"/>
                  <a:cs typeface="Segoe UI" pitchFamily="34" charset="0"/>
                </a:rPr>
                <a:t>tilization</a:t>
              </a:r>
              <a:endParaRPr lang="en-US" dirty="0">
                <a:gradFill>
                  <a:gsLst>
                    <a:gs pos="0">
                      <a:srgbClr val="FFFFFF"/>
                    </a:gs>
                    <a:gs pos="100000">
                      <a:srgbClr val="FFFFFF"/>
                    </a:gs>
                  </a:gsLst>
                  <a:lin ang="5400000" scaled="0"/>
                </a:gradFill>
                <a:ea typeface="Segoe UI" pitchFamily="34" charset="0"/>
                <a:cs typeface="Segoe UI" pitchFamily="34" charset="0"/>
              </a:endParaRPr>
            </a:p>
            <a:p>
              <a:pPr algn="ctr" defTabSz="932290" fontAlgn="base">
                <a:lnSpc>
                  <a:spcPct val="8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72" name="Rectangle 71"/>
            <p:cNvSpPr/>
            <p:nvPr/>
          </p:nvSpPr>
          <p:spPr bwMode="auto">
            <a:xfrm rot="16200000">
              <a:off x="-48281" y="3742083"/>
              <a:ext cx="3180504" cy="89565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186556" tIns="146304" rIns="186556" bIns="146304"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spc="-51" dirty="0" smtClean="0">
                  <a:gradFill>
                    <a:gsLst>
                      <a:gs pos="0">
                        <a:srgbClr val="FFFFFF"/>
                      </a:gs>
                      <a:gs pos="100000">
                        <a:srgbClr val="FFFFFF"/>
                      </a:gs>
                    </a:gsLst>
                    <a:lin ang="5400000" scaled="0"/>
                  </a:gradFill>
                  <a:ea typeface="Segoe UI" pitchFamily="34" charset="0"/>
                  <a:cs typeface="Segoe UI" pitchFamily="34" charset="0"/>
                </a:rPr>
                <a:t>Database Server </a:t>
              </a:r>
              <a:r>
                <a:rPr lang="en-US" spc="-51" dirty="0">
                  <a:gradFill>
                    <a:gsLst>
                      <a:gs pos="0">
                        <a:srgbClr val="FFFFFF"/>
                      </a:gs>
                      <a:gs pos="100000">
                        <a:srgbClr val="FFFFFF"/>
                      </a:gs>
                    </a:gsLst>
                    <a:lin ang="5400000" scaled="0"/>
                  </a:gradFill>
                  <a:ea typeface="Segoe UI" pitchFamily="34" charset="0"/>
                  <a:cs typeface="Segoe UI" pitchFamily="34" charset="0"/>
                </a:rPr>
                <a:t>D</a:t>
              </a:r>
              <a:r>
                <a:rPr lang="en-US" spc="-51" dirty="0" smtClean="0">
                  <a:gradFill>
                    <a:gsLst>
                      <a:gs pos="0">
                        <a:srgbClr val="FFFFFF"/>
                      </a:gs>
                      <a:gs pos="100000">
                        <a:srgbClr val="FFFFFF"/>
                      </a:gs>
                    </a:gsLst>
                    <a:lin ang="5400000" scaled="0"/>
                  </a:gradFill>
                  <a:ea typeface="Segoe UI" pitchFamily="34" charset="0"/>
                  <a:cs typeface="Segoe UI" pitchFamily="34" charset="0"/>
                </a:rPr>
                <a:t>isk I/O</a:t>
              </a:r>
              <a:endParaRPr lang="en-US" spc="-51" dirty="0">
                <a:gradFill>
                  <a:gsLst>
                    <a:gs pos="0">
                      <a:srgbClr val="FFFFFF"/>
                    </a:gs>
                    <a:gs pos="100000">
                      <a:srgbClr val="FFFFFF"/>
                    </a:gs>
                  </a:gsLst>
                  <a:lin ang="5400000" scaled="0"/>
                </a:gradFill>
                <a:ea typeface="Segoe UI" pitchFamily="34" charset="0"/>
                <a:cs typeface="Segoe UI" pitchFamily="34" charset="0"/>
              </a:endParaRPr>
            </a:p>
          </p:txBody>
        </p:sp>
        <p:sp>
          <p:nvSpPr>
            <p:cNvPr id="87" name="Rectangle 86"/>
            <p:cNvSpPr/>
            <p:nvPr/>
          </p:nvSpPr>
          <p:spPr bwMode="auto">
            <a:xfrm rot="16200000">
              <a:off x="2926959" y="4465702"/>
              <a:ext cx="2246400" cy="382521"/>
            </a:xfrm>
            <a:prstGeom prst="rect">
              <a:avLst/>
            </a:prstGeom>
            <a:solidFill>
              <a:srgbClr val="9696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290" fontAlgn="base">
                <a:spcBef>
                  <a:spcPct val="0"/>
                </a:spcBef>
                <a:spcAft>
                  <a:spcPct val="0"/>
                </a:spcAft>
              </a:pPr>
              <a:r>
                <a:rPr lang="en-US" sz="1200" dirty="0" smtClean="0">
                  <a:gradFill>
                    <a:gsLst>
                      <a:gs pos="0">
                        <a:srgbClr val="FFFFFF"/>
                      </a:gs>
                      <a:gs pos="100000">
                        <a:srgbClr val="FFFFFF"/>
                      </a:gs>
                    </a:gsLst>
                    <a:lin ang="5400000" scaled="0"/>
                  </a:gradFill>
                  <a:ea typeface="Segoe UI" pitchFamily="34" charset="0"/>
                  <a:cs typeface="Segoe UI" pitchFamily="34" charset="0"/>
                </a:rPr>
                <a:t>APP Server CPU utilization</a:t>
              </a: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sp>
          <p:nvSpPr>
            <p:cNvPr id="90" name="Rectangle 89"/>
            <p:cNvSpPr/>
            <p:nvPr/>
          </p:nvSpPr>
          <p:spPr bwMode="auto">
            <a:xfrm rot="16200000">
              <a:off x="3770095" y="4900391"/>
              <a:ext cx="1377024" cy="382521"/>
            </a:xfrm>
            <a:prstGeom prst="rect">
              <a:avLst/>
            </a:prstGeom>
            <a:solidFill>
              <a:srgbClr val="9696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290" fontAlgn="base">
                <a:spcBef>
                  <a:spcPct val="0"/>
                </a:spcBef>
                <a:spcAft>
                  <a:spcPct val="0"/>
                </a:spcAft>
              </a:pPr>
              <a:r>
                <a:rPr lang="en-US" sz="1200" dirty="0" smtClean="0">
                  <a:gradFill>
                    <a:gsLst>
                      <a:gs pos="0">
                        <a:srgbClr val="FFFFFF"/>
                      </a:gs>
                      <a:gs pos="100000">
                        <a:srgbClr val="FFFFFF"/>
                      </a:gs>
                    </a:gsLst>
                    <a:lin ang="5400000" scaled="0"/>
                  </a:gradFill>
                  <a:ea typeface="Segoe UI" pitchFamily="34" charset="0"/>
                  <a:cs typeface="Segoe UI" pitchFamily="34" charset="0"/>
                </a:rPr>
                <a:t>Database Server CPU Utilization</a:t>
              </a: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a:xfrm>
              <a:off x="3620709" y="2424395"/>
              <a:ext cx="153850" cy="342756"/>
            </a:xfrm>
            <a:prstGeom prst="rect">
              <a:avLst/>
            </a:prstGeom>
          </p:spPr>
          <p:txBody>
            <a:bodyPr wrap="none" lIns="93260" tIns="46631" rIns="93260" bIns="46631">
              <a:spAutoFit/>
            </a:bodyPr>
            <a:lstStyle/>
            <a:p>
              <a:pPr algn="ctr" defTabSz="932290" fontAlgn="base">
                <a:spcBef>
                  <a:spcPct val="0"/>
                </a:spcBef>
                <a:spcAft>
                  <a:spcPct val="0"/>
                </a:spcAft>
              </a:pPr>
              <a:endParaRPr lang="en-US" spc="51" dirty="0">
                <a:gradFill>
                  <a:gsLst>
                    <a:gs pos="0">
                      <a:srgbClr val="FFFFFF"/>
                    </a:gs>
                    <a:gs pos="100000">
                      <a:srgbClr val="FFFFFF"/>
                    </a:gs>
                  </a:gsLst>
                  <a:lin ang="5400000" scaled="0"/>
                </a:gradFill>
                <a:ea typeface="Segoe UI" pitchFamily="34" charset="0"/>
                <a:cs typeface="Segoe UI" pitchFamily="34" charset="0"/>
              </a:endParaRPr>
            </a:p>
          </p:txBody>
        </p:sp>
        <p:sp>
          <p:nvSpPr>
            <p:cNvPr id="94" name="Rectangle 93"/>
            <p:cNvSpPr/>
            <p:nvPr/>
          </p:nvSpPr>
          <p:spPr>
            <a:xfrm>
              <a:off x="1635645" y="2617610"/>
              <a:ext cx="153850" cy="342756"/>
            </a:xfrm>
            <a:prstGeom prst="rect">
              <a:avLst/>
            </a:prstGeom>
          </p:spPr>
          <p:txBody>
            <a:bodyPr wrap="none" lIns="93260" tIns="46631" rIns="93260" bIns="46631">
              <a:spAutoFit/>
            </a:bodyPr>
            <a:lstStyle/>
            <a:p>
              <a:pPr algn="ctr" defTabSz="932290" fontAlgn="base">
                <a:spcBef>
                  <a:spcPct val="0"/>
                </a:spcBef>
                <a:spcAft>
                  <a:spcPct val="0"/>
                </a:spcAft>
              </a:pPr>
              <a:endParaRPr lang="en-US" spc="51" dirty="0">
                <a:gradFill>
                  <a:gsLst>
                    <a:gs pos="0">
                      <a:srgbClr val="FFFFFF"/>
                    </a:gs>
                    <a:gs pos="100000">
                      <a:srgbClr val="FFFFFF"/>
                    </a:gs>
                  </a:gsLst>
                  <a:lin ang="5400000" scaled="0"/>
                </a:gradFill>
                <a:ea typeface="Segoe UI" pitchFamily="34" charset="0"/>
                <a:cs typeface="Segoe UI" pitchFamily="34" charset="0"/>
              </a:endParaRPr>
            </a:p>
          </p:txBody>
        </p:sp>
        <p:sp>
          <p:nvSpPr>
            <p:cNvPr id="95" name="Rectangle 94"/>
            <p:cNvSpPr/>
            <p:nvPr/>
          </p:nvSpPr>
          <p:spPr>
            <a:xfrm>
              <a:off x="2625870" y="2748710"/>
              <a:ext cx="153850" cy="342756"/>
            </a:xfrm>
            <a:prstGeom prst="rect">
              <a:avLst/>
            </a:prstGeom>
          </p:spPr>
          <p:txBody>
            <a:bodyPr wrap="none" lIns="93260" tIns="46631" rIns="93260" bIns="46631">
              <a:spAutoFit/>
            </a:bodyPr>
            <a:lstStyle/>
            <a:p>
              <a:pPr algn="ctr" defTabSz="932290" fontAlgn="base">
                <a:spcBef>
                  <a:spcPct val="0"/>
                </a:spcBef>
                <a:spcAft>
                  <a:spcPct val="0"/>
                </a:spcAft>
              </a:pPr>
              <a:endParaRPr lang="en-US" spc="51" dirty="0">
                <a:gradFill>
                  <a:gsLst>
                    <a:gs pos="0">
                      <a:srgbClr val="FFFFFF"/>
                    </a:gs>
                    <a:gs pos="100000">
                      <a:srgbClr val="FFFFFF"/>
                    </a:gs>
                  </a:gsLst>
                  <a:lin ang="5400000" scaled="0"/>
                </a:gradFill>
                <a:ea typeface="Segoe UI" pitchFamily="34" charset="0"/>
                <a:cs typeface="Segoe UI" pitchFamily="34" charset="0"/>
              </a:endParaRPr>
            </a:p>
          </p:txBody>
        </p:sp>
        <p:sp>
          <p:nvSpPr>
            <p:cNvPr id="103" name="Rectangle 102"/>
            <p:cNvSpPr/>
            <p:nvPr/>
          </p:nvSpPr>
          <p:spPr bwMode="auto">
            <a:xfrm rot="16200000">
              <a:off x="314896" y="5026846"/>
              <a:ext cx="1124114" cy="382521"/>
            </a:xfrm>
            <a:prstGeom prst="rect">
              <a:avLst/>
            </a:prstGeom>
            <a:solidFill>
              <a:srgbClr val="9696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290" fontAlgn="base">
                <a:spcBef>
                  <a:spcPct val="0"/>
                </a:spcBef>
                <a:spcAft>
                  <a:spcPct val="0"/>
                </a:spcAft>
              </a:pPr>
              <a:r>
                <a:rPr lang="en-US" sz="1200" dirty="0" smtClean="0">
                  <a:gradFill>
                    <a:gsLst>
                      <a:gs pos="0">
                        <a:srgbClr val="FFFFFF"/>
                      </a:gs>
                      <a:gs pos="100000">
                        <a:srgbClr val="FFFFFF"/>
                      </a:gs>
                    </a:gsLst>
                    <a:lin ang="5400000" scaled="0"/>
                  </a:gradFill>
                  <a:ea typeface="Segoe UI" pitchFamily="34" charset="0"/>
                  <a:cs typeface="Segoe UI" pitchFamily="34" charset="0"/>
                </a:rPr>
                <a:t>AD Sync</a:t>
              </a: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sp>
          <p:nvSpPr>
            <p:cNvPr id="104" name="Rectangle 103"/>
            <p:cNvSpPr/>
            <p:nvPr/>
          </p:nvSpPr>
          <p:spPr bwMode="auto">
            <a:xfrm rot="16200000">
              <a:off x="-223959" y="4896442"/>
              <a:ext cx="1384927" cy="382521"/>
            </a:xfrm>
            <a:prstGeom prst="rect">
              <a:avLst/>
            </a:prstGeom>
            <a:solidFill>
              <a:srgbClr val="9696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290" fontAlgn="base">
                <a:spcBef>
                  <a:spcPct val="0"/>
                </a:spcBef>
                <a:spcAft>
                  <a:spcPct val="0"/>
                </a:spcAft>
              </a:pPr>
              <a:r>
                <a:rPr lang="en-US" sz="1200" dirty="0" smtClean="0">
                  <a:gradFill>
                    <a:gsLst>
                      <a:gs pos="0">
                        <a:srgbClr val="FFFFFF"/>
                      </a:gs>
                      <a:gs pos="100000">
                        <a:srgbClr val="FFFFFF"/>
                      </a:gs>
                    </a:gsLst>
                    <a:lin ang="5400000" scaled="0"/>
                  </a:gradFill>
                  <a:ea typeface="Segoe UI" pitchFamily="34" charset="0"/>
                  <a:cs typeface="Segoe UI" pitchFamily="34" charset="0"/>
                </a:rPr>
                <a:t>Database Locks</a:t>
              </a:r>
              <a:endParaRPr lang="en-US" sz="1200" dirty="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p:txBody>
          <a:bodyPr/>
          <a:lstStyle/>
          <a:p>
            <a:r>
              <a:rPr lang="en-US" dirty="0" smtClean="0"/>
              <a:t>Top Performance Bottlenecks</a:t>
            </a:r>
            <a:endParaRPr lang="en-US" dirty="0"/>
          </a:p>
        </p:txBody>
      </p:sp>
      <p:sp>
        <p:nvSpPr>
          <p:cNvPr id="26" name="TextBox 25"/>
          <p:cNvSpPr txBox="1"/>
          <p:nvPr/>
        </p:nvSpPr>
        <p:spPr>
          <a:xfrm>
            <a:off x="277243" y="1527306"/>
            <a:ext cx="3637532" cy="1465132"/>
          </a:xfrm>
          <a:prstGeom prst="rect">
            <a:avLst/>
          </a:prstGeom>
          <a:noFill/>
        </p:spPr>
        <p:txBody>
          <a:bodyPr wrap="square" lIns="182880" tIns="146304" rIns="182880" bIns="146304" rtlCol="0">
            <a:noAutofit/>
          </a:bodyPr>
          <a:lstStyle/>
          <a:p>
            <a:pPr marL="285750" indent="-285750">
              <a:buFont typeface="Arial" panose="020B0604020202020204" pitchFamily="34" charset="0"/>
              <a:buChar char="•"/>
            </a:pPr>
            <a:r>
              <a:rPr lang="en-US" sz="1400" dirty="0">
                <a:gradFill>
                  <a:gsLst>
                    <a:gs pos="1250">
                      <a:srgbClr val="282828"/>
                    </a:gs>
                    <a:gs pos="99000">
                      <a:srgbClr val="282828"/>
                    </a:gs>
                  </a:gsLst>
                  <a:lin ang="5400000" scaled="0"/>
                </a:gradFill>
              </a:rPr>
              <a:t>Distributing data files</a:t>
            </a:r>
          </a:p>
          <a:p>
            <a:pPr marL="285750" indent="-285750">
              <a:buFont typeface="Arial" panose="020B0604020202020204" pitchFamily="34" charset="0"/>
              <a:buChar char="•"/>
            </a:pPr>
            <a:r>
              <a:rPr lang="en-US" sz="1400" dirty="0">
                <a:gradFill>
                  <a:gsLst>
                    <a:gs pos="1250">
                      <a:srgbClr val="282828"/>
                    </a:gs>
                    <a:gs pos="99000">
                      <a:srgbClr val="282828"/>
                    </a:gs>
                  </a:gsLst>
                  <a:lin ang="5400000" scaled="0"/>
                </a:gradFill>
              </a:rPr>
              <a:t>Limit the number of projects and fields shown in a given view</a:t>
            </a:r>
          </a:p>
          <a:p>
            <a:pPr marL="285750" indent="-285750">
              <a:buFont typeface="Arial" panose="020B0604020202020204" pitchFamily="34" charset="0"/>
              <a:buChar char="•"/>
            </a:pPr>
            <a:r>
              <a:rPr lang="en-US" sz="1400" dirty="0">
                <a:gradFill>
                  <a:gsLst>
                    <a:gs pos="1250">
                      <a:srgbClr val="282828"/>
                    </a:gs>
                    <a:gs pos="99000">
                      <a:srgbClr val="282828"/>
                    </a:gs>
                  </a:gsLst>
                  <a:lin ang="5400000" scaled="0"/>
                </a:gradFill>
              </a:rPr>
              <a:t>Limit the number of custom fields you utilize, especially at the task level and containing formulas</a:t>
            </a:r>
          </a:p>
        </p:txBody>
      </p:sp>
      <p:cxnSp>
        <p:nvCxnSpPr>
          <p:cNvPr id="5" name="Straight Connector 4"/>
          <p:cNvCxnSpPr/>
          <p:nvPr/>
        </p:nvCxnSpPr>
        <p:spPr>
          <a:xfrm>
            <a:off x="2940335" y="2934370"/>
            <a:ext cx="0" cy="519480"/>
          </a:xfrm>
          <a:prstGeom prst="line">
            <a:avLst/>
          </a:prstGeom>
          <a:noFill/>
          <a:ln>
            <a:solidFill>
              <a:schemeClr val="tx1">
                <a:lumMod val="65000"/>
                <a:lumOff val="3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sp>
        <p:nvSpPr>
          <p:cNvPr id="29" name="TextBox 28"/>
          <p:cNvSpPr txBox="1"/>
          <p:nvPr/>
        </p:nvSpPr>
        <p:spPr>
          <a:xfrm>
            <a:off x="3914775" y="1212849"/>
            <a:ext cx="4608513" cy="912814"/>
          </a:xfrm>
          <a:prstGeom prst="rect">
            <a:avLst/>
          </a:prstGeom>
          <a:noFill/>
        </p:spPr>
        <p:txBody>
          <a:bodyPr wrap="square" lIns="182880" tIns="146304" rIns="182880" bIns="146304" rtlCol="0">
            <a:noAutofit/>
          </a:bodyPr>
          <a:lstStyle/>
          <a:p>
            <a:pPr marL="285750" indent="-285750">
              <a:buFont typeface="Arial" panose="020B0604020202020204" pitchFamily="34" charset="0"/>
              <a:buChar char="•"/>
            </a:pPr>
            <a:r>
              <a:rPr lang="en-US" sz="1400" dirty="0">
                <a:gradFill>
                  <a:gsLst>
                    <a:gs pos="1250">
                      <a:srgbClr val="282828"/>
                    </a:gs>
                    <a:gs pos="99000">
                      <a:srgbClr val="282828"/>
                    </a:gs>
                  </a:gsLst>
                  <a:lin ang="5400000" scaled="0"/>
                </a:gradFill>
              </a:rPr>
              <a:t>Add additional WFE servers to the farm</a:t>
            </a:r>
          </a:p>
          <a:p>
            <a:pPr marL="285750" indent="-285750">
              <a:buFont typeface="Arial" panose="020B0604020202020204" pitchFamily="34" charset="0"/>
              <a:buChar char="•"/>
            </a:pPr>
            <a:r>
              <a:rPr lang="en-US" sz="1400" dirty="0">
                <a:gradFill>
                  <a:gsLst>
                    <a:gs pos="1250">
                      <a:srgbClr val="282828"/>
                    </a:gs>
                    <a:gs pos="99000">
                      <a:srgbClr val="282828"/>
                    </a:gs>
                  </a:gsLst>
                  <a:lin ang="5400000" scaled="0"/>
                </a:gradFill>
              </a:rPr>
              <a:t>Scale up the WFE servers by adding higher-speed processors</a:t>
            </a:r>
          </a:p>
        </p:txBody>
      </p:sp>
      <p:cxnSp>
        <p:nvCxnSpPr>
          <p:cNvPr id="30" name="Straight Connector 29"/>
          <p:cNvCxnSpPr/>
          <p:nvPr/>
        </p:nvCxnSpPr>
        <p:spPr>
          <a:xfrm>
            <a:off x="4699591" y="2126512"/>
            <a:ext cx="2958" cy="1469306"/>
          </a:xfrm>
          <a:prstGeom prst="line">
            <a:avLst/>
          </a:prstGeom>
          <a:noFill/>
          <a:ln>
            <a:solidFill>
              <a:schemeClr val="tx1">
                <a:lumMod val="65000"/>
                <a:lumOff val="3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sp>
        <p:nvSpPr>
          <p:cNvPr id="27" name="TextBox 26"/>
          <p:cNvSpPr txBox="1"/>
          <p:nvPr/>
        </p:nvSpPr>
        <p:spPr>
          <a:xfrm>
            <a:off x="8926782" y="2330218"/>
            <a:ext cx="3164006" cy="2535470"/>
          </a:xfrm>
          <a:prstGeom prst="rect">
            <a:avLst/>
          </a:prstGeom>
          <a:noFill/>
        </p:spPr>
        <p:txBody>
          <a:bodyPr wrap="square" lIns="182880" tIns="146304" rIns="182880" bIns="146304" rtlCol="0">
            <a:noAutofit/>
          </a:bodyPr>
          <a:lstStyle/>
          <a:p>
            <a:pPr marL="285750" indent="-285750">
              <a:lnSpc>
                <a:spcPct val="90000"/>
              </a:lnSpc>
              <a:spcAft>
                <a:spcPts val="600"/>
              </a:spcAft>
              <a:buFont typeface="Arial" panose="020B0604020202020204" pitchFamily="34" charset="0"/>
              <a:buChar char="•"/>
            </a:pPr>
            <a:r>
              <a:rPr lang="en-US" sz="1400" dirty="0">
                <a:gradFill>
                  <a:gsLst>
                    <a:gs pos="1250">
                      <a:srgbClr val="282828"/>
                    </a:gs>
                    <a:gs pos="99000">
                      <a:srgbClr val="282828"/>
                    </a:gs>
                  </a:gsLst>
                  <a:lin ang="5400000" scaled="0"/>
                </a:gradFill>
              </a:rPr>
              <a:t>Monitor at which tier memory usage is a </a:t>
            </a:r>
            <a:r>
              <a:rPr lang="en-US" sz="1400" dirty="0" smtClean="0">
                <a:gradFill>
                  <a:gsLst>
                    <a:gs pos="1250">
                      <a:srgbClr val="282828"/>
                    </a:gs>
                    <a:gs pos="99000">
                      <a:srgbClr val="282828"/>
                    </a:gs>
                  </a:gsLst>
                  <a:lin ang="5400000" scaled="0"/>
                </a:gradFill>
              </a:rPr>
              <a:t>bottleneck and investigate why</a:t>
            </a:r>
          </a:p>
          <a:p>
            <a:pPr marL="285750" indent="-285750">
              <a:lnSpc>
                <a:spcPct val="90000"/>
              </a:lnSpc>
              <a:spcAft>
                <a:spcPts val="600"/>
              </a:spcAft>
              <a:buFont typeface="Arial" panose="020B0604020202020204" pitchFamily="34" charset="0"/>
              <a:buChar char="•"/>
            </a:pPr>
            <a:r>
              <a:rPr lang="en-US" sz="1400" dirty="0">
                <a:gradFill>
                  <a:gsLst>
                    <a:gs pos="1250">
                      <a:srgbClr val="282828"/>
                    </a:gs>
                    <a:gs pos="99000">
                      <a:srgbClr val="282828"/>
                    </a:gs>
                  </a:gsLst>
                  <a:lin ang="5400000" scaled="0"/>
                </a:gradFill>
              </a:rPr>
              <a:t>Optimize workload (run jobs at nonworking hours when possible), optimize </a:t>
            </a:r>
            <a:r>
              <a:rPr lang="en-US" sz="1400" dirty="0" smtClean="0">
                <a:gradFill>
                  <a:gsLst>
                    <a:gs pos="1250">
                      <a:srgbClr val="282828"/>
                    </a:gs>
                    <a:gs pos="99000">
                      <a:srgbClr val="282828"/>
                    </a:gs>
                  </a:gsLst>
                  <a:lin ang="5400000" scaled="0"/>
                </a:gradFill>
              </a:rPr>
              <a:t>SQL</a:t>
            </a:r>
          </a:p>
          <a:p>
            <a:pPr marL="285750" indent="-285750">
              <a:lnSpc>
                <a:spcPct val="90000"/>
              </a:lnSpc>
              <a:spcAft>
                <a:spcPts val="600"/>
              </a:spcAft>
              <a:buFont typeface="Arial" panose="020B0604020202020204" pitchFamily="34" charset="0"/>
              <a:buChar char="•"/>
            </a:pPr>
            <a:r>
              <a:rPr lang="en-US" sz="1400" dirty="0" smtClean="0">
                <a:gradFill>
                  <a:gsLst>
                    <a:gs pos="1250">
                      <a:srgbClr val="282828"/>
                    </a:gs>
                    <a:gs pos="99000">
                      <a:srgbClr val="282828"/>
                    </a:gs>
                  </a:gsLst>
                  <a:lin ang="5400000" scaled="0"/>
                </a:gradFill>
              </a:rPr>
              <a:t>Purchase </a:t>
            </a:r>
            <a:r>
              <a:rPr lang="en-US" sz="1400" dirty="0">
                <a:gradFill>
                  <a:gsLst>
                    <a:gs pos="1250">
                      <a:srgbClr val="282828"/>
                    </a:gs>
                    <a:gs pos="99000">
                      <a:srgbClr val="282828"/>
                    </a:gs>
                  </a:gsLst>
                  <a:lin ang="5400000" scaled="0"/>
                </a:gradFill>
              </a:rPr>
              <a:t>and install additional memory for that tier (scale up)</a:t>
            </a:r>
          </a:p>
          <a:p>
            <a:pPr marL="285750" indent="-285750">
              <a:lnSpc>
                <a:spcPct val="90000"/>
              </a:lnSpc>
              <a:spcAft>
                <a:spcPts val="600"/>
              </a:spcAft>
              <a:buFont typeface="Arial" panose="020B0604020202020204" pitchFamily="34" charset="0"/>
              <a:buChar char="•"/>
            </a:pPr>
            <a:r>
              <a:rPr lang="en-US" sz="1400" dirty="0" smtClean="0">
                <a:gradFill>
                  <a:gsLst>
                    <a:gs pos="1250">
                      <a:srgbClr val="282828"/>
                    </a:gs>
                    <a:gs pos="99000">
                      <a:srgbClr val="282828"/>
                    </a:gs>
                  </a:gsLst>
                  <a:lin ang="5400000" scaled="0"/>
                </a:gradFill>
              </a:rPr>
              <a:t>Purchase </a:t>
            </a:r>
            <a:r>
              <a:rPr lang="en-US" sz="1400" dirty="0">
                <a:gradFill>
                  <a:gsLst>
                    <a:gs pos="1250">
                      <a:srgbClr val="282828"/>
                    </a:gs>
                    <a:gs pos="99000">
                      <a:srgbClr val="282828"/>
                    </a:gs>
                  </a:gsLst>
                  <a:lin ang="5400000" scaled="0"/>
                </a:gradFill>
              </a:rPr>
              <a:t>additional </a:t>
            </a:r>
            <a:r>
              <a:rPr lang="en-US" sz="1400" dirty="0" smtClean="0">
                <a:gradFill>
                  <a:gsLst>
                    <a:gs pos="1250">
                      <a:srgbClr val="282828"/>
                    </a:gs>
                    <a:gs pos="99000">
                      <a:srgbClr val="282828"/>
                    </a:gs>
                  </a:gsLst>
                  <a:lin ang="5400000" scaled="0"/>
                </a:gradFill>
              </a:rPr>
              <a:t>servers </a:t>
            </a:r>
            <a:r>
              <a:rPr lang="en-US" sz="1400" dirty="0">
                <a:gradFill>
                  <a:gsLst>
                    <a:gs pos="1250">
                      <a:srgbClr val="282828"/>
                    </a:gs>
                    <a:gs pos="99000">
                      <a:srgbClr val="282828"/>
                    </a:gs>
                  </a:gsLst>
                  <a:lin ang="5400000" scaled="0"/>
                </a:gradFill>
              </a:rPr>
              <a:t>to handle the load (scale out)</a:t>
            </a:r>
          </a:p>
          <a:p>
            <a:pPr>
              <a:lnSpc>
                <a:spcPct val="90000"/>
              </a:lnSpc>
              <a:spcAft>
                <a:spcPts val="600"/>
              </a:spcAft>
            </a:pPr>
            <a:endParaRPr lang="en-US" sz="1400" dirty="0" smtClean="0">
              <a:gradFill>
                <a:gsLst>
                  <a:gs pos="1250">
                    <a:srgbClr val="282828"/>
                  </a:gs>
                  <a:gs pos="99000">
                    <a:srgbClr val="282828"/>
                  </a:gs>
                </a:gsLst>
                <a:lin ang="5400000" scaled="0"/>
              </a:gradFill>
            </a:endParaRPr>
          </a:p>
        </p:txBody>
      </p:sp>
      <p:cxnSp>
        <p:nvCxnSpPr>
          <p:cNvPr id="22" name="Straight Connector 21"/>
          <p:cNvCxnSpPr/>
          <p:nvPr/>
        </p:nvCxnSpPr>
        <p:spPr>
          <a:xfrm flipH="1">
            <a:off x="6362253" y="3395945"/>
            <a:ext cx="2592288" cy="0"/>
          </a:xfrm>
          <a:prstGeom prst="line">
            <a:avLst/>
          </a:prstGeom>
          <a:noFill/>
          <a:ln>
            <a:solidFill>
              <a:schemeClr val="tx1">
                <a:lumMod val="65000"/>
                <a:lumOff val="3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spTree>
    <p:extLst>
      <p:ext uri="{BB962C8B-B14F-4D97-AF65-F5344CB8AC3E}">
        <p14:creationId xmlns:p14="http://schemas.microsoft.com/office/powerpoint/2010/main" val="628867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r>
              <a:rPr lang="en-US" dirty="0" smtClean="0"/>
              <a:t>Capacity Top Recommendations</a:t>
            </a:r>
            <a:endParaRPr lang="en-US" sz="2800" dirty="0">
              <a:gradFill>
                <a:gsLst>
                  <a:gs pos="1250">
                    <a:schemeClr val="tx1"/>
                  </a:gs>
                  <a:gs pos="100000">
                    <a:schemeClr val="tx1"/>
                  </a:gs>
                </a:gsLst>
                <a:lin ang="5400000" scaled="0"/>
              </a:gradFill>
            </a:endParaRPr>
          </a:p>
        </p:txBody>
      </p:sp>
      <p:sp>
        <p:nvSpPr>
          <p:cNvPr id="22" name="Rectangle 21"/>
          <p:cNvSpPr/>
          <p:nvPr/>
        </p:nvSpPr>
        <p:spPr bwMode="auto">
          <a:xfrm>
            <a:off x="254970" y="2125662"/>
            <a:ext cx="2331720" cy="4107903"/>
          </a:xfrm>
          <a:prstGeom prst="rect">
            <a:avLst/>
          </a:prstGeom>
          <a:solidFill>
            <a:srgbClr val="00723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Implement best practices across all technologies</a:t>
            </a:r>
          </a:p>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Regularly monitor settings and performance counters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2631765" y="2125663"/>
            <a:ext cx="2331720" cy="4107902"/>
          </a:xfrm>
          <a:prstGeom prst="rect">
            <a:avLst/>
          </a:prstGeom>
          <a:solidFill>
            <a:srgbClr val="00723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a:gradFill>
                  <a:gsLst>
                    <a:gs pos="0">
                      <a:srgbClr val="FFFFFF"/>
                    </a:gs>
                    <a:gs pos="100000">
                      <a:srgbClr val="FFFFFF"/>
                    </a:gs>
                  </a:gsLst>
                  <a:lin ang="5400000" scaled="0"/>
                </a:gradFill>
                <a:ea typeface="Segoe UI" pitchFamily="34" charset="0"/>
                <a:cs typeface="Segoe UI" pitchFamily="34" charset="0"/>
              </a:rPr>
              <a:t>Invest in appropriate SQL Server:</a:t>
            </a: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Ideally hardware</a:t>
            </a: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Separate drive for </a:t>
            </a:r>
            <a:r>
              <a:rPr lang="en-US" dirty="0">
                <a:gradFill>
                  <a:gsLst>
                    <a:gs pos="0">
                      <a:srgbClr val="FFFFFF"/>
                    </a:gs>
                    <a:gs pos="100000">
                      <a:srgbClr val="FFFFFF"/>
                    </a:gs>
                  </a:gsLst>
                  <a:lin ang="5400000" scaled="0"/>
                </a:gradFill>
                <a:ea typeface="Segoe UI" pitchFamily="34" charset="0"/>
                <a:cs typeface="Segoe UI" pitchFamily="34" charset="0"/>
              </a:rPr>
              <a:t>data files and logs</a:t>
            </a: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Separate drive for </a:t>
            </a:r>
            <a:r>
              <a:rPr lang="en-US" dirty="0" err="1">
                <a:gradFill>
                  <a:gsLst>
                    <a:gs pos="0">
                      <a:srgbClr val="FFFFFF"/>
                    </a:gs>
                    <a:gs pos="100000">
                      <a:srgbClr val="FFFFFF"/>
                    </a:gs>
                  </a:gsLst>
                  <a:lin ang="5400000" scaled="0"/>
                </a:gradFill>
                <a:ea typeface="Segoe UI" pitchFamily="34" charset="0"/>
                <a:cs typeface="Segoe UI" pitchFamily="34" charset="0"/>
              </a:rPr>
              <a:t>TempDB</a:t>
            </a:r>
            <a:endParaRPr lang="en-US" dirty="0">
              <a:gradFill>
                <a:gsLst>
                  <a:gs pos="0">
                    <a:srgbClr val="FFFFFF"/>
                  </a:gs>
                  <a:gs pos="100000">
                    <a:srgbClr val="FFFFFF"/>
                  </a:gs>
                </a:gsLst>
                <a:lin ang="5400000" scaled="0"/>
              </a:gradFill>
              <a:ea typeface="Segoe UI" pitchFamily="34" charset="0"/>
              <a:cs typeface="Segoe UI" pitchFamily="34" charset="0"/>
            </a:endParaRP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RAID </a:t>
            </a:r>
            <a:r>
              <a:rPr lang="en-US" dirty="0">
                <a:gradFill>
                  <a:gsLst>
                    <a:gs pos="0">
                      <a:srgbClr val="FFFFFF"/>
                    </a:gs>
                    <a:gs pos="100000">
                      <a:srgbClr val="FFFFFF"/>
                    </a:gs>
                  </a:gsLst>
                  <a:lin ang="5400000" scaled="0"/>
                </a:gradFill>
                <a:ea typeface="Segoe UI" pitchFamily="34" charset="0"/>
                <a:cs typeface="Segoe UI" pitchFamily="34" charset="0"/>
              </a:rPr>
              <a:t>5, ideally RAID10</a:t>
            </a:r>
          </a:p>
        </p:txBody>
      </p:sp>
      <p:sp>
        <p:nvSpPr>
          <p:cNvPr id="28" name="Rectangle 27"/>
          <p:cNvSpPr/>
          <p:nvPr/>
        </p:nvSpPr>
        <p:spPr bwMode="auto">
          <a:xfrm>
            <a:off x="7375234" y="2125663"/>
            <a:ext cx="2331720" cy="4107902"/>
          </a:xfrm>
          <a:prstGeom prst="rect">
            <a:avLst/>
          </a:prstGeom>
          <a:solidFill>
            <a:srgbClr val="00723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Optimize:</a:t>
            </a: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Security settings</a:t>
            </a: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Views and custom fields</a:t>
            </a: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Page payload</a:t>
            </a: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Queue</a:t>
            </a:r>
            <a:endParaRPr lang="en-US" dirty="0">
              <a:gradFill>
                <a:gsLst>
                  <a:gs pos="0">
                    <a:srgbClr val="FFFFFF"/>
                  </a:gs>
                  <a:gs pos="100000">
                    <a:srgbClr val="FFFFFF"/>
                  </a:gs>
                </a:gsLst>
                <a:lin ang="5400000" scaled="0"/>
              </a:gradFill>
              <a:ea typeface="Segoe UI" pitchFamily="34" charset="0"/>
              <a:cs typeface="Segoe UI" pitchFamily="34" charset="0"/>
            </a:endParaRP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Workload processes</a:t>
            </a: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Workflows</a:t>
            </a: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Custom solutions</a:t>
            </a:r>
          </a:p>
          <a:p>
            <a:pPr defTabSz="932472" fontAlgn="base">
              <a:lnSpc>
                <a:spcPct val="90000"/>
              </a:lnSpc>
              <a:spcBef>
                <a:spcPct val="0"/>
              </a:spcBef>
              <a:spcAft>
                <a:spcPts val="612"/>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5008560" y="2125663"/>
            <a:ext cx="2331720" cy="4107902"/>
          </a:xfrm>
          <a:prstGeom prst="rect">
            <a:avLst/>
          </a:prstGeom>
          <a:solidFill>
            <a:srgbClr val="00723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Use separate servers for every role</a:t>
            </a:r>
          </a:p>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Scale-up and scale-out (check the ratio)</a:t>
            </a:r>
          </a:p>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Use high speed disks (10K, 15K)</a:t>
            </a:r>
          </a:p>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Keep an eye on network connection (100 mbps, 1 Gb/s, latency of 1 </a:t>
            </a:r>
            <a:r>
              <a:rPr lang="en-US" dirty="0" err="1" smtClean="0">
                <a:gradFill>
                  <a:gsLst>
                    <a:gs pos="0">
                      <a:srgbClr val="FFFFFF"/>
                    </a:gs>
                    <a:gs pos="100000">
                      <a:srgbClr val="FFFFFF"/>
                    </a:gs>
                  </a:gsLst>
                  <a:lin ang="5400000" scaled="0"/>
                </a:gradFill>
                <a:ea typeface="Segoe UI" pitchFamily="34" charset="0"/>
                <a:cs typeface="Segoe UI" pitchFamily="34" charset="0"/>
              </a:rPr>
              <a:t>ms</a:t>
            </a:r>
            <a:r>
              <a:rPr lang="en-US" dirty="0" smtClean="0">
                <a:gradFill>
                  <a:gsLst>
                    <a:gs pos="0">
                      <a:srgbClr val="FFFFFF"/>
                    </a:gs>
                    <a:gs pos="100000">
                      <a:srgbClr val="FFFFFF"/>
                    </a:gs>
                  </a:gsLst>
                  <a:lin ang="5400000" scaled="0"/>
                </a:gradFill>
                <a:ea typeface="Segoe UI" pitchFamily="34" charset="0"/>
                <a:cs typeface="Segoe UI" pitchFamily="34" charset="0"/>
              </a:rPr>
              <a:t>)</a:t>
            </a:r>
          </a:p>
          <a:p>
            <a:pPr defTabSz="932472" fontAlgn="base">
              <a:lnSpc>
                <a:spcPct val="90000"/>
              </a:lnSpc>
              <a:spcBef>
                <a:spcPct val="0"/>
              </a:spcBef>
              <a:spcAft>
                <a:spcPts val="612"/>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9752030" y="2125663"/>
            <a:ext cx="2377440" cy="4107902"/>
          </a:xfrm>
          <a:prstGeom prst="rect">
            <a:avLst/>
          </a:prstGeom>
          <a:solidFill>
            <a:srgbClr val="00723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“Teach” users:</a:t>
            </a:r>
          </a:p>
          <a:p>
            <a:pPr marL="285750" indent="-285750" defTabSz="932472" fontAlgn="base">
              <a:lnSpc>
                <a:spcPct val="90000"/>
              </a:lnSpc>
              <a:spcBef>
                <a:spcPct val="0"/>
              </a:spcBef>
              <a:spcAft>
                <a:spcPts val="612"/>
              </a:spcAft>
              <a:buFont typeface="Arial" panose="020B0604020202020204" pitchFamily="34" charset="0"/>
              <a:buChar char="•"/>
            </a:pPr>
            <a:r>
              <a:rPr lang="en-US" dirty="0" err="1" smtClean="0">
                <a:gradFill>
                  <a:gsLst>
                    <a:gs pos="0">
                      <a:srgbClr val="FFFFFF"/>
                    </a:gs>
                    <a:gs pos="100000">
                      <a:srgbClr val="FFFFFF"/>
                    </a:gs>
                  </a:gsLst>
                  <a:lin ang="5400000" scaled="0"/>
                </a:gradFill>
                <a:ea typeface="Segoe UI" pitchFamily="34" charset="0"/>
                <a:cs typeface="Segoe UI" pitchFamily="34" charset="0"/>
              </a:rPr>
              <a:t>Baselining</a:t>
            </a:r>
            <a:endParaRPr lang="en-US" dirty="0" smtClean="0">
              <a:gradFill>
                <a:gsLst>
                  <a:gs pos="0">
                    <a:srgbClr val="FFFFFF"/>
                  </a:gs>
                  <a:gs pos="100000">
                    <a:srgbClr val="FFFFFF"/>
                  </a:gs>
                </a:gsLst>
                <a:lin ang="5400000" scaled="0"/>
              </a:gradFill>
              <a:ea typeface="Segoe UI" pitchFamily="34" charset="0"/>
              <a:cs typeface="Segoe UI" pitchFamily="34" charset="0"/>
            </a:endParaRP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Working with master projects</a:t>
            </a: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Creating cross project links</a:t>
            </a:r>
          </a:p>
          <a:p>
            <a:pPr marL="285750" indent="-285750" defTabSz="932472" fontAlgn="base">
              <a:lnSpc>
                <a:spcPct val="90000"/>
              </a:lnSpc>
              <a:spcBef>
                <a:spcPct val="0"/>
              </a:spcBef>
              <a:spcAft>
                <a:spcPts val="612"/>
              </a:spcAft>
              <a:buFont typeface="Arial" panose="020B0604020202020204" pitchFamily="34" charset="0"/>
              <a:buChar char="•"/>
            </a:pPr>
            <a:r>
              <a:rPr lang="en-US" dirty="0" smtClean="0">
                <a:gradFill>
                  <a:gsLst>
                    <a:gs pos="0">
                      <a:srgbClr val="FFFFFF"/>
                    </a:gs>
                    <a:gs pos="100000">
                      <a:srgbClr val="FFFFFF"/>
                    </a:gs>
                  </a:gsLst>
                  <a:lin ang="5400000" scaled="0"/>
                </a:gradFill>
                <a:ea typeface="Segoe UI" pitchFamily="34" charset="0"/>
                <a:cs typeface="Segoe UI" pitchFamily="34" charset="0"/>
              </a:rPr>
              <a:t>Using local custom fields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4" name="Text Placeholder 3"/>
          <p:cNvSpPr txBox="1">
            <a:spLocks/>
          </p:cNvSpPr>
          <p:nvPr/>
        </p:nvSpPr>
        <p:spPr>
          <a:xfrm>
            <a:off x="274638" y="1212850"/>
            <a:ext cx="11887200" cy="849463"/>
          </a:xfrm>
          <a:prstGeom prst="rect">
            <a:avLst/>
          </a:prstGeom>
        </p:spPr>
        <p:txBody>
          <a:bodyPr vert="horz" wrap="square" lIns="182880" tIns="146304" rIns="182880" bIns="146304"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gradFill>
                  <a:gsLst>
                    <a:gs pos="0">
                      <a:srgbClr val="007233"/>
                    </a:gs>
                    <a:gs pos="86000">
                      <a:srgbClr val="007233"/>
                    </a:gs>
                  </a:gsLst>
                  <a:lin ang="5400000" scaled="0"/>
                </a:gradFill>
              </a:rPr>
              <a:t>Technical and operational</a:t>
            </a:r>
            <a:endParaRPr lang="en-US" dirty="0">
              <a:gradFill>
                <a:gsLst>
                  <a:gs pos="0">
                    <a:srgbClr val="007233"/>
                  </a:gs>
                  <a:gs pos="86000">
                    <a:srgbClr val="007233"/>
                  </a:gs>
                </a:gsLst>
                <a:lin ang="5400000" scaled="0"/>
              </a:gradFill>
            </a:endParaRPr>
          </a:p>
        </p:txBody>
      </p:sp>
    </p:spTree>
    <p:extLst>
      <p:ext uri="{BB962C8B-B14F-4D97-AF65-F5344CB8AC3E}">
        <p14:creationId xmlns:p14="http://schemas.microsoft.com/office/powerpoint/2010/main" val="340970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a:spLocks/>
          </p:cNvSpPr>
          <p:nvPr/>
        </p:nvSpPr>
        <p:spPr bwMode="auto">
          <a:xfrm>
            <a:off x="3932237" y="2125278"/>
            <a:ext cx="3657600" cy="3657600"/>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Implement recommended hardware/ virtual topologies</a:t>
            </a:r>
          </a:p>
          <a:p>
            <a:pPr defTabSz="932472" fontAlgn="base">
              <a:lnSpc>
                <a:spcPct val="90000"/>
              </a:lnSpc>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34" name="Title 33"/>
          <p:cNvSpPr>
            <a:spLocks noGrp="1"/>
          </p:cNvSpPr>
          <p:nvPr>
            <p:ph type="title"/>
          </p:nvPr>
        </p:nvSpPr>
        <p:spPr/>
        <p:txBody>
          <a:bodyPr/>
          <a:lstStyle/>
          <a:p>
            <a:r>
              <a:rPr lang="en-US" dirty="0" smtClean="0"/>
              <a:t>Capacity Highlights</a:t>
            </a:r>
            <a:endParaRPr lang="en-US" sz="3200" dirty="0">
              <a:gradFill>
                <a:gsLst>
                  <a:gs pos="1250">
                    <a:schemeClr val="tx1"/>
                  </a:gs>
                  <a:gs pos="100000">
                    <a:schemeClr val="tx1"/>
                  </a:gs>
                </a:gsLst>
                <a:lin ang="5400000" scaled="0"/>
              </a:gradFill>
            </a:endParaRPr>
          </a:p>
        </p:txBody>
      </p:sp>
      <p:pic>
        <p:nvPicPr>
          <p:cNvPr id="21" name="Picture 20"/>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ltGray">
          <a:xfrm>
            <a:off x="274639" y="2125663"/>
            <a:ext cx="3657600" cy="3657600"/>
          </a:xfrm>
          <a:prstGeom prst="rect">
            <a:avLst/>
          </a:prstGeom>
        </p:spPr>
      </p:pic>
      <p:sp>
        <p:nvSpPr>
          <p:cNvPr id="24" name="Rectangle 23"/>
          <p:cNvSpPr>
            <a:spLocks noChangeAspect="1"/>
          </p:cNvSpPr>
          <p:nvPr/>
        </p:nvSpPr>
        <p:spPr bwMode="auto">
          <a:xfrm>
            <a:off x="274638" y="2124893"/>
            <a:ext cx="3658868" cy="3657600"/>
          </a:xfrm>
          <a:prstGeom prst="rect">
            <a:avLst/>
          </a:prstGeom>
          <a:gradFill>
            <a:gsLst>
              <a:gs pos="13000">
                <a:srgbClr val="000000">
                  <a:alpha val="68000"/>
                </a:srgbClr>
              </a:gs>
              <a:gs pos="3800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Determine the dataset to match current workload and expectations</a:t>
            </a: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pic>
        <p:nvPicPr>
          <p:cNvPr id="2" name="Picture 1"/>
          <p:cNvPicPr>
            <a:picLocks noChangeAspect="1"/>
          </p:cNvPicPr>
          <p:nvPr/>
        </p:nvPicPr>
        <p:blipFill rotWithShape="1">
          <a:blip r:embed="rId4"/>
          <a:srcRect l="33423" r="-1"/>
          <a:stretch/>
        </p:blipFill>
        <p:spPr>
          <a:xfrm>
            <a:off x="7589837" y="2125663"/>
            <a:ext cx="3655590" cy="3657600"/>
          </a:xfrm>
          <a:prstGeom prst="rect">
            <a:avLst/>
          </a:prstGeom>
        </p:spPr>
      </p:pic>
      <p:sp>
        <p:nvSpPr>
          <p:cNvPr id="4" name="Rectangle 3"/>
          <p:cNvSpPr>
            <a:spLocks noChangeAspect="1"/>
          </p:cNvSpPr>
          <p:nvPr/>
        </p:nvSpPr>
        <p:spPr bwMode="auto">
          <a:xfrm>
            <a:off x="7586663" y="2124893"/>
            <a:ext cx="3657600" cy="3655277"/>
          </a:xfrm>
          <a:prstGeom prst="rect">
            <a:avLst/>
          </a:prstGeom>
          <a:gradFill>
            <a:gsLst>
              <a:gs pos="24000">
                <a:srgbClr val="000000">
                  <a:alpha val="49000"/>
                </a:srgbClr>
              </a:gs>
              <a:gs pos="4700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Monitor your farm and optimize according to Best Practices</a:t>
            </a:r>
          </a:p>
        </p:txBody>
      </p:sp>
    </p:spTree>
    <p:extLst>
      <p:ext uri="{BB962C8B-B14F-4D97-AF65-F5344CB8AC3E}">
        <p14:creationId xmlns:p14="http://schemas.microsoft.com/office/powerpoint/2010/main" val="2228804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Deployment Options</a:t>
            </a:r>
            <a:endParaRPr lang="en-US" dirty="0"/>
          </a:p>
        </p:txBody>
      </p:sp>
    </p:spTree>
    <p:extLst>
      <p:ext uri="{BB962C8B-B14F-4D97-AF65-F5344CB8AC3E}">
        <p14:creationId xmlns:p14="http://schemas.microsoft.com/office/powerpoint/2010/main" val="1394160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r>
              <a:rPr lang="en-US" dirty="0"/>
              <a:t>Prepare for deployment</a:t>
            </a:r>
          </a:p>
        </p:txBody>
      </p:sp>
      <p:sp>
        <p:nvSpPr>
          <p:cNvPr id="4" name="Text Placeholder 3"/>
          <p:cNvSpPr>
            <a:spLocks noGrp="1"/>
          </p:cNvSpPr>
          <p:nvPr>
            <p:ph type="body" sz="quarter" idx="10"/>
          </p:nvPr>
        </p:nvSpPr>
        <p:spPr>
          <a:xfrm>
            <a:off x="274638" y="1212850"/>
            <a:ext cx="11887200" cy="849463"/>
          </a:xfrm>
        </p:spPr>
        <p:txBody>
          <a:bodyPr vert="horz" wrap="square" lIns="182880" tIns="146304" rIns="182880" bIns="146304" rtlCol="0">
            <a:spAutoFit/>
          </a:bodyPr>
          <a:lstStyle/>
          <a:p>
            <a:r>
              <a:rPr lang="en-US" dirty="0">
                <a:gradFill>
                  <a:gsLst>
                    <a:gs pos="0">
                      <a:schemeClr val="tx2"/>
                    </a:gs>
                    <a:gs pos="86000">
                      <a:schemeClr val="tx2"/>
                    </a:gs>
                  </a:gsLst>
                  <a:lin ang="5400000" scaled="0"/>
                </a:gradFill>
              </a:rPr>
              <a:t>Arrangements</a:t>
            </a:r>
          </a:p>
        </p:txBody>
      </p:sp>
      <p:pic>
        <p:nvPicPr>
          <p:cNvPr id="3" name="Picture 2"/>
          <p:cNvPicPr>
            <a:picLocks noChangeAspect="1"/>
          </p:cNvPicPr>
          <p:nvPr/>
        </p:nvPicPr>
        <p:blipFill rotWithShape="1">
          <a:blip r:embed="rId3"/>
          <a:srcRect l="33737" r="109"/>
          <a:stretch/>
        </p:blipFill>
        <p:spPr>
          <a:xfrm>
            <a:off x="3934224" y="2125663"/>
            <a:ext cx="3666725" cy="3657600"/>
          </a:xfrm>
          <a:prstGeom prst="rect">
            <a:avLst/>
          </a:prstGeom>
        </p:spPr>
      </p:pic>
      <p:sp>
        <p:nvSpPr>
          <p:cNvPr id="12" name="Rectangle 11"/>
          <p:cNvSpPr>
            <a:spLocks noChangeAspect="1"/>
          </p:cNvSpPr>
          <p:nvPr/>
        </p:nvSpPr>
        <p:spPr bwMode="auto">
          <a:xfrm>
            <a:off x="274638" y="2125663"/>
            <a:ext cx="3658868" cy="3657600"/>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Ensure you have necessary accounts:</a:t>
            </a:r>
          </a:p>
          <a:p>
            <a:pPr marL="285750" indent="-285750" defTabSz="932472" fontAlgn="base">
              <a:spcBef>
                <a:spcPct val="0"/>
              </a:spcBef>
              <a:spcAft>
                <a:spcPct val="0"/>
              </a:spcAft>
              <a:buFont typeface="Arial" panose="020B0604020202020204" pitchFamily="34" charset="0"/>
              <a:buChar char="•"/>
            </a:pPr>
            <a:r>
              <a:rPr lang="en-US" sz="2000" dirty="0">
                <a:gradFill>
                  <a:gsLst>
                    <a:gs pos="0">
                      <a:srgbClr val="FFFFFF"/>
                    </a:gs>
                    <a:gs pos="100000">
                      <a:srgbClr val="FFFFFF"/>
                    </a:gs>
                  </a:gsLst>
                  <a:lin ang="5400000" scaled="0"/>
                </a:gradFill>
                <a:ea typeface="Segoe UI" pitchFamily="34" charset="0"/>
                <a:cs typeface="Segoe UI" pitchFamily="34" charset="0"/>
              </a:rPr>
              <a:t>Setup user</a:t>
            </a:r>
          </a:p>
          <a:p>
            <a:pPr marL="285750" indent="-285750" defTabSz="932472" fontAlgn="base">
              <a:spcBef>
                <a:spcPct val="0"/>
              </a:spcBef>
              <a:spcAft>
                <a:spcPct val="0"/>
              </a:spcAft>
              <a:buFont typeface="Arial" panose="020B0604020202020204" pitchFamily="34" charset="0"/>
              <a:buChar char="•"/>
            </a:pPr>
            <a:r>
              <a:rPr lang="en-US" sz="2000" dirty="0">
                <a:gradFill>
                  <a:gsLst>
                    <a:gs pos="0">
                      <a:srgbClr val="FFFFFF"/>
                    </a:gs>
                    <a:gs pos="100000">
                      <a:srgbClr val="FFFFFF"/>
                    </a:gs>
                  </a:gsLst>
                  <a:lin ang="5400000" scaled="0"/>
                </a:gradFill>
                <a:ea typeface="Segoe UI" pitchFamily="34" charset="0"/>
                <a:cs typeface="Segoe UI" pitchFamily="34" charset="0"/>
              </a:rPr>
              <a:t>Farm admin</a:t>
            </a:r>
          </a:p>
          <a:p>
            <a:pPr marL="285750" indent="-285750" defTabSz="932472" fontAlgn="base">
              <a:spcBef>
                <a:spcPct val="0"/>
              </a:spcBef>
              <a:spcAft>
                <a:spcPct val="0"/>
              </a:spcAft>
              <a:buFont typeface="Arial" panose="020B0604020202020204" pitchFamily="34" charset="0"/>
              <a:buChar char="•"/>
            </a:pPr>
            <a:r>
              <a:rPr lang="en-US" sz="2000" dirty="0">
                <a:gradFill>
                  <a:gsLst>
                    <a:gs pos="0">
                      <a:srgbClr val="FFFFFF"/>
                    </a:gs>
                    <a:gs pos="100000">
                      <a:srgbClr val="FFFFFF"/>
                    </a:gs>
                  </a:gsLst>
                  <a:lin ang="5400000" scaled="0"/>
                </a:gradFill>
                <a:ea typeface="Segoe UI" pitchFamily="34" charset="0"/>
                <a:cs typeface="Segoe UI" pitchFamily="34" charset="0"/>
              </a:rPr>
              <a:t>Application pool account</a:t>
            </a:r>
          </a:p>
          <a:p>
            <a:pPr marL="285750" indent="-285750" defTabSz="932472" fontAlgn="base">
              <a:spcBef>
                <a:spcPct val="0"/>
              </a:spcBef>
              <a:spcAft>
                <a:spcPct val="0"/>
              </a:spcAft>
              <a:buFont typeface="Arial" panose="020B0604020202020204" pitchFamily="34" charset="0"/>
              <a:buChar char="•"/>
            </a:pPr>
            <a:r>
              <a:rPr lang="en-US" sz="2000" dirty="0" smtClean="0">
                <a:gradFill>
                  <a:gsLst>
                    <a:gs pos="0">
                      <a:srgbClr val="FFFFFF"/>
                    </a:gs>
                    <a:gs pos="100000">
                      <a:srgbClr val="FFFFFF"/>
                    </a:gs>
                  </a:gsLst>
                  <a:lin ang="5400000" scaled="0"/>
                </a:gradFill>
                <a:ea typeface="Segoe UI" pitchFamily="34" charset="0"/>
                <a:cs typeface="Segoe UI" pitchFamily="34" charset="0"/>
              </a:rPr>
              <a:t>(optional) PWA admin</a:t>
            </a:r>
          </a:p>
          <a:p>
            <a:pPr marL="285750" indent="-285750" defTabSz="932472" fontAlgn="base">
              <a:spcBef>
                <a:spcPct val="0"/>
              </a:spcBef>
              <a:spcAft>
                <a:spcPct val="0"/>
              </a:spcAft>
              <a:buFont typeface="Arial" panose="020B0604020202020204" pitchFamily="34" charset="0"/>
              <a:buChar char="•"/>
            </a:pPr>
            <a:r>
              <a:rPr lang="en-US" sz="2000" dirty="0" smtClean="0">
                <a:gradFill>
                  <a:gsLst>
                    <a:gs pos="0">
                      <a:srgbClr val="FFFFFF"/>
                    </a:gs>
                    <a:gs pos="100000">
                      <a:srgbClr val="FFFFFF"/>
                    </a:gs>
                  </a:gsLst>
                  <a:lin ang="5400000" scaled="0"/>
                </a:gradFill>
                <a:ea typeface="Segoe UI" pitchFamily="34" charset="0"/>
                <a:cs typeface="Segoe UI" pitchFamily="34" charset="0"/>
              </a:rPr>
              <a:t>Workflow </a:t>
            </a:r>
            <a:r>
              <a:rPr lang="en-US" sz="2000" dirty="0">
                <a:gradFill>
                  <a:gsLst>
                    <a:gs pos="0">
                      <a:srgbClr val="FFFFFF"/>
                    </a:gs>
                    <a:gs pos="100000">
                      <a:srgbClr val="FFFFFF"/>
                    </a:gs>
                  </a:gsLst>
                  <a:lin ang="5400000" scaled="0"/>
                </a:gradFill>
                <a:ea typeface="Segoe UI" pitchFamily="34" charset="0"/>
                <a:cs typeface="Segoe UI" pitchFamily="34" charset="0"/>
              </a:rPr>
              <a:t>Proxy</a:t>
            </a:r>
          </a:p>
          <a:p>
            <a:pPr marL="285750" indent="-285750" defTabSz="932472" fontAlgn="base">
              <a:spcBef>
                <a:spcPct val="0"/>
              </a:spcBef>
              <a:spcAft>
                <a:spcPct val="0"/>
              </a:spcAft>
              <a:buFont typeface="Arial" panose="020B0604020202020204" pitchFamily="34" charset="0"/>
              <a:buChar char="•"/>
            </a:pPr>
            <a:r>
              <a:rPr lang="en-US" sz="2000" dirty="0">
                <a:gradFill>
                  <a:gsLst>
                    <a:gs pos="0">
                      <a:srgbClr val="FFFFFF"/>
                    </a:gs>
                    <a:gs pos="100000">
                      <a:srgbClr val="FFFFFF"/>
                    </a:gs>
                  </a:gsLst>
                  <a:lin ang="5400000" scaled="0"/>
                </a:gradFill>
                <a:ea typeface="Segoe UI" pitchFamily="34" charset="0"/>
                <a:cs typeface="Segoe UI" pitchFamily="34" charset="0"/>
              </a:rPr>
              <a:t>Report related groups</a:t>
            </a:r>
          </a:p>
        </p:txBody>
      </p:sp>
      <p:sp>
        <p:nvSpPr>
          <p:cNvPr id="14" name="Rectangle 13"/>
          <p:cNvSpPr>
            <a:spLocks noChangeAspect="1"/>
          </p:cNvSpPr>
          <p:nvPr/>
        </p:nvSpPr>
        <p:spPr bwMode="auto">
          <a:xfrm>
            <a:off x="7600950" y="2125663"/>
            <a:ext cx="3657600" cy="3655277"/>
          </a:xfrm>
          <a:prstGeom prst="rect">
            <a:avLst/>
          </a:prstGeom>
          <a:solidFill>
            <a:srgbClr val="DC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Configure SSAS:</a:t>
            </a:r>
          </a:p>
          <a:p>
            <a:pPr marL="285750" indent="-285750" defTabSz="932472" fontAlgn="base">
              <a:spcBef>
                <a:spcPct val="0"/>
              </a:spcBef>
              <a:spcAft>
                <a:spcPct val="0"/>
              </a:spcAft>
              <a:buFont typeface="Arial" panose="020B0604020202020204" pitchFamily="34" charset="0"/>
              <a:buChar char="•"/>
            </a:pPr>
            <a:r>
              <a:rPr lang="en-US" sz="2000" dirty="0">
                <a:gradFill>
                  <a:gsLst>
                    <a:gs pos="0">
                      <a:srgbClr val="FFFFFF"/>
                    </a:gs>
                    <a:gs pos="100000">
                      <a:srgbClr val="FFFFFF"/>
                    </a:gs>
                  </a:gsLst>
                  <a:lin ang="5400000" scaled="0"/>
                </a:gradFill>
                <a:ea typeface="Segoe UI" pitchFamily="34" charset="0"/>
                <a:cs typeface="Segoe UI" pitchFamily="34" charset="0"/>
              </a:rPr>
              <a:t>Allow network access</a:t>
            </a:r>
          </a:p>
          <a:p>
            <a:pPr marL="285750" indent="-285750" defTabSz="932472" fontAlgn="base">
              <a:spcBef>
                <a:spcPct val="0"/>
              </a:spcBef>
              <a:spcAft>
                <a:spcPct val="0"/>
              </a:spcAft>
              <a:buFont typeface="Arial" panose="020B0604020202020204" pitchFamily="34" charset="0"/>
              <a:buChar char="•"/>
            </a:pPr>
            <a:r>
              <a:rPr lang="en-US" sz="2000" dirty="0">
                <a:gradFill>
                  <a:gsLst>
                    <a:gs pos="0">
                      <a:srgbClr val="FFFFFF"/>
                    </a:gs>
                    <a:gs pos="100000">
                      <a:srgbClr val="FFFFFF"/>
                    </a:gs>
                  </a:gsLst>
                  <a:lin ang="5400000" scaled="0"/>
                </a:gradFill>
                <a:ea typeface="Segoe UI" pitchFamily="34" charset="0"/>
                <a:cs typeface="Segoe UI" pitchFamily="34" charset="0"/>
              </a:rPr>
              <a:t>Add SSAS admin</a:t>
            </a:r>
          </a:p>
        </p:txBody>
      </p:sp>
    </p:spTree>
    <p:extLst>
      <p:ext uri="{BB962C8B-B14F-4D97-AF65-F5344CB8AC3E}">
        <p14:creationId xmlns:p14="http://schemas.microsoft.com/office/powerpoint/2010/main" val="2676303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6318148" y="5777954"/>
            <a:ext cx="3983613" cy="743644"/>
          </a:xfrm>
          <a:prstGeom prst="rect">
            <a:avLst/>
          </a:prstGeom>
          <a:solidFill>
            <a:srgbClr val="55D45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293824" y="5783263"/>
            <a:ext cx="4620861" cy="738335"/>
          </a:xfrm>
          <a:prstGeom prst="rect">
            <a:avLst/>
          </a:prstGeom>
          <a:solidFill>
            <a:srgbClr val="009E4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4" name="Title 33"/>
          <p:cNvSpPr>
            <a:spLocks noGrp="1"/>
          </p:cNvSpPr>
          <p:nvPr>
            <p:ph type="title"/>
          </p:nvPr>
        </p:nvSpPr>
        <p:spPr/>
        <p:txBody>
          <a:bodyPr/>
          <a:lstStyle/>
          <a:p>
            <a:r>
              <a:rPr lang="en-US" dirty="0" smtClean="0"/>
              <a:t>Deployment Options</a:t>
            </a:r>
            <a:endParaRPr lang="en-US" sz="3200" dirty="0">
              <a:gradFill>
                <a:gsLst>
                  <a:gs pos="0">
                    <a:schemeClr val="accent6"/>
                  </a:gs>
                  <a:gs pos="86000">
                    <a:schemeClr val="accent6"/>
                  </a:gs>
                </a:gsLst>
                <a:lin ang="5400000" scaled="0"/>
              </a:gradFill>
            </a:endParaRPr>
          </a:p>
        </p:txBody>
      </p:sp>
      <p:sp>
        <p:nvSpPr>
          <p:cNvPr id="18" name="Rectangle 17"/>
          <p:cNvSpPr>
            <a:spLocks noChangeAspect="1"/>
          </p:cNvSpPr>
          <p:nvPr/>
        </p:nvSpPr>
        <p:spPr bwMode="auto">
          <a:xfrm>
            <a:off x="293824" y="5783263"/>
            <a:ext cx="3593545" cy="88744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dirty="0" smtClean="0">
                <a:gradFill>
                  <a:gsLst>
                    <a:gs pos="1250">
                      <a:srgbClr val="282828"/>
                    </a:gs>
                    <a:gs pos="99000">
                      <a:srgbClr val="282828"/>
                    </a:gs>
                  </a:gsLst>
                  <a:lin ang="5400000" scaled="0"/>
                </a:gradFill>
                <a:ea typeface="Segoe UI" pitchFamily="34" charset="0"/>
                <a:cs typeface="Segoe UI" pitchFamily="34" charset="0"/>
              </a:rPr>
              <a:t>Use CA to provision WEB &amp; service applications and PWA</a:t>
            </a:r>
          </a:p>
        </p:txBody>
      </p:sp>
      <p:sp>
        <p:nvSpPr>
          <p:cNvPr id="27" name="Rectangle 26"/>
          <p:cNvSpPr>
            <a:spLocks noChangeAspect="1"/>
          </p:cNvSpPr>
          <p:nvPr/>
        </p:nvSpPr>
        <p:spPr bwMode="auto">
          <a:xfrm>
            <a:off x="6318148" y="5786438"/>
            <a:ext cx="3658336" cy="88426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dirty="0" smtClean="0">
                <a:gradFill>
                  <a:gsLst>
                    <a:gs pos="1250">
                      <a:srgbClr val="282828"/>
                    </a:gs>
                    <a:gs pos="99000">
                      <a:srgbClr val="282828"/>
                    </a:gs>
                  </a:gsLst>
                  <a:lin ang="5400000" scaled="0"/>
                </a:gradFill>
                <a:ea typeface="Segoe UI" pitchFamily="34" charset="0"/>
                <a:cs typeface="Segoe UI" pitchFamily="34" charset="0"/>
              </a:rPr>
              <a:t>Use PowerShell for same purposes</a:t>
            </a:r>
            <a:endParaRPr lang="en-US" dirty="0">
              <a:gradFill>
                <a:gsLst>
                  <a:gs pos="1250">
                    <a:srgbClr val="282828"/>
                  </a:gs>
                  <a:gs pos="99000">
                    <a:srgbClr val="282828"/>
                  </a:gs>
                </a:gsLst>
                <a:lin ang="5400000" scaled="0"/>
              </a:gradFill>
              <a:ea typeface="Segoe UI" pitchFamily="34" charset="0"/>
              <a:cs typeface="Segoe UI" pitchFamily="34" charset="0"/>
            </a:endParaRPr>
          </a:p>
        </p:txBody>
      </p:sp>
      <p:sp>
        <p:nvSpPr>
          <p:cNvPr id="22" name="Text Placeholder 3"/>
          <p:cNvSpPr txBox="1">
            <a:spLocks/>
          </p:cNvSpPr>
          <p:nvPr/>
        </p:nvSpPr>
        <p:spPr>
          <a:xfrm>
            <a:off x="274638" y="1212850"/>
            <a:ext cx="11887200" cy="849463"/>
          </a:xfrm>
          <a:prstGeom prst="rect">
            <a:avLst/>
          </a:prstGeom>
        </p:spPr>
        <p:txBody>
          <a:bodyPr vert="horz" wrap="square" lIns="182880" tIns="146304" rIns="182880" bIns="146304"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gradFill>
                  <a:gsLst>
                    <a:gs pos="0">
                      <a:srgbClr val="007233"/>
                    </a:gs>
                    <a:gs pos="86000">
                      <a:srgbClr val="007233"/>
                    </a:gs>
                  </a:gsLst>
                  <a:lin ang="5400000" scaled="0"/>
                </a:gradFill>
              </a:rPr>
              <a:t>GUI </a:t>
            </a:r>
            <a:r>
              <a:rPr lang="en-US" dirty="0" err="1" smtClean="0">
                <a:gradFill>
                  <a:gsLst>
                    <a:gs pos="0">
                      <a:srgbClr val="007233"/>
                    </a:gs>
                    <a:gs pos="86000">
                      <a:srgbClr val="007233"/>
                    </a:gs>
                  </a:gsLst>
                  <a:lin ang="5400000" scaled="0"/>
                </a:gradFill>
              </a:rPr>
              <a:t>vs</a:t>
            </a:r>
            <a:r>
              <a:rPr lang="en-US" dirty="0" smtClean="0">
                <a:gradFill>
                  <a:gsLst>
                    <a:gs pos="0">
                      <a:srgbClr val="007233"/>
                    </a:gs>
                    <a:gs pos="86000">
                      <a:srgbClr val="007233"/>
                    </a:gs>
                  </a:gsLst>
                  <a:lin ang="5400000" scaled="0"/>
                </a:gradFill>
              </a:rPr>
              <a:t> PowerShell</a:t>
            </a:r>
            <a:endParaRPr lang="en-US" dirty="0">
              <a:gradFill>
                <a:gsLst>
                  <a:gs pos="0">
                    <a:srgbClr val="007233"/>
                  </a:gs>
                  <a:gs pos="86000">
                    <a:srgbClr val="007233"/>
                  </a:gs>
                </a:gsLst>
                <a:lin ang="5400000" scaled="0"/>
              </a:gradFill>
            </a:endParaRPr>
          </a:p>
        </p:txBody>
      </p:sp>
      <p:pic>
        <p:nvPicPr>
          <p:cNvPr id="4" name="Picture 3"/>
          <p:cNvPicPr>
            <a:picLocks noChangeAspect="1"/>
          </p:cNvPicPr>
          <p:nvPr/>
        </p:nvPicPr>
        <p:blipFill>
          <a:blip r:embed="rId3"/>
          <a:stretch>
            <a:fillRect/>
          </a:stretch>
        </p:blipFill>
        <p:spPr>
          <a:xfrm>
            <a:off x="293824" y="2127119"/>
            <a:ext cx="4620861" cy="3657600"/>
          </a:xfrm>
          <a:prstGeom prst="rect">
            <a:avLst/>
          </a:prstGeom>
        </p:spPr>
      </p:pic>
      <p:pic>
        <p:nvPicPr>
          <p:cNvPr id="28" name="Picture 27"/>
          <p:cNvPicPr>
            <a:picLocks noChangeAspect="1"/>
          </p:cNvPicPr>
          <p:nvPr/>
        </p:nvPicPr>
        <p:blipFill>
          <a:blip r:embed="rId4"/>
          <a:stretch>
            <a:fillRect/>
          </a:stretch>
        </p:blipFill>
        <p:spPr>
          <a:xfrm>
            <a:off x="6318148" y="2125663"/>
            <a:ext cx="3983613" cy="3657600"/>
          </a:xfrm>
          <a:prstGeom prst="rect">
            <a:avLst/>
          </a:prstGeom>
        </p:spPr>
      </p:pic>
      <p:sp>
        <p:nvSpPr>
          <p:cNvPr id="29" name="Freeform 123"/>
          <p:cNvSpPr>
            <a:spLocks noEditPoints="1"/>
          </p:cNvSpPr>
          <p:nvPr/>
        </p:nvSpPr>
        <p:spPr bwMode="black">
          <a:xfrm>
            <a:off x="3285082" y="5131989"/>
            <a:ext cx="328917" cy="341569"/>
          </a:xfrm>
          <a:custGeom>
            <a:avLst/>
            <a:gdLst>
              <a:gd name="T0" fmla="*/ 57 w 63"/>
              <a:gd name="T1" fmla="*/ 54 h 65"/>
              <a:gd name="T2" fmla="*/ 57 w 63"/>
              <a:gd name="T3" fmla="*/ 55 h 65"/>
              <a:gd name="T4" fmla="*/ 35 w 63"/>
              <a:gd name="T5" fmla="*/ 65 h 65"/>
              <a:gd name="T6" fmla="*/ 33 w 63"/>
              <a:gd name="T7" fmla="*/ 65 h 65"/>
              <a:gd name="T8" fmla="*/ 12 w 63"/>
              <a:gd name="T9" fmla="*/ 57 h 65"/>
              <a:gd name="T10" fmla="*/ 10 w 63"/>
              <a:gd name="T11" fmla="*/ 55 h 65"/>
              <a:gd name="T12" fmla="*/ 2 w 63"/>
              <a:gd name="T13" fmla="*/ 62 h 65"/>
              <a:gd name="T14" fmla="*/ 0 w 63"/>
              <a:gd name="T15" fmla="*/ 37 h 65"/>
              <a:gd name="T16" fmla="*/ 25 w 63"/>
              <a:gd name="T17" fmla="*/ 42 h 65"/>
              <a:gd name="T18" fmla="*/ 17 w 63"/>
              <a:gd name="T19" fmla="*/ 48 h 65"/>
              <a:gd name="T20" fmla="*/ 20 w 63"/>
              <a:gd name="T21" fmla="*/ 50 h 65"/>
              <a:gd name="T22" fmla="*/ 33 w 63"/>
              <a:gd name="T23" fmla="*/ 55 h 65"/>
              <a:gd name="T24" fmla="*/ 34 w 63"/>
              <a:gd name="T25" fmla="*/ 55 h 65"/>
              <a:gd name="T26" fmla="*/ 49 w 63"/>
              <a:gd name="T27" fmla="*/ 48 h 65"/>
              <a:gd name="T28" fmla="*/ 50 w 63"/>
              <a:gd name="T29" fmla="*/ 48 h 65"/>
              <a:gd name="T30" fmla="*/ 57 w 63"/>
              <a:gd name="T31" fmla="*/ 54 h 65"/>
              <a:gd name="T32" fmla="*/ 63 w 63"/>
              <a:gd name="T33" fmla="*/ 29 h 65"/>
              <a:gd name="T34" fmla="*/ 61 w 63"/>
              <a:gd name="T35" fmla="*/ 4 h 65"/>
              <a:gd name="T36" fmla="*/ 53 w 63"/>
              <a:gd name="T37" fmla="*/ 11 h 65"/>
              <a:gd name="T38" fmla="*/ 53 w 63"/>
              <a:gd name="T39" fmla="*/ 11 h 65"/>
              <a:gd name="T40" fmla="*/ 53 w 63"/>
              <a:gd name="T41" fmla="*/ 10 h 65"/>
              <a:gd name="T42" fmla="*/ 51 w 63"/>
              <a:gd name="T43" fmla="*/ 8 h 65"/>
              <a:gd name="T44" fmla="*/ 29 w 63"/>
              <a:gd name="T45" fmla="*/ 0 h 65"/>
              <a:gd name="T46" fmla="*/ 28 w 63"/>
              <a:gd name="T47" fmla="*/ 0 h 65"/>
              <a:gd name="T48" fmla="*/ 6 w 63"/>
              <a:gd name="T49" fmla="*/ 10 h 65"/>
              <a:gd name="T50" fmla="*/ 5 w 63"/>
              <a:gd name="T51" fmla="*/ 10 h 65"/>
              <a:gd name="T52" fmla="*/ 13 w 63"/>
              <a:gd name="T53" fmla="*/ 17 h 65"/>
              <a:gd name="T54" fmla="*/ 13 w 63"/>
              <a:gd name="T55" fmla="*/ 17 h 65"/>
              <a:gd name="T56" fmla="*/ 28 w 63"/>
              <a:gd name="T57" fmla="*/ 10 h 65"/>
              <a:gd name="T58" fmla="*/ 29 w 63"/>
              <a:gd name="T59" fmla="*/ 10 h 65"/>
              <a:gd name="T60" fmla="*/ 43 w 63"/>
              <a:gd name="T61" fmla="*/ 14 h 65"/>
              <a:gd name="T62" fmla="*/ 46 w 63"/>
              <a:gd name="T63" fmla="*/ 17 h 65"/>
              <a:gd name="T64" fmla="*/ 38 w 63"/>
              <a:gd name="T65" fmla="*/ 24 h 65"/>
              <a:gd name="T66" fmla="*/ 63 w 63"/>
              <a:gd name="T6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65">
                <a:moveTo>
                  <a:pt x="57" y="54"/>
                </a:moveTo>
                <a:cubicBezTo>
                  <a:pt x="57" y="55"/>
                  <a:pt x="57" y="55"/>
                  <a:pt x="57" y="55"/>
                </a:cubicBezTo>
                <a:cubicBezTo>
                  <a:pt x="51" y="61"/>
                  <a:pt x="43" y="64"/>
                  <a:pt x="35" y="65"/>
                </a:cubicBezTo>
                <a:cubicBezTo>
                  <a:pt x="34" y="65"/>
                  <a:pt x="34" y="65"/>
                  <a:pt x="33" y="65"/>
                </a:cubicBezTo>
                <a:cubicBezTo>
                  <a:pt x="26" y="65"/>
                  <a:pt x="18" y="62"/>
                  <a:pt x="12" y="57"/>
                </a:cubicBezTo>
                <a:cubicBezTo>
                  <a:pt x="10" y="55"/>
                  <a:pt x="10" y="55"/>
                  <a:pt x="10" y="55"/>
                </a:cubicBezTo>
                <a:cubicBezTo>
                  <a:pt x="2" y="62"/>
                  <a:pt x="2" y="62"/>
                  <a:pt x="2" y="62"/>
                </a:cubicBezTo>
                <a:cubicBezTo>
                  <a:pt x="0" y="37"/>
                  <a:pt x="0" y="37"/>
                  <a:pt x="0" y="37"/>
                </a:cubicBezTo>
                <a:cubicBezTo>
                  <a:pt x="25" y="42"/>
                  <a:pt x="25" y="42"/>
                  <a:pt x="25" y="42"/>
                </a:cubicBezTo>
                <a:cubicBezTo>
                  <a:pt x="17" y="48"/>
                  <a:pt x="17" y="48"/>
                  <a:pt x="17" y="48"/>
                </a:cubicBezTo>
                <a:cubicBezTo>
                  <a:pt x="20" y="50"/>
                  <a:pt x="20" y="50"/>
                  <a:pt x="20" y="50"/>
                </a:cubicBezTo>
                <a:cubicBezTo>
                  <a:pt x="24" y="53"/>
                  <a:pt x="29" y="55"/>
                  <a:pt x="33" y="55"/>
                </a:cubicBezTo>
                <a:cubicBezTo>
                  <a:pt x="34" y="55"/>
                  <a:pt x="34" y="55"/>
                  <a:pt x="34" y="55"/>
                </a:cubicBezTo>
                <a:cubicBezTo>
                  <a:pt x="40" y="54"/>
                  <a:pt x="45" y="52"/>
                  <a:pt x="49" y="48"/>
                </a:cubicBezTo>
                <a:cubicBezTo>
                  <a:pt x="50" y="48"/>
                  <a:pt x="50" y="48"/>
                  <a:pt x="50" y="48"/>
                </a:cubicBezTo>
                <a:lnTo>
                  <a:pt x="57" y="54"/>
                </a:lnTo>
                <a:close/>
                <a:moveTo>
                  <a:pt x="63" y="29"/>
                </a:moveTo>
                <a:cubicBezTo>
                  <a:pt x="61" y="4"/>
                  <a:pt x="61" y="4"/>
                  <a:pt x="61" y="4"/>
                </a:cubicBezTo>
                <a:cubicBezTo>
                  <a:pt x="53" y="11"/>
                  <a:pt x="53" y="11"/>
                  <a:pt x="53" y="11"/>
                </a:cubicBezTo>
                <a:cubicBezTo>
                  <a:pt x="53" y="11"/>
                  <a:pt x="53" y="11"/>
                  <a:pt x="53" y="11"/>
                </a:cubicBezTo>
                <a:cubicBezTo>
                  <a:pt x="53" y="10"/>
                  <a:pt x="53" y="10"/>
                  <a:pt x="53" y="10"/>
                </a:cubicBezTo>
                <a:cubicBezTo>
                  <a:pt x="51" y="8"/>
                  <a:pt x="51" y="8"/>
                  <a:pt x="51" y="8"/>
                </a:cubicBezTo>
                <a:cubicBezTo>
                  <a:pt x="45" y="3"/>
                  <a:pt x="37" y="0"/>
                  <a:pt x="29" y="0"/>
                </a:cubicBezTo>
                <a:cubicBezTo>
                  <a:pt x="29" y="0"/>
                  <a:pt x="28" y="0"/>
                  <a:pt x="28" y="0"/>
                </a:cubicBezTo>
                <a:cubicBezTo>
                  <a:pt x="20" y="0"/>
                  <a:pt x="12" y="4"/>
                  <a:pt x="6" y="10"/>
                </a:cubicBezTo>
                <a:cubicBezTo>
                  <a:pt x="5" y="10"/>
                  <a:pt x="5" y="10"/>
                  <a:pt x="5" y="10"/>
                </a:cubicBezTo>
                <a:cubicBezTo>
                  <a:pt x="13" y="17"/>
                  <a:pt x="13" y="17"/>
                  <a:pt x="13" y="17"/>
                </a:cubicBezTo>
                <a:cubicBezTo>
                  <a:pt x="13" y="17"/>
                  <a:pt x="13" y="17"/>
                  <a:pt x="13" y="17"/>
                </a:cubicBezTo>
                <a:cubicBezTo>
                  <a:pt x="17" y="13"/>
                  <a:pt x="23" y="10"/>
                  <a:pt x="28" y="10"/>
                </a:cubicBezTo>
                <a:cubicBezTo>
                  <a:pt x="29" y="10"/>
                  <a:pt x="29" y="10"/>
                  <a:pt x="29" y="10"/>
                </a:cubicBezTo>
                <a:cubicBezTo>
                  <a:pt x="34" y="10"/>
                  <a:pt x="39" y="12"/>
                  <a:pt x="43" y="14"/>
                </a:cubicBezTo>
                <a:cubicBezTo>
                  <a:pt x="46" y="17"/>
                  <a:pt x="46" y="17"/>
                  <a:pt x="46" y="17"/>
                </a:cubicBezTo>
                <a:cubicBezTo>
                  <a:pt x="38" y="24"/>
                  <a:pt x="38" y="24"/>
                  <a:pt x="38" y="24"/>
                </a:cubicBezTo>
                <a:lnTo>
                  <a:pt x="63" y="29"/>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30" name="Freeform 123"/>
          <p:cNvSpPr>
            <a:spLocks noEditPoints="1"/>
          </p:cNvSpPr>
          <p:nvPr/>
        </p:nvSpPr>
        <p:spPr bwMode="black">
          <a:xfrm>
            <a:off x="5457521" y="3783678"/>
            <a:ext cx="328917" cy="341569"/>
          </a:xfrm>
          <a:custGeom>
            <a:avLst/>
            <a:gdLst>
              <a:gd name="T0" fmla="*/ 57 w 63"/>
              <a:gd name="T1" fmla="*/ 54 h 65"/>
              <a:gd name="T2" fmla="*/ 57 w 63"/>
              <a:gd name="T3" fmla="*/ 55 h 65"/>
              <a:gd name="T4" fmla="*/ 35 w 63"/>
              <a:gd name="T5" fmla="*/ 65 h 65"/>
              <a:gd name="T6" fmla="*/ 33 w 63"/>
              <a:gd name="T7" fmla="*/ 65 h 65"/>
              <a:gd name="T8" fmla="*/ 12 w 63"/>
              <a:gd name="T9" fmla="*/ 57 h 65"/>
              <a:gd name="T10" fmla="*/ 10 w 63"/>
              <a:gd name="T11" fmla="*/ 55 h 65"/>
              <a:gd name="T12" fmla="*/ 2 w 63"/>
              <a:gd name="T13" fmla="*/ 62 h 65"/>
              <a:gd name="T14" fmla="*/ 0 w 63"/>
              <a:gd name="T15" fmla="*/ 37 h 65"/>
              <a:gd name="T16" fmla="*/ 25 w 63"/>
              <a:gd name="T17" fmla="*/ 42 h 65"/>
              <a:gd name="T18" fmla="*/ 17 w 63"/>
              <a:gd name="T19" fmla="*/ 48 h 65"/>
              <a:gd name="T20" fmla="*/ 20 w 63"/>
              <a:gd name="T21" fmla="*/ 50 h 65"/>
              <a:gd name="T22" fmla="*/ 33 w 63"/>
              <a:gd name="T23" fmla="*/ 55 h 65"/>
              <a:gd name="T24" fmla="*/ 34 w 63"/>
              <a:gd name="T25" fmla="*/ 55 h 65"/>
              <a:gd name="T26" fmla="*/ 49 w 63"/>
              <a:gd name="T27" fmla="*/ 48 h 65"/>
              <a:gd name="T28" fmla="*/ 50 w 63"/>
              <a:gd name="T29" fmla="*/ 48 h 65"/>
              <a:gd name="T30" fmla="*/ 57 w 63"/>
              <a:gd name="T31" fmla="*/ 54 h 65"/>
              <a:gd name="T32" fmla="*/ 63 w 63"/>
              <a:gd name="T33" fmla="*/ 29 h 65"/>
              <a:gd name="T34" fmla="*/ 61 w 63"/>
              <a:gd name="T35" fmla="*/ 4 h 65"/>
              <a:gd name="T36" fmla="*/ 53 w 63"/>
              <a:gd name="T37" fmla="*/ 11 h 65"/>
              <a:gd name="T38" fmla="*/ 53 w 63"/>
              <a:gd name="T39" fmla="*/ 11 h 65"/>
              <a:gd name="T40" fmla="*/ 53 w 63"/>
              <a:gd name="T41" fmla="*/ 10 h 65"/>
              <a:gd name="T42" fmla="*/ 51 w 63"/>
              <a:gd name="T43" fmla="*/ 8 h 65"/>
              <a:gd name="T44" fmla="*/ 29 w 63"/>
              <a:gd name="T45" fmla="*/ 0 h 65"/>
              <a:gd name="T46" fmla="*/ 28 w 63"/>
              <a:gd name="T47" fmla="*/ 0 h 65"/>
              <a:gd name="T48" fmla="*/ 6 w 63"/>
              <a:gd name="T49" fmla="*/ 10 h 65"/>
              <a:gd name="T50" fmla="*/ 5 w 63"/>
              <a:gd name="T51" fmla="*/ 10 h 65"/>
              <a:gd name="T52" fmla="*/ 13 w 63"/>
              <a:gd name="T53" fmla="*/ 17 h 65"/>
              <a:gd name="T54" fmla="*/ 13 w 63"/>
              <a:gd name="T55" fmla="*/ 17 h 65"/>
              <a:gd name="T56" fmla="*/ 28 w 63"/>
              <a:gd name="T57" fmla="*/ 10 h 65"/>
              <a:gd name="T58" fmla="*/ 29 w 63"/>
              <a:gd name="T59" fmla="*/ 10 h 65"/>
              <a:gd name="T60" fmla="*/ 43 w 63"/>
              <a:gd name="T61" fmla="*/ 14 h 65"/>
              <a:gd name="T62" fmla="*/ 46 w 63"/>
              <a:gd name="T63" fmla="*/ 17 h 65"/>
              <a:gd name="T64" fmla="*/ 38 w 63"/>
              <a:gd name="T65" fmla="*/ 24 h 65"/>
              <a:gd name="T66" fmla="*/ 63 w 63"/>
              <a:gd name="T6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65">
                <a:moveTo>
                  <a:pt x="57" y="54"/>
                </a:moveTo>
                <a:cubicBezTo>
                  <a:pt x="57" y="55"/>
                  <a:pt x="57" y="55"/>
                  <a:pt x="57" y="55"/>
                </a:cubicBezTo>
                <a:cubicBezTo>
                  <a:pt x="51" y="61"/>
                  <a:pt x="43" y="64"/>
                  <a:pt x="35" y="65"/>
                </a:cubicBezTo>
                <a:cubicBezTo>
                  <a:pt x="34" y="65"/>
                  <a:pt x="34" y="65"/>
                  <a:pt x="33" y="65"/>
                </a:cubicBezTo>
                <a:cubicBezTo>
                  <a:pt x="26" y="65"/>
                  <a:pt x="18" y="62"/>
                  <a:pt x="12" y="57"/>
                </a:cubicBezTo>
                <a:cubicBezTo>
                  <a:pt x="10" y="55"/>
                  <a:pt x="10" y="55"/>
                  <a:pt x="10" y="55"/>
                </a:cubicBezTo>
                <a:cubicBezTo>
                  <a:pt x="2" y="62"/>
                  <a:pt x="2" y="62"/>
                  <a:pt x="2" y="62"/>
                </a:cubicBezTo>
                <a:cubicBezTo>
                  <a:pt x="0" y="37"/>
                  <a:pt x="0" y="37"/>
                  <a:pt x="0" y="37"/>
                </a:cubicBezTo>
                <a:cubicBezTo>
                  <a:pt x="25" y="42"/>
                  <a:pt x="25" y="42"/>
                  <a:pt x="25" y="42"/>
                </a:cubicBezTo>
                <a:cubicBezTo>
                  <a:pt x="17" y="48"/>
                  <a:pt x="17" y="48"/>
                  <a:pt x="17" y="48"/>
                </a:cubicBezTo>
                <a:cubicBezTo>
                  <a:pt x="20" y="50"/>
                  <a:pt x="20" y="50"/>
                  <a:pt x="20" y="50"/>
                </a:cubicBezTo>
                <a:cubicBezTo>
                  <a:pt x="24" y="53"/>
                  <a:pt x="29" y="55"/>
                  <a:pt x="33" y="55"/>
                </a:cubicBezTo>
                <a:cubicBezTo>
                  <a:pt x="34" y="55"/>
                  <a:pt x="34" y="55"/>
                  <a:pt x="34" y="55"/>
                </a:cubicBezTo>
                <a:cubicBezTo>
                  <a:pt x="40" y="54"/>
                  <a:pt x="45" y="52"/>
                  <a:pt x="49" y="48"/>
                </a:cubicBezTo>
                <a:cubicBezTo>
                  <a:pt x="50" y="48"/>
                  <a:pt x="50" y="48"/>
                  <a:pt x="50" y="48"/>
                </a:cubicBezTo>
                <a:lnTo>
                  <a:pt x="57" y="54"/>
                </a:lnTo>
                <a:close/>
                <a:moveTo>
                  <a:pt x="63" y="29"/>
                </a:moveTo>
                <a:cubicBezTo>
                  <a:pt x="61" y="4"/>
                  <a:pt x="61" y="4"/>
                  <a:pt x="61" y="4"/>
                </a:cubicBezTo>
                <a:cubicBezTo>
                  <a:pt x="53" y="11"/>
                  <a:pt x="53" y="11"/>
                  <a:pt x="53" y="11"/>
                </a:cubicBezTo>
                <a:cubicBezTo>
                  <a:pt x="53" y="11"/>
                  <a:pt x="53" y="11"/>
                  <a:pt x="53" y="11"/>
                </a:cubicBezTo>
                <a:cubicBezTo>
                  <a:pt x="53" y="10"/>
                  <a:pt x="53" y="10"/>
                  <a:pt x="53" y="10"/>
                </a:cubicBezTo>
                <a:cubicBezTo>
                  <a:pt x="51" y="8"/>
                  <a:pt x="51" y="8"/>
                  <a:pt x="51" y="8"/>
                </a:cubicBezTo>
                <a:cubicBezTo>
                  <a:pt x="45" y="3"/>
                  <a:pt x="37" y="0"/>
                  <a:pt x="29" y="0"/>
                </a:cubicBezTo>
                <a:cubicBezTo>
                  <a:pt x="29" y="0"/>
                  <a:pt x="28" y="0"/>
                  <a:pt x="28" y="0"/>
                </a:cubicBezTo>
                <a:cubicBezTo>
                  <a:pt x="20" y="0"/>
                  <a:pt x="12" y="4"/>
                  <a:pt x="6" y="10"/>
                </a:cubicBezTo>
                <a:cubicBezTo>
                  <a:pt x="5" y="10"/>
                  <a:pt x="5" y="10"/>
                  <a:pt x="5" y="10"/>
                </a:cubicBezTo>
                <a:cubicBezTo>
                  <a:pt x="13" y="17"/>
                  <a:pt x="13" y="17"/>
                  <a:pt x="13" y="17"/>
                </a:cubicBezTo>
                <a:cubicBezTo>
                  <a:pt x="13" y="17"/>
                  <a:pt x="13" y="17"/>
                  <a:pt x="13" y="17"/>
                </a:cubicBezTo>
                <a:cubicBezTo>
                  <a:pt x="17" y="13"/>
                  <a:pt x="23" y="10"/>
                  <a:pt x="28" y="10"/>
                </a:cubicBezTo>
                <a:cubicBezTo>
                  <a:pt x="29" y="10"/>
                  <a:pt x="29" y="10"/>
                  <a:pt x="29" y="10"/>
                </a:cubicBezTo>
                <a:cubicBezTo>
                  <a:pt x="34" y="10"/>
                  <a:pt x="39" y="12"/>
                  <a:pt x="43" y="14"/>
                </a:cubicBezTo>
                <a:cubicBezTo>
                  <a:pt x="46" y="17"/>
                  <a:pt x="46" y="17"/>
                  <a:pt x="46" y="17"/>
                </a:cubicBezTo>
                <a:cubicBezTo>
                  <a:pt x="38" y="24"/>
                  <a:pt x="38" y="24"/>
                  <a:pt x="38" y="24"/>
                </a:cubicBezTo>
                <a:lnTo>
                  <a:pt x="63" y="29"/>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2186745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PowerShell Option</a:t>
            </a:r>
            <a:endParaRPr lang="en-US" dirty="0"/>
          </a:p>
        </p:txBody>
      </p:sp>
      <p:sp>
        <p:nvSpPr>
          <p:cNvPr id="4" name="Text Placeholder 3"/>
          <p:cNvSpPr>
            <a:spLocks noGrp="1"/>
          </p:cNvSpPr>
          <p:nvPr>
            <p:ph type="body" sz="quarter" idx="10"/>
          </p:nvPr>
        </p:nvSpPr>
        <p:spPr>
          <a:xfrm>
            <a:off x="293609" y="2856840"/>
            <a:ext cx="6000828" cy="4302716"/>
          </a:xfrm>
        </p:spPr>
        <p:txBody>
          <a:bodyPr/>
          <a:lstStyle/>
          <a:p>
            <a:pPr marL="457200" indent="-457200">
              <a:buFont typeface="Arial" panose="020B0604020202020204" pitchFamily="34" charset="0"/>
              <a:buChar char="•"/>
            </a:pPr>
            <a:r>
              <a:rPr lang="en-US" sz="2400" dirty="0" smtClean="0">
                <a:latin typeface="Consolas" panose="020B0609020204030204" pitchFamily="49" charset="0"/>
                <a:cs typeface="Consolas" panose="020B0609020204030204" pitchFamily="49" charset="0"/>
              </a:rPr>
              <a:t>Time saving</a:t>
            </a:r>
          </a:p>
          <a:p>
            <a:pPr marL="457200" indent="-457200">
              <a:buFont typeface="Arial" panose="020B0604020202020204" pitchFamily="34" charset="0"/>
              <a:buChar char="•"/>
            </a:pPr>
            <a:r>
              <a:rPr lang="en-US" sz="2400" dirty="0" smtClean="0">
                <a:latin typeface="Consolas" panose="020B0609020204030204" pitchFamily="49" charset="0"/>
                <a:cs typeface="Consolas" panose="020B0609020204030204" pitchFamily="49" charset="0"/>
              </a:rPr>
              <a:t>Perfect </a:t>
            </a:r>
            <a:r>
              <a:rPr lang="en-US" sz="2400" dirty="0">
                <a:latin typeface="Consolas" panose="020B0609020204030204" pitchFamily="49" charset="0"/>
                <a:cs typeface="Consolas" panose="020B0609020204030204" pitchFamily="49" charset="0"/>
              </a:rPr>
              <a:t>for repeated </a:t>
            </a:r>
            <a:r>
              <a:rPr lang="en-US" sz="2400" dirty="0" smtClean="0">
                <a:latin typeface="Consolas" panose="020B0609020204030204" pitchFamily="49" charset="0"/>
                <a:cs typeface="Consolas" panose="020B0609020204030204" pitchFamily="49" charset="0"/>
              </a:rPr>
              <a:t>installs </a:t>
            </a:r>
            <a:r>
              <a:rPr lang="en-US" sz="2400" dirty="0">
                <a:latin typeface="Consolas" panose="020B0609020204030204" pitchFamily="49" charset="0"/>
                <a:cs typeface="Consolas" panose="020B0609020204030204" pitchFamily="49" charset="0"/>
              </a:rPr>
              <a:t>where you want to guarantee consistency and minimize data entry </a:t>
            </a:r>
            <a:r>
              <a:rPr lang="en-US" sz="2400" dirty="0" smtClean="0">
                <a:latin typeface="Consolas" panose="020B0609020204030204" pitchFamily="49" charset="0"/>
                <a:cs typeface="Consolas" panose="020B0609020204030204" pitchFamily="49" charset="0"/>
              </a:rPr>
              <a:t>glitches</a:t>
            </a:r>
          </a:p>
          <a:p>
            <a:pPr marL="457200" indent="-457200">
              <a:buFont typeface="Arial" panose="020B0604020202020204" pitchFamily="34" charset="0"/>
              <a:buChar char="•"/>
            </a:pPr>
            <a:r>
              <a:rPr lang="en-US" sz="2400" dirty="0" smtClean="0">
                <a:latin typeface="Consolas" panose="020B0609020204030204" pitchFamily="49" charset="0"/>
                <a:cs typeface="Consolas" panose="020B0609020204030204" pitchFamily="49" charset="0"/>
              </a:rPr>
              <a:t>Remote deployments, parallel binary installations</a:t>
            </a:r>
          </a:p>
          <a:p>
            <a:pPr marL="457200" indent="-457200">
              <a:buFont typeface="Arial" panose="020B0604020202020204" pitchFamily="34" charset="0"/>
              <a:buChar char="•"/>
            </a:pPr>
            <a:r>
              <a:rPr lang="en-US" sz="2400" dirty="0">
                <a:latin typeface="Consolas" panose="020B0609020204030204" pitchFamily="49" charset="0"/>
                <a:cs typeface="Consolas" panose="020B0609020204030204" pitchFamily="49" charset="0"/>
              </a:rPr>
              <a:t>Value in having consistently-named but automatically-created </a:t>
            </a:r>
            <a:r>
              <a:rPr lang="en-US" sz="2400" dirty="0" smtClean="0">
                <a:latin typeface="Consolas" panose="020B0609020204030204" pitchFamily="49" charset="0"/>
                <a:cs typeface="Consolas" panose="020B0609020204030204" pitchFamily="49" charset="0"/>
              </a:rPr>
              <a:t>databases</a:t>
            </a:r>
            <a:endParaRPr lang="en-US" sz="2400" dirty="0">
              <a:latin typeface="Consolas" panose="020B0609020204030204" pitchFamily="49" charset="0"/>
              <a:cs typeface="Consolas" panose="020B0609020204030204" pitchFamily="49" charset="0"/>
            </a:endParaRPr>
          </a:p>
        </p:txBody>
      </p:sp>
      <p:sp>
        <p:nvSpPr>
          <p:cNvPr id="5" name="Text Placeholder 4"/>
          <p:cNvSpPr>
            <a:spLocks noGrp="1"/>
          </p:cNvSpPr>
          <p:nvPr>
            <p:ph type="body" sz="quarter" idx="11"/>
          </p:nvPr>
        </p:nvSpPr>
        <p:spPr>
          <a:xfrm>
            <a:off x="6690033" y="2856840"/>
            <a:ext cx="5486399" cy="1668149"/>
          </a:xfrm>
        </p:spPr>
        <p:txBody>
          <a:bodyPr/>
          <a:lstStyle/>
          <a:p>
            <a:pPr marL="342900" indent="-342900">
              <a:buFont typeface="Arial" panose="020B0604020202020204" pitchFamily="34" charset="0"/>
              <a:buChar char="•"/>
            </a:pPr>
            <a:r>
              <a:rPr lang="en-US" sz="2400" dirty="0" smtClean="0">
                <a:latin typeface="Consolas" panose="020B0609020204030204" pitchFamily="49" charset="0"/>
                <a:cs typeface="Consolas" panose="020B0609020204030204" pitchFamily="49" charset="0"/>
              </a:rPr>
              <a:t>PowerShell advanced skills required</a:t>
            </a:r>
          </a:p>
          <a:p>
            <a:pPr marL="342900" indent="-342900">
              <a:buFont typeface="Arial" panose="020B0604020202020204" pitchFamily="34" charset="0"/>
              <a:buChar char="•"/>
            </a:pPr>
            <a:r>
              <a:rPr lang="en-US" sz="2400" dirty="0" smtClean="0">
                <a:latin typeface="Consolas" panose="020B0609020204030204" pitchFamily="49" charset="0"/>
                <a:cs typeface="Consolas" panose="020B0609020204030204" pitchFamily="49" charset="0"/>
              </a:rPr>
              <a:t>Not possible to reconfigure during the run</a:t>
            </a:r>
            <a:endParaRPr lang="en-US" sz="2400" dirty="0">
              <a:latin typeface="Consolas" panose="020B0609020204030204" pitchFamily="49" charset="0"/>
              <a:cs typeface="Consolas" panose="020B0609020204030204" pitchFamily="49" charset="0"/>
            </a:endParaRPr>
          </a:p>
        </p:txBody>
      </p:sp>
      <p:sp>
        <p:nvSpPr>
          <p:cNvPr id="6" name="Text Placeholder 3"/>
          <p:cNvSpPr txBox="1">
            <a:spLocks/>
          </p:cNvSpPr>
          <p:nvPr/>
        </p:nvSpPr>
        <p:spPr>
          <a:xfrm>
            <a:off x="274638" y="1212850"/>
            <a:ext cx="11887200" cy="849463"/>
          </a:xfrm>
          <a:prstGeom prst="rect">
            <a:avLst/>
          </a:prstGeom>
        </p:spPr>
        <p:txBody>
          <a:bodyPr vert="horz" wrap="square" lIns="182880" tIns="146304" rIns="182880" bIns="146304"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gradFill>
                  <a:gsLst>
                    <a:gs pos="0">
                      <a:srgbClr val="007233"/>
                    </a:gs>
                    <a:gs pos="86000">
                      <a:srgbClr val="007233"/>
                    </a:gs>
                  </a:gsLst>
                  <a:lin ang="5400000" scaled="0"/>
                </a:gradFill>
              </a:rPr>
              <a:t>Pros &amp; Cons</a:t>
            </a:r>
            <a:endParaRPr lang="en-US" dirty="0">
              <a:gradFill>
                <a:gsLst>
                  <a:gs pos="0">
                    <a:srgbClr val="007233"/>
                  </a:gs>
                  <a:gs pos="86000">
                    <a:srgbClr val="007233"/>
                  </a:gs>
                </a:gsLst>
                <a:lin ang="5400000" scaled="0"/>
              </a:gradFill>
            </a:endParaRPr>
          </a:p>
        </p:txBody>
      </p:sp>
      <p:sp>
        <p:nvSpPr>
          <p:cNvPr id="9" name="Freeform 93"/>
          <p:cNvSpPr>
            <a:spLocks/>
          </p:cNvSpPr>
          <p:nvPr/>
        </p:nvSpPr>
        <p:spPr bwMode="black">
          <a:xfrm>
            <a:off x="2845464" y="2393128"/>
            <a:ext cx="382687" cy="376358"/>
          </a:xfrm>
          <a:custGeom>
            <a:avLst/>
            <a:gdLst>
              <a:gd name="T0" fmla="*/ 71 w 121"/>
              <a:gd name="T1" fmla="*/ 119 h 119"/>
              <a:gd name="T2" fmla="*/ 50 w 121"/>
              <a:gd name="T3" fmla="*/ 119 h 119"/>
              <a:gd name="T4" fmla="*/ 50 w 121"/>
              <a:gd name="T5" fmla="*/ 71 h 119"/>
              <a:gd name="T6" fmla="*/ 0 w 121"/>
              <a:gd name="T7" fmla="*/ 71 h 119"/>
              <a:gd name="T8" fmla="*/ 0 w 121"/>
              <a:gd name="T9" fmla="*/ 49 h 119"/>
              <a:gd name="T10" fmla="*/ 50 w 121"/>
              <a:gd name="T11" fmla="*/ 49 h 119"/>
              <a:gd name="T12" fmla="*/ 50 w 121"/>
              <a:gd name="T13" fmla="*/ 0 h 119"/>
              <a:gd name="T14" fmla="*/ 71 w 121"/>
              <a:gd name="T15" fmla="*/ 0 h 119"/>
              <a:gd name="T16" fmla="*/ 71 w 121"/>
              <a:gd name="T17" fmla="*/ 49 h 119"/>
              <a:gd name="T18" fmla="*/ 121 w 121"/>
              <a:gd name="T19" fmla="*/ 49 h 119"/>
              <a:gd name="T20" fmla="*/ 121 w 121"/>
              <a:gd name="T21" fmla="*/ 71 h 119"/>
              <a:gd name="T22" fmla="*/ 71 w 121"/>
              <a:gd name="T23" fmla="*/ 71 h 119"/>
              <a:gd name="T24" fmla="*/ 71 w 121"/>
              <a:gd name="T25"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1" h="119">
                <a:moveTo>
                  <a:pt x="71" y="119"/>
                </a:moveTo>
                <a:lnTo>
                  <a:pt x="50" y="119"/>
                </a:lnTo>
                <a:lnTo>
                  <a:pt x="50" y="71"/>
                </a:lnTo>
                <a:lnTo>
                  <a:pt x="0" y="71"/>
                </a:lnTo>
                <a:lnTo>
                  <a:pt x="0" y="49"/>
                </a:lnTo>
                <a:lnTo>
                  <a:pt x="50" y="49"/>
                </a:lnTo>
                <a:lnTo>
                  <a:pt x="50" y="0"/>
                </a:lnTo>
                <a:lnTo>
                  <a:pt x="71" y="0"/>
                </a:lnTo>
                <a:lnTo>
                  <a:pt x="71" y="49"/>
                </a:lnTo>
                <a:lnTo>
                  <a:pt x="121" y="49"/>
                </a:lnTo>
                <a:lnTo>
                  <a:pt x="121" y="71"/>
                </a:lnTo>
                <a:lnTo>
                  <a:pt x="71" y="71"/>
                </a:lnTo>
                <a:lnTo>
                  <a:pt x="71" y="119"/>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0" name="Rectangle 96"/>
          <p:cNvSpPr>
            <a:spLocks noChangeArrowheads="1"/>
          </p:cNvSpPr>
          <p:nvPr/>
        </p:nvSpPr>
        <p:spPr bwMode="black">
          <a:xfrm>
            <a:off x="9263994" y="2548761"/>
            <a:ext cx="338478" cy="65092"/>
          </a:xfrm>
          <a:prstGeom prst="rect">
            <a:avLst/>
          </a:pr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181336196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GUI Option</a:t>
            </a:r>
            <a:endParaRPr lang="en-US" dirty="0"/>
          </a:p>
        </p:txBody>
      </p:sp>
      <p:sp>
        <p:nvSpPr>
          <p:cNvPr id="4" name="Text Placeholder 3"/>
          <p:cNvSpPr>
            <a:spLocks noGrp="1"/>
          </p:cNvSpPr>
          <p:nvPr>
            <p:ph type="body" sz="quarter" idx="10"/>
          </p:nvPr>
        </p:nvSpPr>
        <p:spPr>
          <a:xfrm>
            <a:off x="293609" y="2856840"/>
            <a:ext cx="5486399" cy="1822037"/>
          </a:xfrm>
        </p:spPr>
        <p:txBody>
          <a:bodyPr/>
          <a:lstStyle/>
          <a:p>
            <a:pPr marL="457200" indent="-457200">
              <a:buFont typeface="Arial" panose="020B0604020202020204" pitchFamily="34" charset="0"/>
              <a:buChar char="•"/>
            </a:pPr>
            <a:r>
              <a:rPr lang="en-US" sz="2400" dirty="0" smtClean="0"/>
              <a:t>User friendly</a:t>
            </a:r>
          </a:p>
          <a:p>
            <a:pPr marL="457200" indent="-457200">
              <a:buFont typeface="Arial" panose="020B0604020202020204" pitchFamily="34" charset="0"/>
              <a:buChar char="•"/>
            </a:pPr>
            <a:r>
              <a:rPr lang="en-US" sz="2400" dirty="0" smtClean="0"/>
              <a:t>Requires ~200 level knowledge</a:t>
            </a:r>
          </a:p>
          <a:p>
            <a:pPr marL="457200" indent="-457200">
              <a:buFont typeface="Arial" panose="020B0604020202020204" pitchFamily="34" charset="0"/>
              <a:buChar char="•"/>
            </a:pPr>
            <a:r>
              <a:rPr lang="en-US" sz="2400" dirty="0" smtClean="0"/>
              <a:t>Possible to revert or reconfigure at any step</a:t>
            </a:r>
            <a:endParaRPr lang="en-US" sz="2400" dirty="0"/>
          </a:p>
        </p:txBody>
      </p:sp>
      <p:sp>
        <p:nvSpPr>
          <p:cNvPr id="5" name="Text Placeholder 4"/>
          <p:cNvSpPr>
            <a:spLocks noGrp="1"/>
          </p:cNvSpPr>
          <p:nvPr>
            <p:ph type="body" sz="quarter" idx="11"/>
          </p:nvPr>
        </p:nvSpPr>
        <p:spPr>
          <a:xfrm>
            <a:off x="6690033" y="2856840"/>
            <a:ext cx="5486399" cy="1489639"/>
          </a:xfrm>
        </p:spPr>
        <p:txBody>
          <a:bodyPr/>
          <a:lstStyle/>
          <a:p>
            <a:pPr marL="342900" indent="-342900">
              <a:buFont typeface="Arial" panose="020B0604020202020204" pitchFamily="34" charset="0"/>
              <a:buChar char="•"/>
            </a:pPr>
            <a:r>
              <a:rPr lang="en-US" sz="2400" dirty="0" smtClean="0"/>
              <a:t>Time consuming</a:t>
            </a:r>
          </a:p>
          <a:p>
            <a:pPr marL="342900" indent="-342900">
              <a:buFont typeface="Arial" panose="020B0604020202020204" pitchFamily="34" charset="0"/>
              <a:buChar char="•"/>
            </a:pPr>
            <a:r>
              <a:rPr lang="en-US" sz="2400" dirty="0" smtClean="0"/>
              <a:t>Complicated repeated installations</a:t>
            </a:r>
          </a:p>
          <a:p>
            <a:pPr marL="342900" indent="-342900">
              <a:buFont typeface="Arial" panose="020B0604020202020204" pitchFamily="34" charset="0"/>
              <a:buChar char="•"/>
            </a:pPr>
            <a:r>
              <a:rPr lang="en-US" sz="2400" dirty="0" smtClean="0"/>
              <a:t>GUIDs in databases’ names</a:t>
            </a:r>
            <a:endParaRPr lang="en-US" sz="2400" dirty="0"/>
          </a:p>
        </p:txBody>
      </p:sp>
      <p:sp>
        <p:nvSpPr>
          <p:cNvPr id="6" name="Text Placeholder 3"/>
          <p:cNvSpPr txBox="1">
            <a:spLocks/>
          </p:cNvSpPr>
          <p:nvPr/>
        </p:nvSpPr>
        <p:spPr>
          <a:xfrm>
            <a:off x="274638" y="1212850"/>
            <a:ext cx="11887200" cy="849463"/>
          </a:xfrm>
          <a:prstGeom prst="rect">
            <a:avLst/>
          </a:prstGeom>
        </p:spPr>
        <p:txBody>
          <a:bodyPr vert="horz" wrap="square" lIns="182880" tIns="146304" rIns="182880" bIns="146304"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gradFill>
                  <a:gsLst>
                    <a:gs pos="0">
                      <a:srgbClr val="007233"/>
                    </a:gs>
                    <a:gs pos="86000">
                      <a:srgbClr val="007233"/>
                    </a:gs>
                  </a:gsLst>
                  <a:lin ang="5400000" scaled="0"/>
                </a:gradFill>
              </a:rPr>
              <a:t>Pros &amp; Cons</a:t>
            </a:r>
            <a:endParaRPr lang="en-US" dirty="0">
              <a:gradFill>
                <a:gsLst>
                  <a:gs pos="0">
                    <a:srgbClr val="007233"/>
                  </a:gs>
                  <a:gs pos="86000">
                    <a:srgbClr val="007233"/>
                  </a:gs>
                </a:gsLst>
                <a:lin ang="5400000" scaled="0"/>
              </a:gradFill>
            </a:endParaRPr>
          </a:p>
        </p:txBody>
      </p:sp>
      <p:sp>
        <p:nvSpPr>
          <p:cNvPr id="9" name="Freeform 93"/>
          <p:cNvSpPr>
            <a:spLocks/>
          </p:cNvSpPr>
          <p:nvPr/>
        </p:nvSpPr>
        <p:spPr bwMode="black">
          <a:xfrm>
            <a:off x="2845464" y="2393128"/>
            <a:ext cx="382687" cy="376358"/>
          </a:xfrm>
          <a:custGeom>
            <a:avLst/>
            <a:gdLst>
              <a:gd name="T0" fmla="*/ 71 w 121"/>
              <a:gd name="T1" fmla="*/ 119 h 119"/>
              <a:gd name="T2" fmla="*/ 50 w 121"/>
              <a:gd name="T3" fmla="*/ 119 h 119"/>
              <a:gd name="T4" fmla="*/ 50 w 121"/>
              <a:gd name="T5" fmla="*/ 71 h 119"/>
              <a:gd name="T6" fmla="*/ 0 w 121"/>
              <a:gd name="T7" fmla="*/ 71 h 119"/>
              <a:gd name="T8" fmla="*/ 0 w 121"/>
              <a:gd name="T9" fmla="*/ 49 h 119"/>
              <a:gd name="T10" fmla="*/ 50 w 121"/>
              <a:gd name="T11" fmla="*/ 49 h 119"/>
              <a:gd name="T12" fmla="*/ 50 w 121"/>
              <a:gd name="T13" fmla="*/ 0 h 119"/>
              <a:gd name="T14" fmla="*/ 71 w 121"/>
              <a:gd name="T15" fmla="*/ 0 h 119"/>
              <a:gd name="T16" fmla="*/ 71 w 121"/>
              <a:gd name="T17" fmla="*/ 49 h 119"/>
              <a:gd name="T18" fmla="*/ 121 w 121"/>
              <a:gd name="T19" fmla="*/ 49 h 119"/>
              <a:gd name="T20" fmla="*/ 121 w 121"/>
              <a:gd name="T21" fmla="*/ 71 h 119"/>
              <a:gd name="T22" fmla="*/ 71 w 121"/>
              <a:gd name="T23" fmla="*/ 71 h 119"/>
              <a:gd name="T24" fmla="*/ 71 w 121"/>
              <a:gd name="T25"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1" h="119">
                <a:moveTo>
                  <a:pt x="71" y="119"/>
                </a:moveTo>
                <a:lnTo>
                  <a:pt x="50" y="119"/>
                </a:lnTo>
                <a:lnTo>
                  <a:pt x="50" y="71"/>
                </a:lnTo>
                <a:lnTo>
                  <a:pt x="0" y="71"/>
                </a:lnTo>
                <a:lnTo>
                  <a:pt x="0" y="49"/>
                </a:lnTo>
                <a:lnTo>
                  <a:pt x="50" y="49"/>
                </a:lnTo>
                <a:lnTo>
                  <a:pt x="50" y="0"/>
                </a:lnTo>
                <a:lnTo>
                  <a:pt x="71" y="0"/>
                </a:lnTo>
                <a:lnTo>
                  <a:pt x="71" y="49"/>
                </a:lnTo>
                <a:lnTo>
                  <a:pt x="121" y="49"/>
                </a:lnTo>
                <a:lnTo>
                  <a:pt x="121" y="71"/>
                </a:lnTo>
                <a:lnTo>
                  <a:pt x="71" y="71"/>
                </a:lnTo>
                <a:lnTo>
                  <a:pt x="71" y="119"/>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
        <p:nvSpPr>
          <p:cNvPr id="10" name="Rectangle 96"/>
          <p:cNvSpPr>
            <a:spLocks noChangeArrowheads="1"/>
          </p:cNvSpPr>
          <p:nvPr/>
        </p:nvSpPr>
        <p:spPr bwMode="black">
          <a:xfrm>
            <a:off x="9263994" y="2548761"/>
            <a:ext cx="338478" cy="65092"/>
          </a:xfrm>
          <a:prstGeom prst="rect">
            <a:avLst/>
          </a:pr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948354311"/>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r>
              <a:rPr lang="en-US" dirty="0" smtClean="0"/>
              <a:t>Deployment Top Recommendations</a:t>
            </a:r>
            <a:endParaRPr lang="en-US" sz="2800" dirty="0">
              <a:gradFill>
                <a:gsLst>
                  <a:gs pos="1250">
                    <a:schemeClr val="tx1"/>
                  </a:gs>
                  <a:gs pos="100000">
                    <a:schemeClr val="tx1"/>
                  </a:gs>
                </a:gsLst>
                <a:lin ang="5400000" scaled="0"/>
              </a:gradFill>
            </a:endParaRPr>
          </a:p>
        </p:txBody>
      </p:sp>
      <p:sp>
        <p:nvSpPr>
          <p:cNvPr id="22" name="Rectangle 21"/>
          <p:cNvSpPr/>
          <p:nvPr/>
        </p:nvSpPr>
        <p:spPr bwMode="auto">
          <a:xfrm>
            <a:off x="254970" y="2125662"/>
            <a:ext cx="2331720" cy="3676651"/>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sz="1600" dirty="0">
                <a:gradFill>
                  <a:gsLst>
                    <a:gs pos="0">
                      <a:srgbClr val="FFFFFF"/>
                    </a:gs>
                    <a:gs pos="100000">
                      <a:srgbClr val="FFFFFF"/>
                    </a:gs>
                  </a:gsLst>
                  <a:lin ang="5400000" scaled="0"/>
                </a:gradFill>
                <a:ea typeface="Segoe UI" pitchFamily="34" charset="0"/>
                <a:cs typeface="Segoe UI" pitchFamily="34" charset="0"/>
              </a:rPr>
              <a:t>Plan for deployment:</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Determine dataset</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Client </a:t>
            </a:r>
            <a:r>
              <a:rPr lang="en-US" sz="1600" dirty="0">
                <a:gradFill>
                  <a:gsLst>
                    <a:gs pos="0">
                      <a:srgbClr val="FFFFFF"/>
                    </a:gs>
                    <a:gs pos="100000">
                      <a:srgbClr val="FFFFFF"/>
                    </a:gs>
                  </a:gsLst>
                  <a:lin ang="5400000" scaled="0"/>
                </a:gradFill>
                <a:ea typeface="Segoe UI" pitchFamily="34" charset="0"/>
                <a:cs typeface="Segoe UI" pitchFamily="34" charset="0"/>
              </a:rPr>
              <a:t>requirements</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a:gradFill>
                  <a:gsLst>
                    <a:gs pos="0">
                      <a:srgbClr val="FFFFFF"/>
                    </a:gs>
                    <a:gs pos="100000">
                      <a:srgbClr val="FFFFFF"/>
                    </a:gs>
                  </a:gsLst>
                  <a:lin ang="5400000" scaled="0"/>
                </a:gradFill>
                <a:ea typeface="Segoe UI" pitchFamily="34" charset="0"/>
                <a:cs typeface="Segoe UI" pitchFamily="34" charset="0"/>
              </a:rPr>
              <a:t>Exchange Integration</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a:gradFill>
                  <a:gsLst>
                    <a:gs pos="0">
                      <a:srgbClr val="FFFFFF"/>
                    </a:gs>
                    <a:gs pos="100000">
                      <a:srgbClr val="FFFFFF"/>
                    </a:gs>
                  </a:gsLst>
                  <a:lin ang="5400000" scaled="0"/>
                </a:gradFill>
                <a:ea typeface="Segoe UI" pitchFamily="34" charset="0"/>
                <a:cs typeface="Segoe UI" pitchFamily="34" charset="0"/>
              </a:rPr>
              <a:t>Browser Support (IE6 and 7 are not supported)</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a:gradFill>
                  <a:gsLst>
                    <a:gs pos="0">
                      <a:srgbClr val="FFFFFF"/>
                    </a:gs>
                    <a:gs pos="100000">
                      <a:srgbClr val="FFFFFF"/>
                    </a:gs>
                  </a:gsLst>
                  <a:lin ang="5400000" scaled="0"/>
                </a:gradFill>
                <a:ea typeface="Segoe UI" pitchFamily="34" charset="0"/>
                <a:cs typeface="Segoe UI" pitchFamily="34" charset="0"/>
              </a:rPr>
              <a:t>Authentication</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Hybrid </a:t>
            </a:r>
            <a:r>
              <a:rPr lang="en-US" sz="1600" dirty="0">
                <a:gradFill>
                  <a:gsLst>
                    <a:gs pos="0">
                      <a:srgbClr val="FFFFFF"/>
                    </a:gs>
                    <a:gs pos="100000">
                      <a:srgbClr val="FFFFFF"/>
                    </a:gs>
                  </a:gsLst>
                  <a:lin ang="5400000" scaled="0"/>
                </a:gradFill>
                <a:ea typeface="Segoe UI" pitchFamily="34" charset="0"/>
                <a:cs typeface="Segoe UI" pitchFamily="34" charset="0"/>
              </a:rPr>
              <a:t>solutions not </a:t>
            </a:r>
            <a:r>
              <a:rPr lang="en-US" sz="1600" dirty="0" smtClean="0">
                <a:gradFill>
                  <a:gsLst>
                    <a:gs pos="0">
                      <a:srgbClr val="FFFFFF"/>
                    </a:gs>
                    <a:gs pos="100000">
                      <a:srgbClr val="FFFFFF"/>
                    </a:gs>
                  </a:gsLst>
                  <a:lin ang="5400000" scaled="0"/>
                </a:gradFill>
                <a:ea typeface="Segoe UI" pitchFamily="34" charset="0"/>
                <a:cs typeface="Segoe UI" pitchFamily="34" charset="0"/>
              </a:rPr>
              <a:t>possible</a:t>
            </a:r>
            <a:endParaRPr lang="en-US" sz="16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2631765" y="2125663"/>
            <a:ext cx="2331720" cy="3676650"/>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sz="1600" dirty="0">
                <a:gradFill>
                  <a:gsLst>
                    <a:gs pos="0">
                      <a:srgbClr val="FFFFFF"/>
                    </a:gs>
                    <a:gs pos="100000">
                      <a:srgbClr val="FFFFFF"/>
                    </a:gs>
                  </a:gsLst>
                  <a:lin ang="5400000" scaled="0"/>
                </a:gradFill>
                <a:ea typeface="Segoe UI" pitchFamily="34" charset="0"/>
                <a:cs typeface="Segoe UI" pitchFamily="34" charset="0"/>
              </a:rPr>
              <a:t>Review hardware and software requirements and follow accordingly</a:t>
            </a:r>
          </a:p>
        </p:txBody>
      </p:sp>
      <p:sp>
        <p:nvSpPr>
          <p:cNvPr id="28" name="Rectangle 27"/>
          <p:cNvSpPr/>
          <p:nvPr/>
        </p:nvSpPr>
        <p:spPr bwMode="auto">
          <a:xfrm>
            <a:off x="7375234" y="2125663"/>
            <a:ext cx="2331720" cy="3676650"/>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sz="1600" dirty="0" smtClean="0">
                <a:gradFill>
                  <a:gsLst>
                    <a:gs pos="0">
                      <a:srgbClr val="FFFFFF"/>
                    </a:gs>
                    <a:gs pos="100000">
                      <a:srgbClr val="FFFFFF"/>
                    </a:gs>
                  </a:gsLst>
                  <a:lin ang="5400000" scaled="0"/>
                </a:gradFill>
                <a:ea typeface="Segoe UI" pitchFamily="34" charset="0"/>
                <a:cs typeface="Segoe UI" pitchFamily="34" charset="0"/>
              </a:rPr>
              <a:t>Create appropriate guidelines and keep them up to date:</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Architecture and Design</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a:gradFill>
                  <a:gsLst>
                    <a:gs pos="0">
                      <a:srgbClr val="FFFFFF"/>
                    </a:gs>
                    <a:gs pos="100000">
                      <a:srgbClr val="FFFFFF"/>
                    </a:gs>
                  </a:gsLst>
                  <a:lin ang="5400000" scaled="0"/>
                </a:gradFill>
                <a:ea typeface="Segoe UI" pitchFamily="34" charset="0"/>
                <a:cs typeface="Segoe UI" pitchFamily="34" charset="0"/>
              </a:rPr>
              <a:t>Installation and Patching</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Change Tracking</a:t>
            </a:r>
          </a:p>
          <a:p>
            <a:pPr marL="285750" indent="-285750" defTabSz="932472" fontAlgn="base">
              <a:lnSpc>
                <a:spcPct val="90000"/>
              </a:lnSpc>
              <a:spcBef>
                <a:spcPct val="0"/>
              </a:spcBef>
              <a:spcAft>
                <a:spcPts val="612"/>
              </a:spcAft>
              <a:buFont typeface="Arial" panose="020B0604020202020204" pitchFamily="34" charset="0"/>
              <a:buChar char="•"/>
            </a:pPr>
            <a:r>
              <a:rPr lang="en-US" sz="1600" dirty="0" smtClean="0">
                <a:gradFill>
                  <a:gsLst>
                    <a:gs pos="0">
                      <a:srgbClr val="FFFFFF"/>
                    </a:gs>
                    <a:gs pos="100000">
                      <a:srgbClr val="FFFFFF"/>
                    </a:gs>
                  </a:gsLst>
                  <a:lin ang="5400000" scaled="0"/>
                </a:gradFill>
                <a:ea typeface="Segoe UI" pitchFamily="34" charset="0"/>
                <a:cs typeface="Segoe UI" pitchFamily="34" charset="0"/>
              </a:rPr>
              <a:t>Disaster Recovery</a:t>
            </a:r>
          </a:p>
          <a:p>
            <a:pPr defTabSz="932472" fontAlgn="base">
              <a:lnSpc>
                <a:spcPct val="90000"/>
              </a:lnSpc>
              <a:spcBef>
                <a:spcPct val="0"/>
              </a:spcBef>
              <a:spcAft>
                <a:spcPts val="612"/>
              </a:spcAft>
            </a:pPr>
            <a:endParaRPr lang="en-US" sz="1600" dirty="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5008560" y="2125663"/>
            <a:ext cx="2331720" cy="3676650"/>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sz="1600" dirty="0">
                <a:gradFill>
                  <a:gsLst>
                    <a:gs pos="0">
                      <a:srgbClr val="FFFFFF"/>
                    </a:gs>
                    <a:gs pos="100000">
                      <a:srgbClr val="FFFFFF"/>
                    </a:gs>
                  </a:gsLst>
                  <a:lin ang="5400000" scaled="0"/>
                </a:gradFill>
                <a:ea typeface="Segoe UI" pitchFamily="34" charset="0"/>
                <a:cs typeface="Segoe UI" pitchFamily="34" charset="0"/>
              </a:rPr>
              <a:t>Implement best practices across all technologies</a:t>
            </a:r>
          </a:p>
        </p:txBody>
      </p:sp>
      <p:sp>
        <p:nvSpPr>
          <p:cNvPr id="14" name="Text Placeholder 3"/>
          <p:cNvSpPr txBox="1">
            <a:spLocks/>
          </p:cNvSpPr>
          <p:nvPr/>
        </p:nvSpPr>
        <p:spPr>
          <a:xfrm>
            <a:off x="274638" y="1212850"/>
            <a:ext cx="11887200" cy="849463"/>
          </a:xfrm>
          <a:prstGeom prst="rect">
            <a:avLst/>
          </a:prstGeom>
        </p:spPr>
        <p:txBody>
          <a:bodyPr vert="horz" wrap="square" lIns="182880" tIns="146304" rIns="182880" bIns="146304"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4000" kern="1200" spc="0" baseline="0">
                <a:gradFill>
                  <a:gsLst>
                    <a:gs pos="1250">
                      <a:schemeClr val="tx2"/>
                    </a:gs>
                    <a:gs pos="99000">
                      <a:schemeClr val="tx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20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20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gradFill>
                  <a:gsLst>
                    <a:gs pos="0">
                      <a:srgbClr val="007233"/>
                    </a:gs>
                    <a:gs pos="86000">
                      <a:srgbClr val="007233"/>
                    </a:gs>
                  </a:gsLst>
                  <a:lin ang="5400000" scaled="0"/>
                </a:gradFill>
              </a:rPr>
              <a:t>Technical stuff</a:t>
            </a:r>
            <a:endParaRPr lang="en-US" dirty="0">
              <a:gradFill>
                <a:gsLst>
                  <a:gs pos="0">
                    <a:srgbClr val="007233"/>
                  </a:gs>
                  <a:gs pos="86000">
                    <a:srgbClr val="007233"/>
                  </a:gs>
                </a:gsLst>
                <a:lin ang="5400000" scaled="0"/>
              </a:gradFill>
            </a:endParaRPr>
          </a:p>
        </p:txBody>
      </p:sp>
    </p:spTree>
    <p:extLst>
      <p:ext uri="{BB962C8B-B14F-4D97-AF65-F5344CB8AC3E}">
        <p14:creationId xmlns:p14="http://schemas.microsoft.com/office/powerpoint/2010/main" val="314505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Software </a:t>
            </a:r>
            <a:r>
              <a:rPr lang="de-DE" dirty="0" err="1" smtClean="0"/>
              <a:t>Requirements</a:t>
            </a:r>
            <a:endParaRPr lang="de-DE" dirty="0"/>
          </a:p>
        </p:txBody>
      </p:sp>
      <p:sp>
        <p:nvSpPr>
          <p:cNvPr id="3" name="Textplatzhalter 2"/>
          <p:cNvSpPr>
            <a:spLocks noGrp="1"/>
          </p:cNvSpPr>
          <p:nvPr>
            <p:ph type="body" sz="quarter" idx="10"/>
          </p:nvPr>
        </p:nvSpPr>
        <p:spPr>
          <a:xfrm>
            <a:off x="274638" y="1212850"/>
            <a:ext cx="11887200" cy="738664"/>
          </a:xfrm>
        </p:spPr>
        <p:txBody>
          <a:bodyPr/>
          <a:lstStyle/>
          <a:p>
            <a:r>
              <a:rPr lang="de-DE" dirty="0" smtClean="0"/>
              <a:t>SQL Server</a:t>
            </a:r>
            <a:endParaRPr lang="de-DE" dirty="0"/>
          </a:p>
        </p:txBody>
      </p:sp>
      <p:sp>
        <p:nvSpPr>
          <p:cNvPr id="4" name="Rectangle 25"/>
          <p:cNvSpPr/>
          <p:nvPr/>
        </p:nvSpPr>
        <p:spPr bwMode="auto">
          <a:xfrm>
            <a:off x="269009" y="2125663"/>
            <a:ext cx="2743200" cy="223569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SQL Server 2012</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SQL Server 2008 R2 with SP1</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30"/>
          <p:cNvSpPr/>
          <p:nvPr/>
        </p:nvSpPr>
        <p:spPr bwMode="auto">
          <a:xfrm>
            <a:off x="269430" y="4407973"/>
            <a:ext cx="2743200" cy="866199"/>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SQL Server 2014 not yet supported</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28"/>
          <p:cNvSpPr/>
          <p:nvPr/>
        </p:nvSpPr>
        <p:spPr bwMode="auto">
          <a:xfrm>
            <a:off x="3039956" y="2125663"/>
            <a:ext cx="2743200" cy="223569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de-DE" dirty="0">
                <a:solidFill>
                  <a:srgbClr val="FFFFFF"/>
                </a:solidFill>
              </a:rPr>
              <a:t>Database Engine</a:t>
            </a:r>
          </a:p>
          <a:p>
            <a:r>
              <a:rPr lang="de-DE" dirty="0" smtClean="0">
                <a:solidFill>
                  <a:srgbClr val="FFFFFF"/>
                </a:solidFill>
              </a:rPr>
              <a:t>Management </a:t>
            </a:r>
            <a:r>
              <a:rPr lang="de-DE" dirty="0" err="1">
                <a:solidFill>
                  <a:srgbClr val="FFFFFF"/>
                </a:solidFill>
              </a:rPr>
              <a:t>tools</a:t>
            </a:r>
            <a:endParaRPr lang="de-DE" dirty="0">
              <a:solidFill>
                <a:srgbClr val="FFFFFF"/>
              </a:solidFill>
            </a:endParaRPr>
          </a:p>
          <a:p>
            <a:r>
              <a:rPr lang="de-DE" dirty="0">
                <a:solidFill>
                  <a:srgbClr val="FFFFFF"/>
                </a:solidFill>
              </a:rPr>
              <a:t>Connectivity </a:t>
            </a:r>
            <a:r>
              <a:rPr lang="de-DE" dirty="0" err="1" smtClean="0">
                <a:solidFill>
                  <a:srgbClr val="FFFFFF"/>
                </a:solidFill>
              </a:rPr>
              <a:t>comp</a:t>
            </a:r>
            <a:endParaRPr lang="de-DE" dirty="0" smtClean="0">
              <a:solidFill>
                <a:srgbClr val="FFFFFF"/>
              </a:solidFill>
            </a:endParaRPr>
          </a:p>
          <a:p>
            <a:endParaRPr lang="de-DE" dirty="0">
              <a:solidFill>
                <a:srgbClr val="FFFFFF"/>
              </a:solidFill>
            </a:endParaRPr>
          </a:p>
          <a:p>
            <a:r>
              <a:rPr lang="de-DE" dirty="0">
                <a:solidFill>
                  <a:srgbClr val="FFFFFF"/>
                </a:solidFill>
              </a:rPr>
              <a:t>SQL Server Agent </a:t>
            </a:r>
          </a:p>
        </p:txBody>
      </p:sp>
      <p:sp>
        <p:nvSpPr>
          <p:cNvPr id="7" name="Rectangle 25"/>
          <p:cNvSpPr/>
          <p:nvPr/>
        </p:nvSpPr>
        <p:spPr bwMode="auto">
          <a:xfrm>
            <a:off x="5818656" y="2125662"/>
            <a:ext cx="2743200" cy="223569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de-DE" dirty="0" smtClean="0">
                <a:solidFill>
                  <a:srgbClr val="FFFFFF"/>
                </a:solidFill>
              </a:rPr>
              <a:t>Analysis Services</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Reporting Services</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95015543"/>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r>
              <a:rPr lang="en-US" dirty="0" smtClean="0"/>
              <a:t>Deployment Highlights</a:t>
            </a:r>
            <a:endParaRPr lang="en-US" sz="3200" dirty="0">
              <a:gradFill>
                <a:gsLst>
                  <a:gs pos="0">
                    <a:schemeClr val="accent6"/>
                  </a:gs>
                  <a:gs pos="86000">
                    <a:schemeClr val="accent6"/>
                  </a:gs>
                </a:gsLst>
                <a:lin ang="5400000" scaled="0"/>
              </a:gradFill>
            </a:endParaRPr>
          </a:p>
        </p:txBody>
      </p:sp>
      <p:pic>
        <p:nvPicPr>
          <p:cNvPr id="2" name="Picture 1"/>
          <p:cNvPicPr>
            <a:picLocks/>
          </p:cNvPicPr>
          <p:nvPr/>
        </p:nvPicPr>
        <p:blipFill rotWithShape="1">
          <a:blip r:embed="rId3" cstate="email">
            <a:extLst>
              <a:ext uri="{28A0092B-C50C-407E-A947-70E740481C1C}">
                <a14:useLocalDpi xmlns:a14="http://schemas.microsoft.com/office/drawing/2010/main"/>
              </a:ext>
            </a:extLst>
          </a:blip>
          <a:srcRect/>
          <a:stretch/>
        </p:blipFill>
        <p:spPr bwMode="ltGray">
          <a:xfrm>
            <a:off x="302716" y="2125663"/>
            <a:ext cx="3611880" cy="3657600"/>
          </a:xfrm>
          <a:prstGeom prst="rect">
            <a:avLst/>
          </a:prstGeom>
          <a:ln w="3175">
            <a:noFill/>
          </a:ln>
        </p:spPr>
      </p:pic>
      <p:pic>
        <p:nvPicPr>
          <p:cNvPr id="16" name="Picture 15"/>
          <p:cNvPicPr>
            <a:picLocks/>
          </p:cNvPicPr>
          <p:nvPr/>
        </p:nvPicPr>
        <p:blipFill rotWithShape="1">
          <a:blip r:embed="rId4" cstate="email">
            <a:extLst>
              <a:ext uri="{28A0092B-C50C-407E-A947-70E740481C1C}">
                <a14:useLocalDpi xmlns:a14="http://schemas.microsoft.com/office/drawing/2010/main"/>
              </a:ext>
            </a:extLst>
          </a:blip>
          <a:srcRect/>
          <a:stretch/>
        </p:blipFill>
        <p:spPr bwMode="ltGray">
          <a:xfrm>
            <a:off x="7571990" y="2124894"/>
            <a:ext cx="3611880" cy="3657600"/>
          </a:xfrm>
          <a:prstGeom prst="rect">
            <a:avLst/>
          </a:prstGeom>
        </p:spPr>
      </p:pic>
      <p:sp>
        <p:nvSpPr>
          <p:cNvPr id="23" name="Rectangle 22"/>
          <p:cNvSpPr>
            <a:spLocks noChangeAspect="1"/>
          </p:cNvSpPr>
          <p:nvPr/>
        </p:nvSpPr>
        <p:spPr bwMode="ltGray">
          <a:xfrm>
            <a:off x="7572196" y="2124893"/>
            <a:ext cx="3611880" cy="3657216"/>
          </a:xfrm>
          <a:prstGeom prst="rect">
            <a:avLst/>
          </a:prstGeom>
          <a:gradFill>
            <a:gsLst>
              <a:gs pos="9000">
                <a:srgbClr val="000000">
                  <a:alpha val="49000"/>
                </a:srgbClr>
              </a:gs>
              <a:gs pos="3200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Couple ready scripts:</a:t>
            </a:r>
          </a:p>
          <a:p>
            <a:pPr defTabSz="932472" fontAlgn="base">
              <a:lnSpc>
                <a:spcPct val="90000"/>
              </a:lnSpc>
              <a:spcBef>
                <a:spcPct val="0"/>
              </a:spcBef>
              <a:spcAft>
                <a:spcPct val="0"/>
              </a:spcAft>
            </a:pPr>
            <a:r>
              <a:rPr lang="en-US" sz="2000" dirty="0" err="1" smtClean="0">
                <a:gradFill>
                  <a:gsLst>
                    <a:gs pos="0">
                      <a:srgbClr val="FFFFFF"/>
                    </a:gs>
                    <a:gs pos="100000">
                      <a:srgbClr val="FFFFFF"/>
                    </a:gs>
                  </a:gsLst>
                  <a:lin ang="5400000" scaled="0"/>
                </a:gradFill>
                <a:ea typeface="Segoe UI" pitchFamily="34" charset="0"/>
                <a:cs typeface="Segoe UI" pitchFamily="34" charset="0"/>
                <a:hlinkClick r:id="rId5"/>
              </a:rPr>
              <a:t>AutoSPInstaller</a:t>
            </a:r>
            <a:endParaRPr lang="en-US" sz="20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hlinkClick r:id="rId6"/>
              </a:rPr>
              <a:t>Install Project Server 2013 with </a:t>
            </a:r>
            <a:r>
              <a:rPr lang="en-US" sz="2000" dirty="0" err="1" smtClean="0">
                <a:gradFill>
                  <a:gsLst>
                    <a:gs pos="0">
                      <a:srgbClr val="FFFFFF"/>
                    </a:gs>
                    <a:gs pos="100000">
                      <a:srgbClr val="FFFFFF"/>
                    </a:gs>
                  </a:gsLst>
                  <a:lin ang="5400000" scaled="0"/>
                </a:gradFill>
                <a:ea typeface="Segoe UI" pitchFamily="34" charset="0"/>
                <a:cs typeface="Segoe UI" pitchFamily="34" charset="0"/>
                <a:hlinkClick r:id="rId6"/>
              </a:rPr>
              <a:t>Powershell</a:t>
            </a:r>
            <a:r>
              <a:rPr lang="en-US" sz="2000" dirty="0" smtClean="0">
                <a:gradFill>
                  <a:gsLst>
                    <a:gs pos="0">
                      <a:srgbClr val="FFFFFF"/>
                    </a:gs>
                    <a:gs pos="100000">
                      <a:srgbClr val="FFFFFF"/>
                    </a:gs>
                  </a:gsLst>
                  <a:lin ang="5400000" scaled="0"/>
                </a:gradFill>
                <a:ea typeface="Segoe UI" pitchFamily="34" charset="0"/>
                <a:cs typeface="Segoe UI" pitchFamily="34" charset="0"/>
              </a:rPr>
              <a:t> by Jim Cox</a:t>
            </a:r>
          </a:p>
        </p:txBody>
      </p:sp>
      <p:sp>
        <p:nvSpPr>
          <p:cNvPr id="24" name="Rectangle 23"/>
          <p:cNvSpPr>
            <a:spLocks noChangeAspect="1"/>
          </p:cNvSpPr>
          <p:nvPr/>
        </p:nvSpPr>
        <p:spPr bwMode="auto">
          <a:xfrm>
            <a:off x="314331" y="2125662"/>
            <a:ext cx="3611880" cy="3657216"/>
          </a:xfrm>
          <a:prstGeom prst="rect">
            <a:avLst/>
          </a:prstGeom>
          <a:gradFill>
            <a:gsLst>
              <a:gs pos="9000">
                <a:srgbClr val="000000">
                  <a:alpha val="49000"/>
                </a:srgbClr>
              </a:gs>
              <a:gs pos="3200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Plan your deployment thoroughly </a:t>
            </a:r>
          </a:p>
        </p:txBody>
      </p:sp>
      <p:sp>
        <p:nvSpPr>
          <p:cNvPr id="22" name="Rectangle 21"/>
          <p:cNvSpPr>
            <a:spLocks/>
          </p:cNvSpPr>
          <p:nvPr/>
        </p:nvSpPr>
        <p:spPr bwMode="auto">
          <a:xfrm>
            <a:off x="3914596" y="2125278"/>
            <a:ext cx="3657600" cy="3657600"/>
          </a:xfrm>
          <a:prstGeom prst="rect">
            <a:avLst/>
          </a:prstGeom>
          <a:solidFill>
            <a:srgbClr val="00723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Prepare for deployment</a:t>
            </a:r>
          </a:p>
          <a:p>
            <a:pPr defTabSz="932472" fontAlgn="base">
              <a:lnSpc>
                <a:spcPct val="90000"/>
              </a:lnSpc>
              <a:spcBef>
                <a:spcPct val="0"/>
              </a:spcBef>
              <a:spcAft>
                <a:spcPct val="0"/>
              </a:spcAft>
            </a:pPr>
            <a:endParaRPr lang="en-US" sz="20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latin typeface="Consolas" panose="020B0609020204030204" pitchFamily="49" charset="0"/>
                <a:ea typeface="Segoe UI" pitchFamily="34" charset="0"/>
                <a:cs typeface="Consolas" panose="020B0609020204030204" pitchFamily="49" charset="0"/>
              </a:rPr>
              <a:t>Choose the right installation method!</a:t>
            </a:r>
            <a:endParaRPr lang="en-US" sz="2000" dirty="0">
              <a:gradFill>
                <a:gsLst>
                  <a:gs pos="0">
                    <a:srgbClr val="FFFFFF"/>
                  </a:gs>
                  <a:gs pos="100000">
                    <a:srgbClr val="FFFFFF"/>
                  </a:gs>
                </a:gsLst>
                <a:lin ang="5400000" scaled="0"/>
              </a:gradFill>
              <a:latin typeface="Consolas" panose="020B0609020204030204" pitchFamily="49" charset="0"/>
              <a:ea typeface="Segoe UI" pitchFamily="34" charset="0"/>
              <a:cs typeface="Consolas" panose="020B0609020204030204" pitchFamily="49" charset="0"/>
            </a:endParaRPr>
          </a:p>
        </p:txBody>
      </p:sp>
    </p:spTree>
    <p:extLst>
      <p:ext uri="{BB962C8B-B14F-4D97-AF65-F5344CB8AC3E}">
        <p14:creationId xmlns:p14="http://schemas.microsoft.com/office/powerpoint/2010/main" val="16883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Upgrade</a:t>
            </a:r>
            <a:endParaRPr lang="de-DE" dirty="0"/>
          </a:p>
        </p:txBody>
      </p:sp>
    </p:spTree>
    <p:extLst>
      <p:ext uri="{BB962C8B-B14F-4D97-AF65-F5344CB8AC3E}">
        <p14:creationId xmlns:p14="http://schemas.microsoft.com/office/powerpoint/2010/main" val="949438339"/>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Upgrade considerations</a:t>
            </a:r>
          </a:p>
        </p:txBody>
      </p:sp>
      <p:sp>
        <p:nvSpPr>
          <p:cNvPr id="3" name="Textplatzhalter 2"/>
          <p:cNvSpPr>
            <a:spLocks noGrp="1"/>
          </p:cNvSpPr>
          <p:nvPr>
            <p:ph type="body" sz="quarter" idx="10"/>
          </p:nvPr>
        </p:nvSpPr>
        <p:spPr>
          <a:xfrm>
            <a:off x="274638" y="1212850"/>
            <a:ext cx="11887200" cy="738664"/>
          </a:xfrm>
        </p:spPr>
        <p:txBody>
          <a:bodyPr/>
          <a:lstStyle/>
          <a:p>
            <a:endParaRPr lang="de-DE" dirty="0"/>
          </a:p>
        </p:txBody>
      </p:sp>
      <p:sp>
        <p:nvSpPr>
          <p:cNvPr id="4" name="Rectangle 28"/>
          <p:cNvSpPr/>
          <p:nvPr/>
        </p:nvSpPr>
        <p:spPr bwMode="auto">
          <a:xfrm>
            <a:off x="267751" y="2125728"/>
            <a:ext cx="2743200" cy="223569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smtClean="0">
                <a:solidFill>
                  <a:srgbClr val="FFFFFF"/>
                </a:solidFill>
              </a:rPr>
              <a:t>No In-place Upgrade</a:t>
            </a:r>
          </a:p>
          <a:p>
            <a:endParaRPr lang="en-US" dirty="0" smtClean="0">
              <a:solidFill>
                <a:srgbClr val="FFFFFF"/>
              </a:solidFill>
            </a:endParaRPr>
          </a:p>
          <a:p>
            <a:r>
              <a:rPr lang="en-US" dirty="0" smtClean="0">
                <a:solidFill>
                  <a:srgbClr val="FFFFFF"/>
                </a:solidFill>
              </a:rPr>
              <a:t>Only </a:t>
            </a:r>
            <a:r>
              <a:rPr lang="en-US" dirty="0">
                <a:solidFill>
                  <a:srgbClr val="FFFFFF"/>
                </a:solidFill>
              </a:rPr>
              <a:t>DB Attach</a:t>
            </a:r>
          </a:p>
          <a:p>
            <a:endParaRPr lang="en-US" dirty="0" smtClean="0">
              <a:solidFill>
                <a:srgbClr val="FFFFFF"/>
              </a:solidFill>
            </a:endParaRPr>
          </a:p>
          <a:p>
            <a:endParaRPr lang="en-US" dirty="0">
              <a:solidFill>
                <a:srgbClr val="FFFFFF"/>
              </a:solidFill>
            </a:endParaRPr>
          </a:p>
          <a:p>
            <a:endParaRPr lang="en-US" dirty="0" smtClean="0">
              <a:solidFill>
                <a:srgbClr val="FFFFFF"/>
              </a:solidFill>
            </a:endParaRPr>
          </a:p>
          <a:p>
            <a:endParaRPr lang="en-US" dirty="0">
              <a:solidFill>
                <a:srgbClr val="FFFFFF"/>
              </a:solidFill>
            </a:endParaRPr>
          </a:p>
          <a:p>
            <a:endParaRPr lang="en-US" dirty="0" smtClean="0">
              <a:solidFill>
                <a:srgbClr val="FFFFFF"/>
              </a:solidFill>
            </a:endParaRPr>
          </a:p>
          <a:p>
            <a:endParaRPr lang="en-US" dirty="0">
              <a:solidFill>
                <a:srgbClr val="FFFFFF"/>
              </a:solidFill>
            </a:endParaRPr>
          </a:p>
        </p:txBody>
      </p:sp>
      <p:sp>
        <p:nvSpPr>
          <p:cNvPr id="5" name="Rectangle 28"/>
          <p:cNvSpPr/>
          <p:nvPr/>
        </p:nvSpPr>
        <p:spPr bwMode="auto">
          <a:xfrm>
            <a:off x="3050343" y="2125517"/>
            <a:ext cx="2743200" cy="223569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smtClean="0">
                <a:solidFill>
                  <a:srgbClr val="FFFFFF"/>
                </a:solidFill>
              </a:rPr>
              <a:t>Consolidation of Databases from 4 to 1</a:t>
            </a:r>
            <a:endParaRPr lang="de-DE" dirty="0">
              <a:solidFill>
                <a:srgbClr val="FFFFFF"/>
              </a:solidFill>
            </a:endParaRPr>
          </a:p>
        </p:txBody>
      </p:sp>
      <p:sp>
        <p:nvSpPr>
          <p:cNvPr id="6" name="Rectangle 28"/>
          <p:cNvSpPr/>
          <p:nvPr/>
        </p:nvSpPr>
        <p:spPr bwMode="auto">
          <a:xfrm>
            <a:off x="5826048" y="2119277"/>
            <a:ext cx="2743200" cy="223569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smtClean="0">
                <a:solidFill>
                  <a:srgbClr val="FFFFFF"/>
                </a:solidFill>
              </a:rPr>
              <a:t>No </a:t>
            </a:r>
            <a:r>
              <a:rPr lang="en-US" dirty="0">
                <a:solidFill>
                  <a:srgbClr val="FFFFFF"/>
                </a:solidFill>
              </a:rPr>
              <a:t>direct upgrade path from Office Project Server 2007 to Project Server </a:t>
            </a:r>
            <a:r>
              <a:rPr lang="en-US" dirty="0" smtClean="0">
                <a:solidFill>
                  <a:srgbClr val="FFFFFF"/>
                </a:solidFill>
              </a:rPr>
              <a:t>2013</a:t>
            </a:r>
          </a:p>
          <a:p>
            <a:endParaRPr lang="en-US" dirty="0">
              <a:solidFill>
                <a:srgbClr val="FFFFFF"/>
              </a:solidFill>
            </a:endParaRPr>
          </a:p>
          <a:p>
            <a:r>
              <a:rPr lang="en-US" dirty="0" smtClean="0">
                <a:solidFill>
                  <a:srgbClr val="FFFFFF"/>
                </a:solidFill>
              </a:rPr>
              <a:t>Upgrade </a:t>
            </a:r>
            <a:r>
              <a:rPr lang="en-US" dirty="0">
                <a:solidFill>
                  <a:srgbClr val="FFFFFF"/>
                </a:solidFill>
              </a:rPr>
              <a:t>to 2010 </a:t>
            </a:r>
          </a:p>
          <a:p>
            <a:r>
              <a:rPr lang="en-US" dirty="0">
                <a:solidFill>
                  <a:srgbClr val="FFFFFF"/>
                </a:solidFill>
              </a:rPr>
              <a:t>then upgrade to 2013</a:t>
            </a:r>
          </a:p>
        </p:txBody>
      </p:sp>
      <p:sp>
        <p:nvSpPr>
          <p:cNvPr id="7" name="Rectangle 28"/>
          <p:cNvSpPr/>
          <p:nvPr/>
        </p:nvSpPr>
        <p:spPr bwMode="auto">
          <a:xfrm>
            <a:off x="8613090" y="2109891"/>
            <a:ext cx="2743200" cy="223569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smtClean="0">
                <a:solidFill>
                  <a:srgbClr val="FFFFFF"/>
                </a:solidFill>
              </a:rPr>
              <a:t>Upgrade Your Project Client Users</a:t>
            </a:r>
            <a:endParaRPr lang="de-DE" dirty="0">
              <a:solidFill>
                <a:srgbClr val="FFFFFF"/>
              </a:solidFill>
            </a:endParaRPr>
          </a:p>
        </p:txBody>
      </p:sp>
    </p:spTree>
    <p:extLst>
      <p:ext uri="{BB962C8B-B14F-4D97-AF65-F5344CB8AC3E}">
        <p14:creationId xmlns:p14="http://schemas.microsoft.com/office/powerpoint/2010/main" val="42398212"/>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257105" y="2108205"/>
            <a:ext cx="2667763" cy="239716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b="1" dirty="0" smtClean="0">
                <a:gradFill>
                  <a:gsLst>
                    <a:gs pos="0">
                      <a:srgbClr val="FFFFFF"/>
                    </a:gs>
                    <a:gs pos="100000">
                      <a:srgbClr val="FFFFFF"/>
                    </a:gs>
                  </a:gsLst>
                  <a:lin ang="5400000" scaled="0"/>
                </a:gradFill>
                <a:ea typeface="Segoe UI" pitchFamily="34" charset="0"/>
                <a:cs typeface="Segoe UI" pitchFamily="34" charset="0"/>
              </a:rPr>
              <a:t>Plan &amp; Prepare</a:t>
            </a:r>
            <a:endParaRPr lang="en-US" b="1"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Document Settings</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Evaluate </a:t>
            </a:r>
            <a:r>
              <a:rPr lang="en-US" dirty="0">
                <a:gradFill>
                  <a:gsLst>
                    <a:gs pos="0">
                      <a:srgbClr val="FFFFFF"/>
                    </a:gs>
                    <a:gs pos="100000">
                      <a:srgbClr val="FFFFFF"/>
                    </a:gs>
                  </a:gsLst>
                  <a:lin ang="5400000" scaled="0"/>
                </a:gradFill>
                <a:ea typeface="Segoe UI" pitchFamily="34" charset="0"/>
                <a:cs typeface="Segoe UI" pitchFamily="34" charset="0"/>
              </a:rPr>
              <a:t>customizations</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Plan </a:t>
            </a:r>
            <a:r>
              <a:rPr lang="en-US" dirty="0">
                <a:gradFill>
                  <a:gsLst>
                    <a:gs pos="0">
                      <a:srgbClr val="FFFFFF"/>
                    </a:gs>
                    <a:gs pos="100000">
                      <a:srgbClr val="FFFFFF"/>
                    </a:gs>
                  </a:gsLst>
                  <a:lin ang="5400000" scaled="0"/>
                </a:gradFill>
                <a:ea typeface="Segoe UI" pitchFamily="34" charset="0"/>
                <a:cs typeface="Segoe UI" pitchFamily="34" charset="0"/>
              </a:rPr>
              <a:t>upgrade strategy</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8561001" y="2125663"/>
            <a:ext cx="2832925" cy="2379711"/>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b="1" dirty="0">
                <a:gradFill>
                  <a:gsLst>
                    <a:gs pos="0">
                      <a:srgbClr val="FFFFFF"/>
                    </a:gs>
                    <a:gs pos="100000">
                      <a:srgbClr val="FFFFFF"/>
                    </a:gs>
                  </a:gsLst>
                  <a:lin ang="5400000" scaled="0"/>
                </a:gradFill>
                <a:ea typeface="Segoe UI" pitchFamily="34" charset="0"/>
                <a:cs typeface="Segoe UI" pitchFamily="34" charset="0"/>
              </a:rPr>
              <a:t>Validate</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Troubleshooting</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Upgrade </a:t>
            </a:r>
            <a:r>
              <a:rPr lang="en-US" dirty="0">
                <a:gradFill>
                  <a:gsLst>
                    <a:gs pos="0">
                      <a:srgbClr val="FFFFFF"/>
                    </a:gs>
                    <a:gs pos="100000">
                      <a:srgbClr val="FFFFFF"/>
                    </a:gs>
                  </a:gsLst>
                  <a:lin ang="5400000" scaled="0"/>
                </a:gradFill>
                <a:ea typeface="Segoe UI" pitchFamily="34" charset="0"/>
                <a:cs typeface="Segoe UI" pitchFamily="34" charset="0"/>
              </a:rPr>
              <a:t>event </a:t>
            </a:r>
            <a:r>
              <a:rPr lang="en-US" dirty="0" smtClean="0">
                <a:gradFill>
                  <a:gsLst>
                    <a:gs pos="0">
                      <a:srgbClr val="FFFFFF"/>
                    </a:gs>
                    <a:gs pos="100000">
                      <a:srgbClr val="FFFFFF"/>
                    </a:gs>
                  </a:gsLst>
                  <a:lin ang="5400000" scaled="0"/>
                </a:gradFill>
                <a:ea typeface="Segoe UI" pitchFamily="34" charset="0"/>
                <a:cs typeface="Segoe UI" pitchFamily="34" charset="0"/>
              </a:rPr>
              <a:t>Failures</a:t>
            </a:r>
          </a:p>
          <a:p>
            <a:pPr defTabSz="932472" fontAlgn="base">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Data issues</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3040656" y="2125663"/>
            <a:ext cx="2654015" cy="237971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b="1" dirty="0">
                <a:gradFill>
                  <a:gsLst>
                    <a:gs pos="0">
                      <a:srgbClr val="FFFFFF"/>
                    </a:gs>
                    <a:gs pos="100000">
                      <a:srgbClr val="FFFFFF"/>
                    </a:gs>
                  </a:gsLst>
                  <a:lin ang="5400000" scaled="0"/>
                </a:gradFill>
                <a:ea typeface="Segoe UI" pitchFamily="34" charset="0"/>
                <a:cs typeface="Segoe UI" pitchFamily="34" charset="0"/>
              </a:rPr>
              <a:t>Test</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Build </a:t>
            </a:r>
            <a:r>
              <a:rPr lang="en-US" dirty="0">
                <a:gradFill>
                  <a:gsLst>
                    <a:gs pos="0">
                      <a:srgbClr val="FFFFFF"/>
                    </a:gs>
                    <a:gs pos="100000">
                      <a:srgbClr val="FFFFFF"/>
                    </a:gs>
                  </a:gsLst>
                  <a:lin ang="5400000" scaled="0"/>
                </a:gradFill>
                <a:ea typeface="Segoe UI" pitchFamily="34" charset="0"/>
                <a:cs typeface="Segoe UI" pitchFamily="34" charset="0"/>
              </a:rPr>
              <a:t>test </a:t>
            </a:r>
            <a:r>
              <a:rPr lang="en-US" dirty="0" smtClean="0">
                <a:gradFill>
                  <a:gsLst>
                    <a:gs pos="0">
                      <a:srgbClr val="FFFFFF"/>
                    </a:gs>
                    <a:gs pos="100000">
                      <a:srgbClr val="FFFFFF"/>
                    </a:gs>
                  </a:gsLst>
                  <a:lin ang="5400000" scaled="0"/>
                </a:gradFill>
                <a:ea typeface="Segoe UI" pitchFamily="34" charset="0"/>
                <a:cs typeface="Segoe UI" pitchFamily="34" charset="0"/>
              </a:rPr>
              <a:t>environments</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Use </a:t>
            </a:r>
            <a:r>
              <a:rPr lang="en-US" dirty="0">
                <a:gradFill>
                  <a:gsLst>
                    <a:gs pos="0">
                      <a:srgbClr val="FFFFFF"/>
                    </a:gs>
                    <a:gs pos="100000">
                      <a:srgbClr val="FFFFFF"/>
                    </a:gs>
                  </a:gsLst>
                  <a:lin ang="5400000" scaled="0"/>
                </a:gradFill>
                <a:ea typeface="Segoe UI" pitchFamily="34" charset="0"/>
                <a:cs typeface="Segoe UI" pitchFamily="34" charset="0"/>
              </a:rPr>
              <a:t>real data</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Find </a:t>
            </a:r>
            <a:r>
              <a:rPr lang="en-US" dirty="0">
                <a:gradFill>
                  <a:gsLst>
                    <a:gs pos="0">
                      <a:srgbClr val="FFFFFF"/>
                    </a:gs>
                    <a:gs pos="100000">
                      <a:srgbClr val="FFFFFF"/>
                    </a:gs>
                  </a:gsLst>
                  <a:lin ang="5400000" scaled="0"/>
                </a:gradFill>
                <a:ea typeface="Segoe UI" pitchFamily="34" charset="0"/>
                <a:cs typeface="Segoe UI" pitchFamily="34" charset="0"/>
              </a:rPr>
              <a:t>issues </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US" dirty="0">
                <a:solidFill>
                  <a:schemeClr val="tx1"/>
                </a:solidFill>
              </a:rPr>
              <a:t>Upgrade Cycle</a:t>
            </a:r>
          </a:p>
        </p:txBody>
      </p:sp>
      <p:sp>
        <p:nvSpPr>
          <p:cNvPr id="4" name="Text Placeholder 3"/>
          <p:cNvSpPr>
            <a:spLocks noGrp="1"/>
          </p:cNvSpPr>
          <p:nvPr>
            <p:ph type="body" sz="quarter" idx="10"/>
          </p:nvPr>
        </p:nvSpPr>
        <p:spPr>
          <a:xfrm>
            <a:off x="274638" y="1212850"/>
            <a:ext cx="11887200" cy="849463"/>
          </a:xfrm>
        </p:spPr>
        <p:txBody>
          <a:bodyPr vert="horz" wrap="square" lIns="182880" tIns="146304" rIns="182880" bIns="146304" rtlCol="0">
            <a:spAutoFit/>
          </a:bodyPr>
          <a:lstStyle/>
          <a:p>
            <a:endParaRPr lang="en-US" dirty="0">
              <a:gradFill>
                <a:gsLst>
                  <a:gs pos="0">
                    <a:schemeClr val="tx2"/>
                  </a:gs>
                  <a:gs pos="86000">
                    <a:schemeClr val="tx2"/>
                  </a:gs>
                </a:gsLst>
                <a:lin ang="5400000" scaled="0"/>
              </a:gradFill>
            </a:endParaRPr>
          </a:p>
        </p:txBody>
      </p:sp>
      <p:sp>
        <p:nvSpPr>
          <p:cNvPr id="10" name="Rectangle 9"/>
          <p:cNvSpPr/>
          <p:nvPr/>
        </p:nvSpPr>
        <p:spPr bwMode="auto">
          <a:xfrm>
            <a:off x="5757793" y="2125663"/>
            <a:ext cx="2740086" cy="237971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b="1" dirty="0">
                <a:gradFill>
                  <a:gsLst>
                    <a:gs pos="0">
                      <a:srgbClr val="FFFFFF"/>
                    </a:gs>
                    <a:gs pos="100000">
                      <a:srgbClr val="FFFFFF"/>
                    </a:gs>
                  </a:gsLst>
                  <a:lin ang="5400000" scaled="0"/>
                </a:gradFill>
                <a:ea typeface="Segoe UI" pitchFamily="34" charset="0"/>
                <a:cs typeface="Segoe UI" pitchFamily="34" charset="0"/>
              </a:rPr>
              <a:t>Implement</a:t>
            </a:r>
          </a:p>
          <a:p>
            <a:pPr defTabSz="932472" fontAlgn="base">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Build/upgrade farms</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Monitor </a:t>
            </a:r>
            <a:r>
              <a:rPr lang="en-US" dirty="0">
                <a:gradFill>
                  <a:gsLst>
                    <a:gs pos="0">
                      <a:srgbClr val="FFFFFF"/>
                    </a:gs>
                    <a:gs pos="100000">
                      <a:srgbClr val="FFFFFF"/>
                    </a:gs>
                  </a:gsLst>
                  <a:lin ang="5400000" scaled="0"/>
                </a:gradFill>
                <a:ea typeface="Segoe UI" pitchFamily="34" charset="0"/>
                <a:cs typeface="Segoe UI" pitchFamily="34" charset="0"/>
              </a:rPr>
              <a:t>progress</a:t>
            </a:r>
          </a:p>
        </p:txBody>
      </p:sp>
    </p:spTree>
    <p:extLst>
      <p:ext uri="{BB962C8B-B14F-4D97-AF65-F5344CB8AC3E}">
        <p14:creationId xmlns:p14="http://schemas.microsoft.com/office/powerpoint/2010/main" val="2455253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r>
              <a:rPr lang="en-US" dirty="0"/>
              <a:t>Post Upgrade </a:t>
            </a:r>
            <a:r>
              <a:rPr lang="en-US" dirty="0" smtClean="0"/>
              <a:t>tasks </a:t>
            </a:r>
            <a:endParaRPr lang="en-US" sz="2800" dirty="0">
              <a:gradFill>
                <a:gsLst>
                  <a:gs pos="1250">
                    <a:schemeClr val="tx1"/>
                  </a:gs>
                  <a:gs pos="100000">
                    <a:schemeClr val="tx1"/>
                  </a:gs>
                </a:gsLst>
                <a:lin ang="5400000" scaled="0"/>
              </a:gradFill>
            </a:endParaRPr>
          </a:p>
        </p:txBody>
      </p:sp>
      <p:sp>
        <p:nvSpPr>
          <p:cNvPr id="22" name="Rectangle 21"/>
          <p:cNvSpPr/>
          <p:nvPr/>
        </p:nvSpPr>
        <p:spPr bwMode="auto">
          <a:xfrm>
            <a:off x="97557" y="2125663"/>
            <a:ext cx="2376264" cy="230770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a:gradFill>
                  <a:gsLst>
                    <a:gs pos="0">
                      <a:srgbClr val="FFFFFF"/>
                    </a:gs>
                    <a:gs pos="100000">
                      <a:srgbClr val="FFFFFF"/>
                    </a:gs>
                  </a:gsLst>
                  <a:lin ang="5400000" scaled="0"/>
                </a:gradFill>
                <a:ea typeface="Segoe UI" pitchFamily="34" charset="0"/>
                <a:cs typeface="Segoe UI" pitchFamily="34" charset="0"/>
              </a:rPr>
              <a:t>Enable Issues and Risks </a:t>
            </a:r>
            <a:r>
              <a:rPr lang="en-US" dirty="0" smtClean="0">
                <a:gradFill>
                  <a:gsLst>
                    <a:gs pos="0">
                      <a:srgbClr val="FFFFFF"/>
                    </a:gs>
                    <a:gs pos="100000">
                      <a:srgbClr val="FFFFFF"/>
                    </a:gs>
                  </a:gsLst>
                  <a:lin ang="5400000" scaled="0"/>
                </a:gradFill>
                <a:ea typeface="Segoe UI" pitchFamily="34" charset="0"/>
                <a:cs typeface="Segoe UI" pitchFamily="34" charset="0"/>
              </a:rPr>
              <a:t>links</a:t>
            </a:r>
          </a:p>
          <a:p>
            <a:pPr defTabSz="932472" fontAlgn="base">
              <a:lnSpc>
                <a:spcPct val="90000"/>
              </a:lnSpc>
              <a:spcBef>
                <a:spcPct val="0"/>
              </a:spcBef>
              <a:spcAft>
                <a:spcPts val="612"/>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ts val="612"/>
              </a:spcAft>
            </a:pPr>
            <a:r>
              <a:rPr lang="en-US" sz="1600" dirty="0" smtClean="0">
                <a:solidFill>
                  <a:srgbClr val="FFFFFF"/>
                </a:solidFill>
              </a:rPr>
              <a:t>Add the Project Server 2013 Enterprise Project Types</a:t>
            </a:r>
          </a:p>
          <a:p>
            <a:pPr defTabSz="932472" fontAlgn="base">
              <a:lnSpc>
                <a:spcPct val="90000"/>
              </a:lnSpc>
              <a:spcBef>
                <a:spcPct val="0"/>
              </a:spcBef>
              <a:spcAft>
                <a:spcPts val="612"/>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2631765" y="2125663"/>
            <a:ext cx="2208729" cy="230770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Verify forms authentication (if used) upgrade successfully</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8" name="Rectangle 27"/>
          <p:cNvSpPr/>
          <p:nvPr/>
        </p:nvSpPr>
        <p:spPr bwMode="auto">
          <a:xfrm>
            <a:off x="7375234" y="2125663"/>
            <a:ext cx="2299388" cy="230770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a:gradFill>
                  <a:gsLst>
                    <a:gs pos="0">
                      <a:srgbClr val="FFFFFF"/>
                    </a:gs>
                    <a:gs pos="100000">
                      <a:srgbClr val="FFFFFF"/>
                    </a:gs>
                  </a:gsLst>
                  <a:lin ang="5400000" scaled="0"/>
                </a:gradFill>
                <a:ea typeface="Segoe UI" pitchFamily="34" charset="0"/>
                <a:cs typeface="Segoe UI" pitchFamily="34" charset="0"/>
              </a:rPr>
              <a:t>Verify workflows</a:t>
            </a:r>
          </a:p>
          <a:p>
            <a:pPr defTabSz="932472" fontAlgn="base">
              <a:lnSpc>
                <a:spcPct val="90000"/>
              </a:lnSpc>
              <a:spcBef>
                <a:spcPct val="0"/>
              </a:spcBef>
              <a:spcAft>
                <a:spcPts val="612"/>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ts val="612"/>
              </a:spcAft>
            </a:pPr>
            <a:r>
              <a:rPr lang="en-US" dirty="0">
                <a:gradFill>
                  <a:gsLst>
                    <a:gs pos="0">
                      <a:srgbClr val="FFFFFF"/>
                    </a:gs>
                    <a:gs pos="100000">
                      <a:srgbClr val="FFFFFF"/>
                    </a:gs>
                  </a:gsLst>
                  <a:lin ang="5400000" scaled="0"/>
                </a:gradFill>
                <a:ea typeface="Segoe UI" pitchFamily="34" charset="0"/>
                <a:cs typeface="Segoe UI" pitchFamily="34" charset="0"/>
              </a:rPr>
              <a:t>Verify Reports</a:t>
            </a:r>
          </a:p>
          <a:p>
            <a:pPr defTabSz="932472" fontAlgn="base">
              <a:lnSpc>
                <a:spcPct val="90000"/>
              </a:lnSpc>
              <a:spcBef>
                <a:spcPct val="0"/>
              </a:spcBef>
              <a:spcAft>
                <a:spcPts val="612"/>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5008560" y="2125663"/>
            <a:ext cx="2217789" cy="230770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a:gradFill>
                  <a:gsLst>
                    <a:gs pos="0">
                      <a:srgbClr val="FFFFFF"/>
                    </a:gs>
                    <a:gs pos="100000">
                      <a:srgbClr val="FFFFFF"/>
                    </a:gs>
                  </a:gsLst>
                  <a:lin ang="5400000" scaled="0"/>
                </a:gradFill>
                <a:ea typeface="Segoe UI" pitchFamily="34" charset="0"/>
                <a:cs typeface="Segoe UI" pitchFamily="34" charset="0"/>
              </a:rPr>
              <a:t>Verify custom code </a:t>
            </a:r>
          </a:p>
          <a:p>
            <a:pPr defTabSz="932472" fontAlgn="base">
              <a:lnSpc>
                <a:spcPct val="90000"/>
              </a:lnSpc>
              <a:spcBef>
                <a:spcPct val="0"/>
              </a:spcBef>
              <a:spcAft>
                <a:spcPts val="612"/>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9752030" y="2125663"/>
            <a:ext cx="2298856" cy="230770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dirty="0" smtClean="0">
                <a:gradFill>
                  <a:gsLst>
                    <a:gs pos="0">
                      <a:srgbClr val="FFFFFF"/>
                    </a:gs>
                    <a:gs pos="100000">
                      <a:srgbClr val="FFFFFF"/>
                    </a:gs>
                  </a:gsLst>
                  <a:lin ang="5400000" scaled="0"/>
                </a:gradFill>
                <a:ea typeface="Segoe UI" pitchFamily="34" charset="0"/>
                <a:cs typeface="Segoe UI" pitchFamily="34" charset="0"/>
              </a:rPr>
              <a:t>Verify </a:t>
            </a:r>
            <a:r>
              <a:rPr lang="en-US" dirty="0">
                <a:gradFill>
                  <a:gsLst>
                    <a:gs pos="0">
                      <a:srgbClr val="FFFFFF"/>
                    </a:gs>
                    <a:gs pos="100000">
                      <a:srgbClr val="FFFFFF"/>
                    </a:gs>
                  </a:gsLst>
                  <a:lin ang="5400000" scaled="0"/>
                </a:gradFill>
                <a:ea typeface="Segoe UI" pitchFamily="34" charset="0"/>
                <a:cs typeface="Segoe UI" pitchFamily="34" charset="0"/>
              </a:rPr>
              <a:t>your upgraded databases </a:t>
            </a:r>
          </a:p>
        </p:txBody>
      </p:sp>
    </p:spTree>
    <p:extLst>
      <p:ext uri="{BB962C8B-B14F-4D97-AF65-F5344CB8AC3E}">
        <p14:creationId xmlns:p14="http://schemas.microsoft.com/office/powerpoint/2010/main" val="126175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Common Problems</a:t>
            </a:r>
          </a:p>
        </p:txBody>
      </p:sp>
      <p:sp>
        <p:nvSpPr>
          <p:cNvPr id="3" name="Textplatzhalter 2"/>
          <p:cNvSpPr>
            <a:spLocks noGrp="1"/>
          </p:cNvSpPr>
          <p:nvPr>
            <p:ph type="body" sz="quarter" idx="10"/>
          </p:nvPr>
        </p:nvSpPr>
        <p:spPr>
          <a:xfrm>
            <a:off x="274638" y="1212850"/>
            <a:ext cx="11887200" cy="738664"/>
          </a:xfrm>
        </p:spPr>
        <p:txBody>
          <a:bodyPr/>
          <a:lstStyle/>
          <a:p>
            <a:r>
              <a:rPr lang="de-DE" dirty="0" smtClean="0"/>
              <a:t>PWA Site not </a:t>
            </a:r>
            <a:r>
              <a:rPr lang="de-DE" dirty="0" err="1" smtClean="0"/>
              <a:t>upgraded</a:t>
            </a:r>
            <a:endParaRPr lang="de-DE" dirty="0" smtClean="0"/>
          </a:p>
        </p:txBody>
      </p:sp>
      <p:pic>
        <p:nvPicPr>
          <p:cNvPr id="5" name="Picture 4"/>
          <p:cNvPicPr>
            <a:picLocks noChangeAspect="1"/>
          </p:cNvPicPr>
          <p:nvPr/>
        </p:nvPicPr>
        <p:blipFill rotWithShape="1">
          <a:blip r:embed="rId3"/>
          <a:srcRect r="709" b="4644"/>
          <a:stretch/>
        </p:blipFill>
        <p:spPr>
          <a:xfrm>
            <a:off x="1681733" y="2129110"/>
            <a:ext cx="8848126" cy="4185906"/>
          </a:xfrm>
          <a:prstGeom prst="rect">
            <a:avLst/>
          </a:prstGeom>
        </p:spPr>
      </p:pic>
    </p:spTree>
    <p:extLst>
      <p:ext uri="{BB962C8B-B14F-4D97-AF65-F5344CB8AC3E}">
        <p14:creationId xmlns:p14="http://schemas.microsoft.com/office/powerpoint/2010/main" val="2572318754"/>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Common Problems</a:t>
            </a:r>
          </a:p>
        </p:txBody>
      </p:sp>
      <p:sp>
        <p:nvSpPr>
          <p:cNvPr id="3" name="Textplatzhalter 2"/>
          <p:cNvSpPr>
            <a:spLocks noGrp="1"/>
          </p:cNvSpPr>
          <p:nvPr>
            <p:ph type="body" sz="quarter" idx="10"/>
          </p:nvPr>
        </p:nvSpPr>
        <p:spPr>
          <a:xfrm>
            <a:off x="274638" y="1212850"/>
            <a:ext cx="11887200" cy="738664"/>
          </a:xfrm>
        </p:spPr>
        <p:txBody>
          <a:bodyPr/>
          <a:lstStyle/>
          <a:p>
            <a:r>
              <a:rPr lang="de-DE" dirty="0" smtClean="0"/>
              <a:t>„View </a:t>
            </a:r>
            <a:r>
              <a:rPr lang="de-DE" dirty="0" err="1" smtClean="0"/>
              <a:t>failed</a:t>
            </a:r>
            <a:r>
              <a:rPr lang="de-DE" dirty="0" smtClean="0"/>
              <a:t> </a:t>
            </a:r>
            <a:r>
              <a:rPr lang="de-DE" dirty="0" err="1" smtClean="0"/>
              <a:t>to</a:t>
            </a:r>
            <a:r>
              <a:rPr lang="de-DE" dirty="0" smtClean="0"/>
              <a:t> </a:t>
            </a:r>
            <a:r>
              <a:rPr lang="de-DE" dirty="0" err="1" smtClean="0"/>
              <a:t>load</a:t>
            </a:r>
            <a:r>
              <a:rPr lang="de-DE" dirty="0" smtClean="0"/>
              <a:t>“</a:t>
            </a:r>
          </a:p>
        </p:txBody>
      </p:sp>
      <p:pic>
        <p:nvPicPr>
          <p:cNvPr id="6" name="Picture 5"/>
          <p:cNvPicPr>
            <a:picLocks noChangeAspect="1"/>
          </p:cNvPicPr>
          <p:nvPr/>
        </p:nvPicPr>
        <p:blipFill>
          <a:blip r:embed="rId3"/>
          <a:stretch>
            <a:fillRect/>
          </a:stretch>
        </p:blipFill>
        <p:spPr>
          <a:xfrm>
            <a:off x="1861753" y="2038756"/>
            <a:ext cx="8712968" cy="4661715"/>
          </a:xfrm>
          <a:prstGeom prst="rect">
            <a:avLst/>
          </a:prstGeom>
        </p:spPr>
      </p:pic>
    </p:spTree>
    <p:extLst>
      <p:ext uri="{BB962C8B-B14F-4D97-AF65-F5344CB8AC3E}">
        <p14:creationId xmlns:p14="http://schemas.microsoft.com/office/powerpoint/2010/main" val="3547497189"/>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r>
              <a:rPr lang="en-US" dirty="0" smtClean="0">
                <a:solidFill>
                  <a:schemeClr val="tx1"/>
                </a:solidFill>
              </a:rPr>
              <a:t>After the Upgrade…</a:t>
            </a:r>
            <a:endParaRPr lang="en-US" sz="2800" dirty="0">
              <a:solidFill>
                <a:schemeClr val="tx1"/>
              </a:solidFill>
            </a:endParaRPr>
          </a:p>
        </p:txBody>
      </p:sp>
      <p:sp>
        <p:nvSpPr>
          <p:cNvPr id="22" name="Rectangle 21"/>
          <p:cNvSpPr/>
          <p:nvPr/>
        </p:nvSpPr>
        <p:spPr bwMode="auto">
          <a:xfrm>
            <a:off x="58588" y="1935258"/>
            <a:ext cx="2265580" cy="17438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sz="1600" dirty="0" smtClean="0">
                <a:gradFill>
                  <a:gsLst>
                    <a:gs pos="0">
                      <a:srgbClr val="FFFFFF"/>
                    </a:gs>
                    <a:gs pos="100000">
                      <a:srgbClr val="FFFFFF"/>
                    </a:gs>
                  </a:gsLst>
                  <a:lin ang="5400000" scaled="0"/>
                </a:gradFill>
                <a:ea typeface="Segoe UI" pitchFamily="34" charset="0"/>
                <a:cs typeface="Segoe UI" pitchFamily="34" charset="0"/>
              </a:rPr>
              <a:t>Connect to PWA via Web and Project </a:t>
            </a:r>
            <a:endParaRPr lang="en-US" sz="16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2481814" y="1946934"/>
            <a:ext cx="2360279" cy="176635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sz="1600" dirty="0">
                <a:gradFill>
                  <a:gsLst>
                    <a:gs pos="0">
                      <a:srgbClr val="FFFFFF"/>
                    </a:gs>
                    <a:gs pos="100000">
                      <a:srgbClr val="FFFFFF"/>
                    </a:gs>
                  </a:gsLst>
                  <a:lin ang="5400000" scaled="0"/>
                </a:gradFill>
                <a:ea typeface="Segoe UI" pitchFamily="34" charset="0"/>
                <a:cs typeface="Segoe UI" pitchFamily="34" charset="0"/>
              </a:rPr>
              <a:t>Create a new enterprise project</a:t>
            </a:r>
          </a:p>
        </p:txBody>
      </p:sp>
      <p:sp>
        <p:nvSpPr>
          <p:cNvPr id="28" name="Rectangle 27"/>
          <p:cNvSpPr/>
          <p:nvPr/>
        </p:nvSpPr>
        <p:spPr bwMode="auto">
          <a:xfrm>
            <a:off x="7658398" y="1958209"/>
            <a:ext cx="2376264" cy="176675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sz="1600" dirty="0">
                <a:gradFill>
                  <a:gsLst>
                    <a:gs pos="0">
                      <a:srgbClr val="FFFFFF"/>
                    </a:gs>
                    <a:gs pos="100000">
                      <a:srgbClr val="FFFFFF"/>
                    </a:gs>
                  </a:gsLst>
                  <a:lin ang="5400000" scaled="0"/>
                </a:gradFill>
                <a:ea typeface="Segoe UI" pitchFamily="34" charset="0"/>
                <a:cs typeface="Segoe UI" pitchFamily="34" charset="0"/>
              </a:rPr>
              <a:t>Check </a:t>
            </a:r>
            <a:r>
              <a:rPr lang="en-US" sz="1600" dirty="0" smtClean="0">
                <a:gradFill>
                  <a:gsLst>
                    <a:gs pos="0">
                      <a:srgbClr val="FFFFFF"/>
                    </a:gs>
                    <a:gs pos="100000">
                      <a:srgbClr val="FFFFFF"/>
                    </a:gs>
                  </a:gsLst>
                  <a:lin ang="5400000" scaled="0"/>
                </a:gradFill>
                <a:ea typeface="Segoe UI" pitchFamily="34" charset="0"/>
                <a:cs typeface="Segoe UI" pitchFamily="34" charset="0"/>
              </a:rPr>
              <a:t>custom fields and Formulas </a:t>
            </a:r>
            <a:endParaRPr lang="en-US" sz="1600" dirty="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4999739" y="1946934"/>
            <a:ext cx="2530627" cy="177803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sz="1600" dirty="0" smtClean="0">
                <a:gradFill>
                  <a:gsLst>
                    <a:gs pos="0">
                      <a:srgbClr val="FFFFFF"/>
                    </a:gs>
                    <a:gs pos="100000">
                      <a:srgbClr val="FFFFFF"/>
                    </a:gs>
                  </a:gsLst>
                  <a:lin ang="5400000" scaled="0"/>
                </a:gradFill>
                <a:ea typeface="Segoe UI" pitchFamily="34" charset="0"/>
                <a:cs typeface="Segoe UI" pitchFamily="34" charset="0"/>
              </a:rPr>
              <a:t>Check Permissions and links still work</a:t>
            </a:r>
          </a:p>
          <a:p>
            <a:pPr defTabSz="932472" fontAlgn="base">
              <a:lnSpc>
                <a:spcPct val="90000"/>
              </a:lnSpc>
              <a:spcBef>
                <a:spcPct val="0"/>
              </a:spcBef>
              <a:spcAft>
                <a:spcPts val="612"/>
              </a:spcAft>
            </a:pPr>
            <a:endParaRPr lang="en-US" sz="16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ts val="612"/>
              </a:spcAft>
            </a:pPr>
            <a:r>
              <a:rPr lang="en-US" sz="1600" dirty="0" smtClean="0">
                <a:gradFill>
                  <a:gsLst>
                    <a:gs pos="0">
                      <a:srgbClr val="FFFFFF"/>
                    </a:gs>
                    <a:gs pos="100000">
                      <a:srgbClr val="FFFFFF"/>
                    </a:gs>
                  </a:gsLst>
                  <a:lin ang="5400000" scaled="0"/>
                </a:gradFill>
                <a:ea typeface="Segoe UI" pitchFamily="34" charset="0"/>
                <a:cs typeface="Segoe UI" pitchFamily="34" charset="0"/>
              </a:rPr>
              <a:t>Check Project Workspaces </a:t>
            </a:r>
            <a:endParaRPr lang="en-US" sz="1600"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10219987" y="1969487"/>
            <a:ext cx="2046922" cy="1709571"/>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sz="1600" dirty="0">
                <a:gradFill>
                  <a:gsLst>
                    <a:gs pos="0">
                      <a:srgbClr val="FFFFFF"/>
                    </a:gs>
                    <a:gs pos="100000">
                      <a:srgbClr val="FFFFFF"/>
                    </a:gs>
                  </a:gsLst>
                  <a:lin ang="5400000" scaled="0"/>
                </a:gradFill>
                <a:ea typeface="Segoe UI" pitchFamily="34" charset="0"/>
                <a:cs typeface="Segoe UI" pitchFamily="34" charset="0"/>
              </a:rPr>
              <a:t>Check Reports</a:t>
            </a:r>
          </a:p>
        </p:txBody>
      </p:sp>
    </p:spTree>
    <p:extLst>
      <p:ext uri="{BB962C8B-B14F-4D97-AF65-F5344CB8AC3E}">
        <p14:creationId xmlns:p14="http://schemas.microsoft.com/office/powerpoint/2010/main" val="336175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solidFill>
                  <a:schemeClr val="tx1"/>
                </a:solidFill>
              </a:rPr>
              <a:t>Monitor</a:t>
            </a:r>
            <a:endParaRPr lang="de-DE" dirty="0">
              <a:solidFill>
                <a:schemeClr val="tx1"/>
              </a:solidFill>
            </a:endParaRPr>
          </a:p>
        </p:txBody>
      </p:sp>
      <p:sp>
        <p:nvSpPr>
          <p:cNvPr id="3" name="Textplatzhalter 2"/>
          <p:cNvSpPr>
            <a:spLocks noGrp="1"/>
          </p:cNvSpPr>
          <p:nvPr>
            <p:ph type="body" sz="quarter" idx="10"/>
          </p:nvPr>
        </p:nvSpPr>
        <p:spPr>
          <a:xfrm>
            <a:off x="274638" y="1212850"/>
            <a:ext cx="11887200" cy="738664"/>
          </a:xfrm>
        </p:spPr>
        <p:txBody>
          <a:bodyPr/>
          <a:lstStyle/>
          <a:p>
            <a:endParaRPr lang="de-DE" dirty="0"/>
          </a:p>
        </p:txBody>
      </p:sp>
      <p:sp>
        <p:nvSpPr>
          <p:cNvPr id="4" name="Rectangle 28"/>
          <p:cNvSpPr/>
          <p:nvPr/>
        </p:nvSpPr>
        <p:spPr bwMode="auto">
          <a:xfrm>
            <a:off x="0" y="2134077"/>
            <a:ext cx="3960442" cy="195999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a:solidFill>
                  <a:srgbClr val="FFFFFF"/>
                </a:solidFill>
              </a:rPr>
              <a:t> </a:t>
            </a:r>
            <a:r>
              <a:rPr lang="en-US" sz="2400" dirty="0">
                <a:solidFill>
                  <a:srgbClr val="FFFFFF"/>
                </a:solidFill>
              </a:rPr>
              <a:t>Be proactive not </a:t>
            </a:r>
            <a:r>
              <a:rPr lang="en-US" sz="2400" dirty="0" smtClean="0">
                <a:solidFill>
                  <a:srgbClr val="FFFFFF"/>
                </a:solidFill>
              </a:rPr>
              <a:t>reactive !</a:t>
            </a:r>
            <a:endParaRPr lang="en-US" sz="2400" dirty="0">
              <a:solidFill>
                <a:srgbClr val="FFFFFF"/>
              </a:solidFill>
            </a:endParaRPr>
          </a:p>
        </p:txBody>
      </p:sp>
      <p:sp>
        <p:nvSpPr>
          <p:cNvPr id="5" name="Rectangle 28"/>
          <p:cNvSpPr/>
          <p:nvPr/>
        </p:nvSpPr>
        <p:spPr bwMode="auto">
          <a:xfrm>
            <a:off x="8476034" y="2118736"/>
            <a:ext cx="3960441" cy="195999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sz="2400" dirty="0">
                <a:solidFill>
                  <a:srgbClr val="FFFFFF"/>
                </a:solidFill>
              </a:rPr>
              <a:t>Analyze logs on a regular basis</a:t>
            </a:r>
          </a:p>
          <a:p>
            <a:endParaRPr lang="de-DE" dirty="0">
              <a:solidFill>
                <a:srgbClr val="FFFFFF"/>
              </a:solidFill>
            </a:endParaRPr>
          </a:p>
        </p:txBody>
      </p:sp>
      <p:sp>
        <p:nvSpPr>
          <p:cNvPr id="8" name="Rectangle 28"/>
          <p:cNvSpPr/>
          <p:nvPr/>
        </p:nvSpPr>
        <p:spPr bwMode="auto">
          <a:xfrm>
            <a:off x="4009220" y="2134076"/>
            <a:ext cx="4418036" cy="195999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a:solidFill>
                  <a:srgbClr val="FFFFFF"/>
                </a:solidFill>
              </a:rPr>
              <a:t> </a:t>
            </a:r>
            <a:r>
              <a:rPr lang="en-US" sz="2400" dirty="0">
                <a:solidFill>
                  <a:srgbClr val="FFFFFF"/>
                </a:solidFill>
              </a:rPr>
              <a:t>Implement monitoring </a:t>
            </a:r>
            <a:r>
              <a:rPr lang="en-US" sz="2400" dirty="0" smtClean="0">
                <a:solidFill>
                  <a:srgbClr val="FFFFFF"/>
                </a:solidFill>
              </a:rPr>
              <a:t>plan </a:t>
            </a:r>
            <a:endParaRPr lang="en-US" sz="2400" dirty="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3707699140"/>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Developer Dashboard</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0889" y="1211263"/>
            <a:ext cx="9874696" cy="531210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712707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Software </a:t>
            </a:r>
            <a:r>
              <a:rPr lang="de-DE" dirty="0" err="1" smtClean="0"/>
              <a:t>Requirements</a:t>
            </a:r>
            <a:endParaRPr lang="de-DE" dirty="0"/>
          </a:p>
        </p:txBody>
      </p:sp>
      <p:sp>
        <p:nvSpPr>
          <p:cNvPr id="3" name="Textplatzhalter 2"/>
          <p:cNvSpPr>
            <a:spLocks noGrp="1"/>
          </p:cNvSpPr>
          <p:nvPr>
            <p:ph type="body" sz="quarter" idx="10"/>
          </p:nvPr>
        </p:nvSpPr>
        <p:spPr>
          <a:xfrm>
            <a:off x="274638" y="1212850"/>
            <a:ext cx="11887200" cy="738664"/>
          </a:xfrm>
        </p:spPr>
        <p:txBody>
          <a:bodyPr/>
          <a:lstStyle/>
          <a:p>
            <a:r>
              <a:rPr lang="de-DE" dirty="0" err="1" smtClean="0"/>
              <a:t>Application</a:t>
            </a:r>
            <a:r>
              <a:rPr lang="de-DE" dirty="0" smtClean="0"/>
              <a:t> &amp; </a:t>
            </a:r>
            <a:r>
              <a:rPr lang="de-DE" dirty="0" err="1" smtClean="0"/>
              <a:t>WebFrontend</a:t>
            </a:r>
            <a:r>
              <a:rPr lang="de-DE" dirty="0" smtClean="0"/>
              <a:t> Server</a:t>
            </a:r>
            <a:endParaRPr lang="de-DE" dirty="0"/>
          </a:p>
        </p:txBody>
      </p:sp>
      <p:sp>
        <p:nvSpPr>
          <p:cNvPr id="4" name="Rectangle 25"/>
          <p:cNvSpPr/>
          <p:nvPr/>
        </p:nvSpPr>
        <p:spPr bwMode="auto">
          <a:xfrm>
            <a:off x="269009" y="2125663"/>
            <a:ext cx="2743200" cy="223569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a:solidFill>
                  <a:srgbClr val="FFFFFF"/>
                </a:solidFill>
              </a:rPr>
              <a:t>Windows Server 2012, Standard </a:t>
            </a:r>
            <a:r>
              <a:rPr lang="en-US" dirty="0" smtClean="0">
                <a:solidFill>
                  <a:srgbClr val="FFFFFF"/>
                </a:solidFill>
              </a:rPr>
              <a:t>Edition</a:t>
            </a:r>
          </a:p>
          <a:p>
            <a:pPr defTabSz="932472" fontAlgn="base">
              <a:spcBef>
                <a:spcPct val="0"/>
              </a:spcBef>
              <a:spcAft>
                <a:spcPct val="0"/>
              </a:spcAft>
            </a:pPr>
            <a:r>
              <a:rPr lang="en-US" dirty="0" smtClean="0">
                <a:solidFill>
                  <a:srgbClr val="FFFFFF"/>
                </a:solidFill>
              </a:rPr>
              <a:t>Enterprise Edition</a:t>
            </a:r>
            <a:br>
              <a:rPr lang="en-US" dirty="0" smtClean="0">
                <a:solidFill>
                  <a:srgbClr val="FFFFFF"/>
                </a:solidFill>
              </a:rPr>
            </a:br>
            <a:r>
              <a:rPr lang="en-US" dirty="0" smtClean="0">
                <a:solidFill>
                  <a:srgbClr val="FFFFFF"/>
                </a:solidFill>
              </a:rPr>
              <a:t>Datacenter Edition</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25"/>
          <p:cNvSpPr/>
          <p:nvPr/>
        </p:nvSpPr>
        <p:spPr bwMode="auto">
          <a:xfrm>
            <a:off x="3041705" y="2125662"/>
            <a:ext cx="2743200" cy="223569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a:solidFill>
                  <a:srgbClr val="FFFFFF"/>
                </a:solidFill>
              </a:rPr>
              <a:t>Windows Server 2008 R2 </a:t>
            </a:r>
            <a:r>
              <a:rPr lang="en-US" dirty="0" smtClean="0">
                <a:solidFill>
                  <a:srgbClr val="FFFFFF"/>
                </a:solidFill>
              </a:rPr>
              <a:t>SP1 (64-Bit), </a:t>
            </a:r>
            <a:br>
              <a:rPr lang="en-US" dirty="0" smtClean="0">
                <a:solidFill>
                  <a:srgbClr val="FFFFFF"/>
                </a:solidFill>
              </a:rPr>
            </a:br>
            <a:r>
              <a:rPr lang="en-US" dirty="0" smtClean="0">
                <a:solidFill>
                  <a:srgbClr val="FFFFFF"/>
                </a:solidFill>
              </a:rPr>
              <a:t>Standard Edition</a:t>
            </a:r>
            <a:br>
              <a:rPr lang="en-US" dirty="0" smtClean="0">
                <a:solidFill>
                  <a:srgbClr val="FFFFFF"/>
                </a:solidFill>
              </a:rPr>
            </a:br>
            <a:r>
              <a:rPr lang="en-US" dirty="0" smtClean="0">
                <a:solidFill>
                  <a:srgbClr val="FFFFFF"/>
                </a:solidFill>
              </a:rPr>
              <a:t>Enterprise Edition</a:t>
            </a:r>
            <a:br>
              <a:rPr lang="en-US" dirty="0" smtClean="0">
                <a:solidFill>
                  <a:srgbClr val="FFFFFF"/>
                </a:solidFill>
              </a:rPr>
            </a:br>
            <a:r>
              <a:rPr lang="en-US" dirty="0" smtClean="0">
                <a:solidFill>
                  <a:srgbClr val="FFFFFF"/>
                </a:solidFill>
              </a:rPr>
              <a:t>Datacenter </a:t>
            </a:r>
            <a:r>
              <a:rPr lang="en-US" dirty="0">
                <a:solidFill>
                  <a:srgbClr val="FFFFFF"/>
                </a:solidFill>
              </a:rPr>
              <a:t>Edition</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30"/>
          <p:cNvSpPr/>
          <p:nvPr/>
        </p:nvSpPr>
        <p:spPr bwMode="auto">
          <a:xfrm>
            <a:off x="3041705" y="4407972"/>
            <a:ext cx="2743200" cy="866199"/>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a:solidFill>
                  <a:srgbClr val="FFFFFF"/>
                </a:solidFill>
              </a:rPr>
              <a:t>Server Core </a:t>
            </a:r>
            <a:r>
              <a:rPr lang="en-US" dirty="0" smtClean="0">
                <a:solidFill>
                  <a:srgbClr val="FFFFFF"/>
                </a:solidFill>
              </a:rPr>
              <a:t>install not supported</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28"/>
          <p:cNvSpPr/>
          <p:nvPr/>
        </p:nvSpPr>
        <p:spPr bwMode="auto">
          <a:xfrm>
            <a:off x="5806494" y="2125661"/>
            <a:ext cx="2743200" cy="223569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de-DE" dirty="0" smtClean="0">
                <a:solidFill>
                  <a:srgbClr val="FFFFFF"/>
                </a:solidFill>
              </a:rPr>
              <a:t>SharePoint Server 2013 Enterprise Edition</a:t>
            </a:r>
          </a:p>
          <a:p>
            <a:r>
              <a:rPr lang="de-DE" dirty="0" smtClean="0">
                <a:solidFill>
                  <a:srgbClr val="FFFFFF"/>
                </a:solidFill>
              </a:rPr>
              <a:t>Project Server 2013</a:t>
            </a:r>
            <a:endParaRPr lang="de-DE" dirty="0">
              <a:solidFill>
                <a:srgbClr val="FFFFFF"/>
              </a:solidFill>
            </a:endParaRPr>
          </a:p>
        </p:txBody>
      </p:sp>
      <p:sp>
        <p:nvSpPr>
          <p:cNvPr id="9" name="Rectangle 25"/>
          <p:cNvSpPr/>
          <p:nvPr/>
        </p:nvSpPr>
        <p:spPr bwMode="auto">
          <a:xfrm>
            <a:off x="8571283" y="2125661"/>
            <a:ext cx="2743200" cy="223569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Application Server role</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Web Server role </a:t>
            </a:r>
            <a:br>
              <a:rPr lang="en-US" dirty="0" smtClean="0">
                <a:gradFill>
                  <a:gsLst>
                    <a:gs pos="0">
                      <a:srgbClr val="FFFFFF"/>
                    </a:gs>
                    <a:gs pos="100000">
                      <a:srgbClr val="FFFFFF"/>
                    </a:gs>
                  </a:gsLst>
                  <a:lin ang="5400000" scaled="0"/>
                </a:gradFill>
                <a:ea typeface="Segoe UI" pitchFamily="34" charset="0"/>
                <a:cs typeface="Segoe UI" pitchFamily="34" charset="0"/>
              </a:rPr>
            </a:br>
            <a:r>
              <a:rPr lang="en-US" dirty="0" smtClean="0">
                <a:gradFill>
                  <a:gsLst>
                    <a:gs pos="0">
                      <a:srgbClr val="FFFFFF"/>
                    </a:gs>
                    <a:gs pos="100000">
                      <a:srgbClr val="FFFFFF"/>
                    </a:gs>
                  </a:gsLst>
                  <a:lin ang="5400000" scaled="0"/>
                </a:gradFill>
                <a:ea typeface="Segoe UI" pitchFamily="34" charset="0"/>
                <a:cs typeface="Segoe UI" pitchFamily="34" charset="0"/>
              </a:rPr>
              <a:t>PowerShell</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30"/>
          <p:cNvSpPr/>
          <p:nvPr/>
        </p:nvSpPr>
        <p:spPr bwMode="auto">
          <a:xfrm>
            <a:off x="268240" y="4407972"/>
            <a:ext cx="2743200" cy="866199"/>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solidFill>
                  <a:srgbClr val="FFFFFF"/>
                </a:solidFill>
              </a:rPr>
              <a:t>R2 not supported</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SP1 will add support</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25"/>
          <p:cNvSpPr/>
          <p:nvPr/>
        </p:nvSpPr>
        <p:spPr bwMode="auto">
          <a:xfrm>
            <a:off x="8571283" y="4407973"/>
            <a:ext cx="2743200" cy="8661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sym typeface="Wingdings" panose="05000000000000000000" pitchFamily="2" charset="2"/>
              </a:rPr>
              <a:t> SP p</a:t>
            </a:r>
            <a:r>
              <a:rPr lang="en-US" dirty="0" smtClean="0">
                <a:gradFill>
                  <a:gsLst>
                    <a:gs pos="0">
                      <a:srgbClr val="FFFFFF"/>
                    </a:gs>
                    <a:gs pos="100000">
                      <a:srgbClr val="FFFFFF"/>
                    </a:gs>
                  </a:gsLst>
                  <a:lin ang="5400000" scaled="0"/>
                </a:gradFill>
                <a:ea typeface="Segoe UI" pitchFamily="34" charset="0"/>
                <a:cs typeface="Segoe UI" pitchFamily="34" charset="0"/>
              </a:rPr>
              <a:t>rerequisite installer</a:t>
            </a: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105107174"/>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r>
              <a:rPr lang="en-US" dirty="0"/>
              <a:t>Project Log Level Manager</a:t>
            </a:r>
            <a:endParaRPr lang="en-US" sz="2800" dirty="0">
              <a:gradFill>
                <a:gsLst>
                  <a:gs pos="1250">
                    <a:schemeClr val="tx1"/>
                  </a:gs>
                  <a:gs pos="100000">
                    <a:schemeClr val="tx1"/>
                  </a:gs>
                </a:gsLst>
                <a:lin ang="5400000" scaled="0"/>
              </a:gradFill>
            </a:endParaRPr>
          </a:p>
        </p:txBody>
      </p:sp>
      <p:sp>
        <p:nvSpPr>
          <p:cNvPr id="22" name="Rectangle 21"/>
          <p:cNvSpPr/>
          <p:nvPr/>
        </p:nvSpPr>
        <p:spPr bwMode="auto">
          <a:xfrm>
            <a:off x="0" y="2561159"/>
            <a:ext cx="3121893" cy="280831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sz="1600" b="1" dirty="0">
                <a:gradFill>
                  <a:gsLst>
                    <a:gs pos="0">
                      <a:srgbClr val="FFFFFF"/>
                    </a:gs>
                    <a:gs pos="100000">
                      <a:srgbClr val="FFFFFF"/>
                    </a:gs>
                  </a:gsLst>
                  <a:lin ang="5400000" scaled="0"/>
                </a:gradFill>
                <a:ea typeface="Segoe UI" pitchFamily="34" charset="0"/>
                <a:cs typeface="Segoe UI" pitchFamily="34" charset="0"/>
              </a:rPr>
              <a:t>Add-</a:t>
            </a:r>
            <a:r>
              <a:rPr lang="en-US" sz="1600" b="1" dirty="0" err="1">
                <a:gradFill>
                  <a:gsLst>
                    <a:gs pos="0">
                      <a:srgbClr val="FFFFFF"/>
                    </a:gs>
                    <a:gs pos="100000">
                      <a:srgbClr val="FFFFFF"/>
                    </a:gs>
                  </a:gsLst>
                  <a:lin ang="5400000" scaled="0"/>
                </a:gradFill>
                <a:ea typeface="Segoe UI" pitchFamily="34" charset="0"/>
                <a:cs typeface="Segoe UI" pitchFamily="34" charset="0"/>
              </a:rPr>
              <a:t>SPProjectLogLevelManager</a:t>
            </a:r>
            <a:endParaRPr lang="en-US" sz="1600" b="1"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ts val="612"/>
              </a:spcAft>
            </a:pPr>
            <a:endParaRPr lang="en-US" sz="16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ts val="612"/>
              </a:spcAft>
            </a:pPr>
            <a:endParaRPr lang="en-US" sz="16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ts val="612"/>
              </a:spcAft>
            </a:pPr>
            <a:r>
              <a:rPr lang="en-US" sz="1600" dirty="0" smtClean="0">
                <a:gradFill>
                  <a:gsLst>
                    <a:gs pos="0">
                      <a:srgbClr val="FFFFFF"/>
                    </a:gs>
                    <a:gs pos="100000">
                      <a:srgbClr val="FFFFFF"/>
                    </a:gs>
                  </a:gsLst>
                  <a:lin ang="5400000" scaled="0"/>
                </a:gradFill>
                <a:ea typeface="Segoe UI" pitchFamily="34" charset="0"/>
                <a:cs typeface="Segoe UI" pitchFamily="34" charset="0"/>
              </a:rPr>
              <a:t>Add </a:t>
            </a:r>
            <a:r>
              <a:rPr lang="en-US" sz="1600" dirty="0">
                <a:gradFill>
                  <a:gsLst>
                    <a:gs pos="0">
                      <a:srgbClr val="FFFFFF"/>
                    </a:gs>
                    <a:gs pos="100000">
                      <a:srgbClr val="FFFFFF"/>
                    </a:gs>
                  </a:gsLst>
                  <a:lin ang="5400000" scaled="0"/>
                </a:gradFill>
                <a:ea typeface="Segoe UI" pitchFamily="34" charset="0"/>
                <a:cs typeface="Segoe UI" pitchFamily="34" charset="0"/>
              </a:rPr>
              <a:t>new entity to monitor</a:t>
            </a:r>
          </a:p>
        </p:txBody>
      </p:sp>
      <p:sp>
        <p:nvSpPr>
          <p:cNvPr id="27" name="Rectangle 26"/>
          <p:cNvSpPr/>
          <p:nvPr/>
        </p:nvSpPr>
        <p:spPr bwMode="auto">
          <a:xfrm>
            <a:off x="3215293" y="2561158"/>
            <a:ext cx="2858928" cy="28083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1600" b="1" dirty="0">
                <a:solidFill>
                  <a:srgbClr val="FFFFFF"/>
                </a:solidFill>
              </a:rPr>
              <a:t>Remove-</a:t>
            </a:r>
            <a:r>
              <a:rPr lang="en-US" sz="1600" b="1" dirty="0" err="1">
                <a:solidFill>
                  <a:srgbClr val="FFFFFF"/>
                </a:solidFill>
              </a:rPr>
              <a:t>SPProjectLogLevelManager</a:t>
            </a:r>
            <a:endParaRPr lang="en-US" sz="1600" b="1" dirty="0">
              <a:solidFill>
                <a:srgbClr val="FFFFFF"/>
              </a:solidFill>
            </a:endParaRPr>
          </a:p>
          <a:p>
            <a:endParaRPr lang="en-US" sz="1600" dirty="0">
              <a:solidFill>
                <a:srgbClr val="FFFFFF"/>
              </a:solidFill>
            </a:endParaRPr>
          </a:p>
          <a:p>
            <a:r>
              <a:rPr lang="en-US" sz="1600" dirty="0">
                <a:solidFill>
                  <a:srgbClr val="FFFFFF"/>
                </a:solidFill>
              </a:rPr>
              <a:t>Remove specific entity from monitoring</a:t>
            </a:r>
          </a:p>
        </p:txBody>
      </p:sp>
      <p:sp>
        <p:nvSpPr>
          <p:cNvPr id="28" name="Rectangle 27"/>
          <p:cNvSpPr/>
          <p:nvPr/>
        </p:nvSpPr>
        <p:spPr bwMode="auto">
          <a:xfrm>
            <a:off x="9245455" y="2561158"/>
            <a:ext cx="3191020" cy="2808314"/>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1600" b="1" dirty="0">
                <a:solidFill>
                  <a:srgbClr val="FFFFFF"/>
                </a:solidFill>
              </a:rPr>
              <a:t>Set-</a:t>
            </a:r>
            <a:r>
              <a:rPr lang="en-US" sz="1600" b="1" dirty="0" err="1">
                <a:solidFill>
                  <a:srgbClr val="FFFFFF"/>
                </a:solidFill>
              </a:rPr>
              <a:t>SPProjectLogLevelManagerRefresh</a:t>
            </a:r>
            <a:endParaRPr lang="en-US" sz="1600" b="1" dirty="0">
              <a:solidFill>
                <a:srgbClr val="FFFFFF"/>
              </a:solidFill>
            </a:endParaRPr>
          </a:p>
          <a:p>
            <a:endParaRPr lang="en-US" sz="1600" b="1" dirty="0">
              <a:solidFill>
                <a:srgbClr val="FFFFFF"/>
              </a:solidFill>
            </a:endParaRPr>
          </a:p>
          <a:p>
            <a:endParaRPr lang="en-US" sz="1200" dirty="0" smtClean="0">
              <a:solidFill>
                <a:srgbClr val="FFFFFF"/>
              </a:solidFill>
            </a:endParaRPr>
          </a:p>
          <a:p>
            <a:r>
              <a:rPr lang="en-US" sz="1600" dirty="0" smtClean="0">
                <a:solidFill>
                  <a:srgbClr val="FFFFFF"/>
                </a:solidFill>
              </a:rPr>
              <a:t>Update </a:t>
            </a:r>
            <a:r>
              <a:rPr lang="en-US" sz="1600" dirty="0">
                <a:solidFill>
                  <a:srgbClr val="FFFFFF"/>
                </a:solidFill>
              </a:rPr>
              <a:t>configuration cache</a:t>
            </a:r>
          </a:p>
        </p:txBody>
      </p:sp>
      <p:sp>
        <p:nvSpPr>
          <p:cNvPr id="29" name="Rectangle 28"/>
          <p:cNvSpPr/>
          <p:nvPr/>
        </p:nvSpPr>
        <p:spPr bwMode="auto">
          <a:xfrm>
            <a:off x="6135482" y="2561158"/>
            <a:ext cx="3048712" cy="28083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12"/>
              </a:spcAft>
            </a:pPr>
            <a:r>
              <a:rPr lang="en-US" sz="1600" b="1" dirty="0">
                <a:gradFill>
                  <a:gsLst>
                    <a:gs pos="0">
                      <a:srgbClr val="FFFFFF"/>
                    </a:gs>
                    <a:gs pos="100000">
                      <a:srgbClr val="FFFFFF"/>
                    </a:gs>
                  </a:gsLst>
                  <a:lin ang="5400000" scaled="0"/>
                </a:gradFill>
                <a:ea typeface="Segoe UI" pitchFamily="34" charset="0"/>
                <a:cs typeface="Segoe UI" pitchFamily="34" charset="0"/>
              </a:rPr>
              <a:t>Set-</a:t>
            </a:r>
            <a:r>
              <a:rPr lang="en-US" sz="1600" b="1" dirty="0" err="1">
                <a:gradFill>
                  <a:gsLst>
                    <a:gs pos="0">
                      <a:srgbClr val="FFFFFF"/>
                    </a:gs>
                    <a:gs pos="100000">
                      <a:srgbClr val="FFFFFF"/>
                    </a:gs>
                  </a:gsLst>
                  <a:lin ang="5400000" scaled="0"/>
                </a:gradFill>
                <a:ea typeface="Segoe UI" pitchFamily="34" charset="0"/>
                <a:cs typeface="Segoe UI" pitchFamily="34" charset="0"/>
              </a:rPr>
              <a:t>SPProjectLogLevelManager</a:t>
            </a:r>
            <a:endParaRPr lang="en-US" sz="1600" b="1"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ts val="612"/>
              </a:spcAft>
            </a:pPr>
            <a:endParaRPr lang="en-US" sz="16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ts val="612"/>
              </a:spcAft>
            </a:pPr>
            <a:endParaRPr lang="en-US" sz="16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ts val="612"/>
              </a:spcAft>
            </a:pPr>
            <a:r>
              <a:rPr lang="en-US" sz="1600" dirty="0" smtClean="0">
                <a:gradFill>
                  <a:gsLst>
                    <a:gs pos="0">
                      <a:srgbClr val="FFFFFF"/>
                    </a:gs>
                    <a:gs pos="100000">
                      <a:srgbClr val="FFFFFF"/>
                    </a:gs>
                  </a:gsLst>
                  <a:lin ang="5400000" scaled="0"/>
                </a:gradFill>
                <a:ea typeface="Segoe UI" pitchFamily="34" charset="0"/>
                <a:cs typeface="Segoe UI" pitchFamily="34" charset="0"/>
              </a:rPr>
              <a:t>Update </a:t>
            </a:r>
            <a:r>
              <a:rPr lang="en-US" sz="1600" dirty="0">
                <a:gradFill>
                  <a:gsLst>
                    <a:gs pos="0">
                      <a:srgbClr val="FFFFFF"/>
                    </a:gs>
                    <a:gs pos="100000">
                      <a:srgbClr val="FFFFFF"/>
                    </a:gs>
                  </a:gsLst>
                  <a:lin ang="5400000" scaled="0"/>
                </a:gradFill>
                <a:ea typeface="Segoe UI" pitchFamily="34" charset="0"/>
                <a:cs typeface="Segoe UI" pitchFamily="34" charset="0"/>
              </a:rPr>
              <a:t>settings for monitored entity</a:t>
            </a:r>
          </a:p>
        </p:txBody>
      </p:sp>
      <p:sp>
        <p:nvSpPr>
          <p:cNvPr id="2" name="Rectangle 1"/>
          <p:cNvSpPr/>
          <p:nvPr/>
        </p:nvSpPr>
        <p:spPr>
          <a:xfrm>
            <a:off x="352258" y="1212849"/>
            <a:ext cx="11914651" cy="646331"/>
          </a:xfrm>
          <a:prstGeom prst="rect">
            <a:avLst/>
          </a:prstGeom>
        </p:spPr>
        <p:txBody>
          <a:bodyPr wrap="square">
            <a:spAutoFit/>
          </a:bodyPr>
          <a:lstStyle/>
          <a:p>
            <a:pPr marL="0" lvl="1">
              <a:lnSpc>
                <a:spcPct val="90000"/>
              </a:lnSpc>
              <a:spcBef>
                <a:spcPct val="20000"/>
              </a:spcBef>
              <a:buSzPct val="90000"/>
            </a:pPr>
            <a:r>
              <a:rPr lang="en-US" sz="4000" dirty="0">
                <a:gradFill>
                  <a:gsLst>
                    <a:gs pos="1250">
                      <a:srgbClr val="007233"/>
                    </a:gs>
                    <a:gs pos="99000">
                      <a:srgbClr val="007233"/>
                    </a:gs>
                  </a:gsLst>
                  <a:lin ang="5400000" scaled="0"/>
                </a:gradFill>
                <a:latin typeface="Segoe UI Light"/>
              </a:rPr>
              <a:t>ULS logging for specific </a:t>
            </a:r>
            <a:r>
              <a:rPr lang="en-US" sz="4000" dirty="0" smtClean="0">
                <a:gradFill>
                  <a:gsLst>
                    <a:gs pos="1250">
                      <a:srgbClr val="007233"/>
                    </a:gs>
                    <a:gs pos="99000">
                      <a:srgbClr val="007233"/>
                    </a:gs>
                  </a:gsLst>
                  <a:lin ang="5400000" scaled="0"/>
                </a:gradFill>
                <a:latin typeface="Segoe UI Light"/>
              </a:rPr>
              <a:t>entity</a:t>
            </a:r>
            <a:endParaRPr lang="en-US" sz="4000" dirty="0">
              <a:gradFill>
                <a:gsLst>
                  <a:gs pos="1250">
                    <a:srgbClr val="007233"/>
                  </a:gs>
                  <a:gs pos="99000">
                    <a:srgbClr val="007233"/>
                  </a:gs>
                </a:gsLst>
                <a:lin ang="5400000" scaled="0"/>
              </a:gradFill>
              <a:latin typeface="Segoe UI Light"/>
            </a:endParaRPr>
          </a:p>
        </p:txBody>
      </p:sp>
    </p:spTree>
    <p:extLst>
      <p:ext uri="{BB962C8B-B14F-4D97-AF65-F5344CB8AC3E}">
        <p14:creationId xmlns:p14="http://schemas.microsoft.com/office/powerpoint/2010/main" val="3254702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bwMode="auto">
          <a:xfrm>
            <a:off x="452378" y="2181196"/>
            <a:ext cx="3389595" cy="326028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Preparation</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Testing sign Off</a:t>
            </a: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Back up your environment </a:t>
            </a: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Single deployment Packages</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4274021" y="2198654"/>
            <a:ext cx="3456384" cy="3242824"/>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Installation</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SharePoint </a:t>
            </a:r>
            <a:r>
              <a:rPr lang="en-US" dirty="0">
                <a:gradFill>
                  <a:gsLst>
                    <a:gs pos="0">
                      <a:srgbClr val="FFFFFF"/>
                    </a:gs>
                    <a:gs pos="100000">
                      <a:srgbClr val="FFFFFF"/>
                    </a:gs>
                  </a:gsLst>
                  <a:lin ang="5400000" scaled="0"/>
                </a:gradFill>
                <a:ea typeface="Segoe UI" pitchFamily="34" charset="0"/>
                <a:cs typeface="Segoe UI" pitchFamily="34" charset="0"/>
              </a:rPr>
              <a:t>Server 2013 and Project Server 2013 </a:t>
            </a:r>
            <a:r>
              <a:rPr lang="en-US" dirty="0" smtClean="0">
                <a:gradFill>
                  <a:gsLst>
                    <a:gs pos="0">
                      <a:srgbClr val="FFFFFF"/>
                    </a:gs>
                    <a:gs pos="100000">
                      <a:srgbClr val="FFFFFF"/>
                    </a:gs>
                  </a:gsLst>
                  <a:lin ang="5400000" scaled="0"/>
                </a:gradFill>
                <a:ea typeface="Segoe UI" pitchFamily="34" charset="0"/>
                <a:cs typeface="Segoe UI" pitchFamily="34" charset="0"/>
              </a:rPr>
              <a:t>CU Updates</a:t>
            </a:r>
            <a:r>
              <a:rPr lang="en-US" dirty="0">
                <a:gradFill>
                  <a:gsLst>
                    <a:gs pos="0">
                      <a:srgbClr val="FFFFFF"/>
                    </a:gs>
                    <a:gs pos="100000">
                      <a:srgbClr val="FFFFFF"/>
                    </a:gs>
                  </a:gsLst>
                  <a:lin ang="5400000" scaled="0"/>
                </a:gradFill>
                <a:ea typeface="Segoe UI" pitchFamily="34" charset="0"/>
                <a:cs typeface="Segoe UI" pitchFamily="34" charset="0"/>
              </a:rPr>
              <a:t> </a:t>
            </a: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Language packs </a:t>
            </a: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Repeat steps for </a:t>
            </a:r>
            <a:r>
              <a:rPr lang="en-US" dirty="0">
                <a:gradFill>
                  <a:gsLst>
                    <a:gs pos="0">
                      <a:srgbClr val="FFFFFF"/>
                    </a:gs>
                    <a:gs pos="100000">
                      <a:srgbClr val="FFFFFF"/>
                    </a:gs>
                  </a:gsLst>
                  <a:lin ang="5400000" scaled="0"/>
                </a:gradFill>
                <a:ea typeface="Segoe UI" pitchFamily="34" charset="0"/>
                <a:cs typeface="Segoe UI" pitchFamily="34" charset="0"/>
              </a:rPr>
              <a:t>each server in your </a:t>
            </a:r>
            <a:r>
              <a:rPr lang="en-US" dirty="0" smtClean="0">
                <a:gradFill>
                  <a:gsLst>
                    <a:gs pos="0">
                      <a:srgbClr val="FFFFFF"/>
                    </a:gs>
                    <a:gs pos="100000">
                      <a:srgbClr val="FFFFFF"/>
                    </a:gs>
                  </a:gsLst>
                  <a:lin ang="5400000" scaled="0"/>
                </a:gradFill>
                <a:ea typeface="Segoe UI" pitchFamily="34" charset="0"/>
                <a:cs typeface="Segoe UI" pitchFamily="34" charset="0"/>
              </a:rPr>
              <a:t>farm</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Run SharePoint </a:t>
            </a:r>
            <a:r>
              <a:rPr lang="en-US" dirty="0" err="1" smtClean="0">
                <a:gradFill>
                  <a:gsLst>
                    <a:gs pos="0">
                      <a:srgbClr val="FFFFFF"/>
                    </a:gs>
                    <a:gs pos="100000">
                      <a:srgbClr val="FFFFFF"/>
                    </a:gs>
                  </a:gsLst>
                  <a:lin ang="5400000" scaled="0"/>
                </a:gradFill>
                <a:ea typeface="Segoe UI" pitchFamily="34" charset="0"/>
                <a:cs typeface="Segoe UI" pitchFamily="34" charset="0"/>
              </a:rPr>
              <a:t>Config</a:t>
            </a:r>
            <a:r>
              <a:rPr lang="en-US" dirty="0" smtClean="0">
                <a:gradFill>
                  <a:gsLst>
                    <a:gs pos="0">
                      <a:srgbClr val="FFFFFF"/>
                    </a:gs>
                    <a:gs pos="100000">
                      <a:srgbClr val="FFFFFF"/>
                    </a:gs>
                  </a:gsLst>
                  <a:lin ang="5400000" scaled="0"/>
                </a:gradFill>
                <a:ea typeface="Segoe UI" pitchFamily="34" charset="0"/>
                <a:cs typeface="Segoe UI" pitchFamily="34" charset="0"/>
              </a:rPr>
              <a:t> wizard</a:t>
            </a: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US" smtClean="0">
                <a:solidFill>
                  <a:schemeClr val="tx1"/>
                </a:solidFill>
              </a:rPr>
              <a:t>Software Updates</a:t>
            </a:r>
            <a:endParaRPr lang="en-US" dirty="0">
              <a:solidFill>
                <a:schemeClr val="tx1"/>
              </a:solidFill>
            </a:endParaRPr>
          </a:p>
        </p:txBody>
      </p:sp>
      <p:sp>
        <p:nvSpPr>
          <p:cNvPr id="4" name="Text Placeholder 3"/>
          <p:cNvSpPr>
            <a:spLocks noGrp="1"/>
          </p:cNvSpPr>
          <p:nvPr>
            <p:ph type="body" sz="quarter" idx="10"/>
          </p:nvPr>
        </p:nvSpPr>
        <p:spPr>
          <a:xfrm>
            <a:off x="274638" y="1212850"/>
            <a:ext cx="11887200" cy="849463"/>
          </a:xfrm>
        </p:spPr>
        <p:txBody>
          <a:bodyPr vert="horz" wrap="square" lIns="182880" tIns="146304" rIns="182880" bIns="146304" rtlCol="0">
            <a:spAutoFit/>
          </a:bodyPr>
          <a:lstStyle/>
          <a:p>
            <a:endParaRPr lang="en-US" dirty="0">
              <a:gradFill>
                <a:gsLst>
                  <a:gs pos="0">
                    <a:schemeClr val="tx2"/>
                  </a:gs>
                  <a:gs pos="86000">
                    <a:schemeClr val="tx2"/>
                  </a:gs>
                </a:gsLst>
                <a:lin ang="5400000" scaled="0"/>
              </a:gradFill>
            </a:endParaRPr>
          </a:p>
        </p:txBody>
      </p:sp>
      <p:sp>
        <p:nvSpPr>
          <p:cNvPr id="10" name="Rectangle 9"/>
          <p:cNvSpPr/>
          <p:nvPr/>
        </p:nvSpPr>
        <p:spPr bwMode="auto">
          <a:xfrm>
            <a:off x="8306470" y="2189926"/>
            <a:ext cx="3855368" cy="325155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2000" dirty="0" smtClean="0">
                <a:solidFill>
                  <a:srgbClr val="282828"/>
                </a:solidFill>
              </a:rPr>
              <a:t>Verification</a:t>
            </a:r>
          </a:p>
          <a:p>
            <a:r>
              <a:rPr lang="en-US" dirty="0" smtClean="0">
                <a:solidFill>
                  <a:srgbClr val="282828"/>
                </a:solidFill>
              </a:rPr>
              <a:t>Review </a:t>
            </a:r>
            <a:r>
              <a:rPr lang="en-US" dirty="0">
                <a:solidFill>
                  <a:srgbClr val="282828"/>
                </a:solidFill>
              </a:rPr>
              <a:t>the ULS </a:t>
            </a:r>
            <a:r>
              <a:rPr lang="en-US" dirty="0" smtClean="0">
                <a:solidFill>
                  <a:srgbClr val="282828"/>
                </a:solidFill>
              </a:rPr>
              <a:t>logs</a:t>
            </a:r>
          </a:p>
          <a:p>
            <a:pPr marL="0" lvl="1"/>
            <a:endParaRPr lang="en-US" dirty="0" smtClean="0">
              <a:solidFill>
                <a:srgbClr val="282828"/>
              </a:solidFill>
            </a:endParaRPr>
          </a:p>
          <a:p>
            <a:pPr marL="0" lvl="1"/>
            <a:r>
              <a:rPr lang="en-US" dirty="0" smtClean="0">
                <a:solidFill>
                  <a:srgbClr val="282828"/>
                </a:solidFill>
              </a:rPr>
              <a:t>Verify </a:t>
            </a:r>
            <a:r>
              <a:rPr lang="en-US" dirty="0">
                <a:solidFill>
                  <a:srgbClr val="282828"/>
                </a:solidFill>
              </a:rPr>
              <a:t>the database version</a:t>
            </a:r>
          </a:p>
          <a:p>
            <a:r>
              <a:rPr lang="en-US" sz="2000" dirty="0" smtClean="0">
                <a:solidFill>
                  <a:srgbClr val="282828"/>
                </a:solidFill>
              </a:rPr>
              <a:t> </a:t>
            </a:r>
            <a:endParaRPr lang="en-US" sz="2000" dirty="0">
              <a:solidFill>
                <a:srgbClr val="282828"/>
              </a:solidFill>
            </a:endParaRPr>
          </a:p>
          <a:p>
            <a:endParaRPr lang="en-US" sz="2000" dirty="0" smtClean="0">
              <a:solidFill>
                <a:srgbClr val="282828"/>
              </a:solidFill>
            </a:endParaRPr>
          </a:p>
          <a:p>
            <a:endParaRPr lang="en-US" sz="2000" dirty="0">
              <a:solidFill>
                <a:srgbClr val="282828"/>
              </a:solidFill>
            </a:endParaRPr>
          </a:p>
        </p:txBody>
      </p:sp>
    </p:spTree>
    <p:extLst>
      <p:ext uri="{BB962C8B-B14F-4D97-AF65-F5344CB8AC3E}">
        <p14:creationId xmlns:p14="http://schemas.microsoft.com/office/powerpoint/2010/main" val="36880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Disaster recovery</a:t>
            </a:r>
          </a:p>
        </p:txBody>
      </p:sp>
      <p:graphicFrame>
        <p:nvGraphicFramePr>
          <p:cNvPr id="5" name="Chart 3"/>
          <p:cNvGraphicFramePr/>
          <p:nvPr>
            <p:extLst/>
          </p:nvPr>
        </p:nvGraphicFramePr>
        <p:xfrm>
          <a:off x="4922094" y="2201118"/>
          <a:ext cx="5976664" cy="4248472"/>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1"/>
          <p:cNvSpPr/>
          <p:nvPr/>
        </p:nvSpPr>
        <p:spPr>
          <a:xfrm>
            <a:off x="352258" y="1212849"/>
            <a:ext cx="11914651" cy="1323439"/>
          </a:xfrm>
          <a:prstGeom prst="rect">
            <a:avLst/>
          </a:prstGeom>
        </p:spPr>
        <p:txBody>
          <a:bodyPr wrap="square">
            <a:spAutoFit/>
          </a:bodyPr>
          <a:lstStyle/>
          <a:p>
            <a:pPr marL="0" lvl="1">
              <a:lnSpc>
                <a:spcPct val="90000"/>
              </a:lnSpc>
              <a:spcBef>
                <a:spcPct val="20000"/>
              </a:spcBef>
              <a:buSzPct val="90000"/>
            </a:pPr>
            <a:r>
              <a:rPr lang="en-US" sz="4000" dirty="0" smtClean="0">
                <a:gradFill>
                  <a:gsLst>
                    <a:gs pos="1250">
                      <a:srgbClr val="007233"/>
                    </a:gs>
                    <a:gs pos="99000">
                      <a:srgbClr val="007233"/>
                    </a:gs>
                  </a:gsLst>
                  <a:lin ang="5400000" scaled="0"/>
                </a:gradFill>
                <a:latin typeface="Segoe UI Light"/>
              </a:rPr>
              <a:t>Don't wait </a:t>
            </a:r>
            <a:r>
              <a:rPr lang="en-US" sz="4000" dirty="0">
                <a:gradFill>
                  <a:gsLst>
                    <a:gs pos="1250">
                      <a:srgbClr val="007233"/>
                    </a:gs>
                    <a:gs pos="99000">
                      <a:srgbClr val="007233"/>
                    </a:gs>
                  </a:gsLst>
                  <a:lin ang="5400000" scaled="0"/>
                </a:gradFill>
                <a:latin typeface="Segoe UI Light"/>
              </a:rPr>
              <a:t>till </a:t>
            </a:r>
            <a:r>
              <a:rPr lang="en-US" sz="4000" dirty="0" smtClean="0">
                <a:gradFill>
                  <a:gsLst>
                    <a:gs pos="1250">
                      <a:srgbClr val="007233"/>
                    </a:gs>
                    <a:gs pos="99000">
                      <a:srgbClr val="007233"/>
                    </a:gs>
                  </a:gsLst>
                  <a:lin ang="5400000" scaled="0"/>
                </a:gradFill>
                <a:latin typeface="Segoe UI Light"/>
              </a:rPr>
              <a:t>it is </a:t>
            </a:r>
            <a:r>
              <a:rPr lang="en-US" sz="4000" dirty="0">
                <a:gradFill>
                  <a:gsLst>
                    <a:gs pos="1250">
                      <a:srgbClr val="007233"/>
                    </a:gs>
                    <a:gs pos="99000">
                      <a:srgbClr val="007233"/>
                    </a:gs>
                  </a:gsLst>
                  <a:lin ang="5400000" scaled="0"/>
                </a:gradFill>
                <a:latin typeface="Segoe UI Light"/>
              </a:rPr>
              <a:t>too </a:t>
            </a:r>
            <a:r>
              <a:rPr lang="en-US" sz="4000" dirty="0" smtClean="0">
                <a:gradFill>
                  <a:gsLst>
                    <a:gs pos="1250">
                      <a:srgbClr val="007233"/>
                    </a:gs>
                    <a:gs pos="99000">
                      <a:srgbClr val="007233"/>
                    </a:gs>
                  </a:gsLst>
                  <a:lin ang="5400000" scaled="0"/>
                </a:gradFill>
                <a:latin typeface="Segoe UI Light"/>
              </a:rPr>
              <a:t>late!</a:t>
            </a:r>
            <a:endParaRPr lang="en-US" sz="4000" dirty="0">
              <a:gradFill>
                <a:gsLst>
                  <a:gs pos="1250">
                    <a:srgbClr val="007233"/>
                  </a:gs>
                  <a:gs pos="99000">
                    <a:srgbClr val="007233"/>
                  </a:gs>
                </a:gsLst>
                <a:lin ang="5400000" scaled="0"/>
              </a:gradFill>
              <a:latin typeface="Segoe UI Light"/>
            </a:endParaRPr>
          </a:p>
          <a:p>
            <a:pPr marL="0" lvl="1">
              <a:lnSpc>
                <a:spcPct val="90000"/>
              </a:lnSpc>
              <a:spcBef>
                <a:spcPct val="20000"/>
              </a:spcBef>
              <a:buSzPct val="90000"/>
            </a:pPr>
            <a:endParaRPr lang="en-US" sz="4000" dirty="0">
              <a:gradFill>
                <a:gsLst>
                  <a:gs pos="1250">
                    <a:srgbClr val="007233"/>
                  </a:gs>
                  <a:gs pos="99000">
                    <a:srgbClr val="007233"/>
                  </a:gs>
                </a:gsLst>
                <a:lin ang="5400000" scaled="0"/>
              </a:gradFill>
              <a:latin typeface="Segoe UI Light"/>
            </a:endParaRPr>
          </a:p>
        </p:txBody>
      </p:sp>
    </p:spTree>
    <p:extLst>
      <p:ext uri="{BB962C8B-B14F-4D97-AF65-F5344CB8AC3E}">
        <p14:creationId xmlns:p14="http://schemas.microsoft.com/office/powerpoint/2010/main" val="891327572"/>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err="1" smtClean="0"/>
              <a:t>Related</a:t>
            </a:r>
            <a:r>
              <a:rPr lang="de-DE" dirty="0" smtClean="0"/>
              <a:t> Sessions</a:t>
            </a:r>
            <a:endParaRPr lang="de-DE" dirty="0"/>
          </a:p>
        </p:txBody>
      </p:sp>
      <p:sp>
        <p:nvSpPr>
          <p:cNvPr id="5" name="Textplatzhalter 4"/>
          <p:cNvSpPr>
            <a:spLocks noGrp="1"/>
          </p:cNvSpPr>
          <p:nvPr>
            <p:ph type="body" sz="quarter" idx="10"/>
          </p:nvPr>
        </p:nvSpPr>
        <p:spPr>
          <a:xfrm>
            <a:off x="274638" y="1212850"/>
            <a:ext cx="11887200" cy="5309146"/>
          </a:xfrm>
        </p:spPr>
        <p:txBody>
          <a:bodyPr/>
          <a:lstStyle/>
          <a:p>
            <a:r>
              <a:rPr lang="de-DE" sz="3000" b="1" dirty="0" smtClean="0"/>
              <a:t>PC206 </a:t>
            </a:r>
            <a:r>
              <a:rPr lang="de-DE" sz="3000" dirty="0" smtClean="0"/>
              <a:t>- </a:t>
            </a:r>
            <a:r>
              <a:rPr lang="en-US" sz="3000" dirty="0"/>
              <a:t>First Impressions supporting Project Server 2013 and Project Online </a:t>
            </a:r>
            <a:endParaRPr lang="en-US" sz="3000" dirty="0" smtClean="0"/>
          </a:p>
          <a:p>
            <a:r>
              <a:rPr lang="en-US" sz="3000" b="1" dirty="0"/>
              <a:t>PC209</a:t>
            </a:r>
            <a:r>
              <a:rPr lang="en-US" sz="3000" dirty="0"/>
              <a:t> - Troubleshooting Tips for Project and Project </a:t>
            </a:r>
            <a:r>
              <a:rPr lang="en-US" sz="3000" dirty="0" smtClean="0"/>
              <a:t>Server</a:t>
            </a:r>
          </a:p>
          <a:p>
            <a:r>
              <a:rPr lang="en-US" sz="3000" b="1" dirty="0"/>
              <a:t>PC310</a:t>
            </a:r>
            <a:r>
              <a:rPr lang="en-US" sz="3000" dirty="0"/>
              <a:t> - Project Worst Practice - Learning from other people mistakes </a:t>
            </a:r>
            <a:endParaRPr lang="de-DE" sz="3000" dirty="0"/>
          </a:p>
          <a:p>
            <a:r>
              <a:rPr lang="de-DE" sz="3000" b="1" dirty="0" smtClean="0"/>
              <a:t>PC315</a:t>
            </a:r>
            <a:r>
              <a:rPr lang="de-DE" sz="3000" dirty="0" smtClean="0"/>
              <a:t>  - </a:t>
            </a:r>
            <a:r>
              <a:rPr lang="en-US" sz="3000" dirty="0"/>
              <a:t>Microsoft Project Server 2013 Supercharged </a:t>
            </a:r>
            <a:endParaRPr lang="de-DE" sz="3000" dirty="0" smtClean="0"/>
          </a:p>
          <a:p>
            <a:r>
              <a:rPr lang="de-DE" sz="3000" b="1" dirty="0" smtClean="0"/>
              <a:t>PC319</a:t>
            </a:r>
            <a:r>
              <a:rPr lang="de-DE" sz="3000" dirty="0" smtClean="0"/>
              <a:t> - </a:t>
            </a:r>
            <a:r>
              <a:rPr lang="en-US" sz="3000" dirty="0"/>
              <a:t>Get your hands dirty with Microsoft Project Server 2013 architecture</a:t>
            </a:r>
            <a:endParaRPr lang="de-DE" sz="3000" dirty="0" smtClean="0"/>
          </a:p>
          <a:p>
            <a:r>
              <a:rPr lang="de-DE" sz="3000" b="1" dirty="0" smtClean="0"/>
              <a:t>PC328</a:t>
            </a:r>
            <a:r>
              <a:rPr lang="de-DE" sz="3000" dirty="0" smtClean="0"/>
              <a:t> - </a:t>
            </a:r>
            <a:r>
              <a:rPr lang="en-US" sz="3000" dirty="0"/>
              <a:t>Get over the hurdles - Upgrade and Migration to Microsoft Project Server 2013</a:t>
            </a:r>
            <a:endParaRPr lang="de-DE" sz="3000" dirty="0" smtClean="0"/>
          </a:p>
          <a:p>
            <a:r>
              <a:rPr lang="de-DE" sz="3000" b="1" dirty="0" smtClean="0"/>
              <a:t>PC400</a:t>
            </a:r>
            <a:r>
              <a:rPr lang="de-DE" sz="3000" dirty="0" smtClean="0"/>
              <a:t> - </a:t>
            </a:r>
            <a:r>
              <a:rPr lang="en-US" sz="3000" dirty="0"/>
              <a:t>The Great Database Consolidation, Project Server 2010 to 2013 Migration in 8 Easy Steps</a:t>
            </a:r>
            <a:endParaRPr lang="de-DE" sz="3000" dirty="0"/>
          </a:p>
        </p:txBody>
      </p:sp>
    </p:spTree>
    <p:extLst>
      <p:ext uri="{BB962C8B-B14F-4D97-AF65-F5344CB8AC3E}">
        <p14:creationId xmlns:p14="http://schemas.microsoft.com/office/powerpoint/2010/main" val="322370782"/>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Q&amp;A</a:t>
            </a:r>
            <a:endParaRPr lang="en-US" dirty="0"/>
          </a:p>
        </p:txBody>
      </p:sp>
      <p:sp>
        <p:nvSpPr>
          <p:cNvPr id="5" name="Text Placeholder 4"/>
          <p:cNvSpPr>
            <a:spLocks noGrp="1"/>
          </p:cNvSpPr>
          <p:nvPr>
            <p:ph type="body" sz="quarter" idx="12"/>
          </p:nvPr>
        </p:nvSpPr>
        <p:spPr/>
        <p:txBody>
          <a:bodyPr anchor="b"/>
          <a:lstStyle/>
          <a:p>
            <a:r>
              <a:rPr lang="en-US" sz="2400" dirty="0"/>
              <a:t>Raphael Ax - </a:t>
            </a:r>
            <a:r>
              <a:rPr lang="en-US" sz="2400" dirty="0" smtClean="0">
                <a:hlinkClick r:id="rId3"/>
              </a:rPr>
              <a:t>raphax@microsoft.com</a:t>
            </a:r>
            <a:r>
              <a:rPr lang="en-US" sz="2400" dirty="0" smtClean="0"/>
              <a:t> </a:t>
            </a:r>
          </a:p>
          <a:p>
            <a:r>
              <a:rPr lang="en-US" sz="2400" dirty="0" smtClean="0"/>
              <a:t>Akbar Guffar </a:t>
            </a:r>
            <a:r>
              <a:rPr lang="en-US" sz="2400" dirty="0"/>
              <a:t>- </a:t>
            </a:r>
            <a:r>
              <a:rPr lang="en-US" sz="2400" dirty="0" smtClean="0">
                <a:hlinkClick r:id="rId4"/>
              </a:rPr>
              <a:t>akbarg@microsoft.com</a:t>
            </a:r>
            <a:r>
              <a:rPr lang="en-US" sz="2400" dirty="0" smtClean="0"/>
              <a:t> </a:t>
            </a:r>
          </a:p>
          <a:p>
            <a:r>
              <a:rPr lang="en-US" sz="2400" dirty="0" smtClean="0"/>
              <a:t>Artem Khlobystin </a:t>
            </a:r>
            <a:r>
              <a:rPr lang="en-US" sz="2400" dirty="0"/>
              <a:t>- </a:t>
            </a:r>
            <a:r>
              <a:rPr lang="en-US" sz="2400" dirty="0" smtClean="0">
                <a:hlinkClick r:id="rId5"/>
              </a:rPr>
              <a:t>artek@microsoft.com</a:t>
            </a:r>
            <a:r>
              <a:rPr lang="en-US" sz="2400" dirty="0" smtClean="0"/>
              <a:t> </a:t>
            </a:r>
            <a:endParaRPr lang="en-US" sz="2400" dirty="0"/>
          </a:p>
        </p:txBody>
      </p:sp>
    </p:spTree>
    <p:extLst>
      <p:ext uri="{BB962C8B-B14F-4D97-AF65-F5344CB8AC3E}">
        <p14:creationId xmlns:p14="http://schemas.microsoft.com/office/powerpoint/2010/main" val="337453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p:cNvSpPr/>
          <p:nvPr/>
        </p:nvSpPr>
        <p:spPr bwMode="auto">
          <a:xfrm>
            <a:off x="2501" y="-1"/>
            <a:ext cx="6212342"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6521" tIns="186521" rIns="186521" bIns="46628" numCol="1" rtlCol="0" anchor="t" anchorCtr="0" compatLnSpc="1">
            <a:prstTxWarp prst="textNoShape">
              <a:avLst/>
            </a:prstTxWarp>
          </a:bodyPr>
          <a:lstStyle/>
          <a:p>
            <a:pPr algn="ctr" defTabSz="932597" fontAlgn="base">
              <a:spcBef>
                <a:spcPct val="0"/>
              </a:spcBef>
              <a:spcAft>
                <a:spcPct val="0"/>
              </a:spcAft>
            </a:pPr>
            <a:endParaRPr lang="en-US" sz="2448" b="1" dirty="0">
              <a:solidFill>
                <a:srgbClr val="B9D76D">
                  <a:alpha val="98000"/>
                </a:srgbClr>
              </a:solidFill>
              <a:latin typeface="Segoe Light" pitchFamily="34" charset="0"/>
            </a:endParaRPr>
          </a:p>
        </p:txBody>
      </p:sp>
      <p:grpSp>
        <p:nvGrpSpPr>
          <p:cNvPr id="7" name="Group 6"/>
          <p:cNvGrpSpPr/>
          <p:nvPr/>
        </p:nvGrpSpPr>
        <p:grpSpPr>
          <a:xfrm>
            <a:off x="2502" y="2535901"/>
            <a:ext cx="12473232" cy="1411619"/>
            <a:chOff x="0" y="2486404"/>
            <a:chExt cx="12229769" cy="1384066"/>
          </a:xfrm>
        </p:grpSpPr>
        <p:sp>
          <p:nvSpPr>
            <p:cNvPr id="17" name="Rectangle 16"/>
            <p:cNvSpPr/>
            <p:nvPr/>
          </p:nvSpPr>
          <p:spPr bwMode="auto">
            <a:xfrm>
              <a:off x="0" y="2486404"/>
              <a:ext cx="6161069"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6091085" y="2486404"/>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63" name="Rectangle 62"/>
          <p:cNvSpPr/>
          <p:nvPr/>
        </p:nvSpPr>
        <p:spPr>
          <a:xfrm>
            <a:off x="6722829" y="212038"/>
            <a:ext cx="3235858" cy="2800767"/>
          </a:xfrm>
          <a:prstGeom prst="rect">
            <a:avLst/>
          </a:prstGeom>
        </p:spPr>
        <p:txBody>
          <a:bodyPr wrap="square">
            <a:spAutoFit/>
          </a:bodyPr>
          <a:lstStyle/>
          <a:p>
            <a:pPr defTabSz="932597" fontAlgn="base">
              <a:spcBef>
                <a:spcPct val="0"/>
              </a:spcBef>
              <a:spcAft>
                <a:spcPct val="0"/>
              </a:spcAft>
            </a:pPr>
            <a:r>
              <a:rPr lang="en-US" sz="4400" dirty="0" err="1" smtClean="0">
                <a:solidFill>
                  <a:srgbClr val="007233"/>
                </a:solidFill>
                <a:latin typeface="Segoe UI Light"/>
              </a:rPr>
              <a:t>MyPC</a:t>
            </a:r>
            <a:r>
              <a:rPr lang="en-US" sz="4400" b="1" dirty="0" smtClean="0">
                <a:solidFill>
                  <a:srgbClr val="007233"/>
                </a:solidFill>
                <a:latin typeface="Segoe UI Light"/>
              </a:rPr>
              <a:t> </a:t>
            </a:r>
            <a:r>
              <a:rPr lang="en-US" sz="4400" dirty="0" smtClean="0">
                <a:solidFill>
                  <a:srgbClr val="007233"/>
                </a:solidFill>
                <a:latin typeface="Segoe UI Light"/>
              </a:rPr>
              <a:t>fill out evaluations </a:t>
            </a:r>
            <a:br>
              <a:rPr lang="en-US" sz="4400" dirty="0" smtClean="0">
                <a:solidFill>
                  <a:srgbClr val="007233"/>
                </a:solidFill>
                <a:latin typeface="Segoe UI Light"/>
              </a:rPr>
            </a:br>
            <a:r>
              <a:rPr lang="en-US" sz="4400" dirty="0" smtClean="0">
                <a:solidFill>
                  <a:srgbClr val="007233"/>
                </a:solidFill>
                <a:latin typeface="Segoe UI Light"/>
              </a:rPr>
              <a:t>&amp; win prizes!</a:t>
            </a:r>
          </a:p>
          <a:p>
            <a:pPr defTabSz="932597" fontAlgn="base">
              <a:spcBef>
                <a:spcPct val="0"/>
              </a:spcBef>
              <a:spcAft>
                <a:spcPct val="0"/>
              </a:spcAft>
            </a:pPr>
            <a:endParaRPr lang="en-US" sz="4400" dirty="0">
              <a:solidFill>
                <a:srgbClr val="007233"/>
              </a:solidFill>
              <a:latin typeface="Segoe UI Light"/>
            </a:endParaRPr>
          </a:p>
        </p:txBody>
      </p:sp>
      <p:sp>
        <p:nvSpPr>
          <p:cNvPr id="3" name="TextBox 2"/>
          <p:cNvSpPr txBox="1"/>
          <p:nvPr/>
        </p:nvSpPr>
        <p:spPr>
          <a:xfrm>
            <a:off x="6546035" y="2887767"/>
            <a:ext cx="5655779" cy="707886"/>
          </a:xfrm>
          <a:prstGeom prst="rect">
            <a:avLst/>
          </a:prstGeom>
          <a:noFill/>
        </p:spPr>
        <p:txBody>
          <a:bodyPr wrap="none" lIns="0" tIns="0" rIns="0" bIns="0" rtlCol="0">
            <a:spAutoFit/>
          </a:bodyPr>
          <a:lstStyle/>
          <a:p>
            <a:r>
              <a:rPr lang="en-US" sz="2300" dirty="0" smtClean="0">
                <a:solidFill>
                  <a:srgbClr val="FFFFFF">
                    <a:alpha val="99000"/>
                  </a:srgbClr>
                </a:solidFill>
                <a:ea typeface="Segoe UI" pitchFamily="34" charset="0"/>
                <a:cs typeface="Segoe UI" pitchFamily="34" charset="0"/>
              </a:rPr>
              <a:t>Fill </a:t>
            </a:r>
            <a:r>
              <a:rPr lang="en-US" sz="2300" dirty="0">
                <a:solidFill>
                  <a:srgbClr val="FFFFFF">
                    <a:alpha val="99000"/>
                  </a:srgbClr>
                </a:solidFill>
                <a:ea typeface="Segoe UI" pitchFamily="34" charset="0"/>
                <a:cs typeface="Segoe UI" pitchFamily="34" charset="0"/>
              </a:rPr>
              <a:t>out session evaluations by logging </a:t>
            </a:r>
          </a:p>
          <a:p>
            <a:r>
              <a:rPr lang="en-US" sz="2300" dirty="0">
                <a:solidFill>
                  <a:srgbClr val="FFFFFF">
                    <a:alpha val="99000"/>
                  </a:srgbClr>
                </a:solidFill>
                <a:ea typeface="Segoe UI" pitchFamily="34" charset="0"/>
                <a:cs typeface="Segoe UI" pitchFamily="34" charset="0"/>
              </a:rPr>
              <a:t>into </a:t>
            </a:r>
            <a:r>
              <a:rPr lang="en-US" sz="2300" dirty="0" err="1">
                <a:solidFill>
                  <a:srgbClr val="FFFFFF">
                    <a:alpha val="99000"/>
                  </a:srgbClr>
                </a:solidFill>
                <a:ea typeface="Segoe UI" pitchFamily="34" charset="0"/>
                <a:cs typeface="Segoe UI" pitchFamily="34" charset="0"/>
              </a:rPr>
              <a:t>MyPC</a:t>
            </a:r>
            <a:r>
              <a:rPr lang="en-US" sz="2300" dirty="0">
                <a:solidFill>
                  <a:srgbClr val="FFFFFF">
                    <a:alpha val="99000"/>
                  </a:srgbClr>
                </a:solidFill>
                <a:ea typeface="Segoe UI" pitchFamily="34" charset="0"/>
                <a:cs typeface="Segoe UI" pitchFamily="34" charset="0"/>
              </a:rPr>
              <a:t> on your laptop or mobile </a:t>
            </a:r>
            <a:r>
              <a:rPr lang="en-US" sz="2300" dirty="0" smtClean="0">
                <a:solidFill>
                  <a:srgbClr val="FFFFFF">
                    <a:alpha val="99000"/>
                  </a:srgbClr>
                </a:solidFill>
                <a:ea typeface="Segoe UI" pitchFamily="34" charset="0"/>
                <a:cs typeface="Segoe UI" pitchFamily="34" charset="0"/>
              </a:rPr>
              <a:t>device.</a:t>
            </a:r>
            <a:endParaRPr lang="en-US" sz="2300" dirty="0">
              <a:gradFill>
                <a:gsLst>
                  <a:gs pos="0">
                    <a:srgbClr val="282828">
                      <a:lumMod val="65000"/>
                      <a:lumOff val="35000"/>
                    </a:srgbClr>
                  </a:gs>
                  <a:gs pos="80000">
                    <a:srgbClr val="282828">
                      <a:lumMod val="65000"/>
                      <a:lumOff val="35000"/>
                    </a:srgbClr>
                  </a:gs>
                </a:gsLst>
                <a:lin ang="16200000" scaled="0"/>
              </a:gradFill>
            </a:endParaRPr>
          </a:p>
        </p:txBody>
      </p:sp>
      <p:grpSp>
        <p:nvGrpSpPr>
          <p:cNvPr id="8" name="Group 7"/>
          <p:cNvGrpSpPr/>
          <p:nvPr/>
        </p:nvGrpSpPr>
        <p:grpSpPr>
          <a:xfrm>
            <a:off x="2502" y="4056375"/>
            <a:ext cx="12473232" cy="1411619"/>
            <a:chOff x="0" y="3963732"/>
            <a:chExt cx="12229769" cy="1384066"/>
          </a:xfrm>
        </p:grpSpPr>
        <p:sp>
          <p:nvSpPr>
            <p:cNvPr id="18" name="Rectangle 17"/>
            <p:cNvSpPr/>
            <p:nvPr/>
          </p:nvSpPr>
          <p:spPr bwMode="auto">
            <a:xfrm>
              <a:off x="0" y="3963732"/>
              <a:ext cx="6091085"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6091085" y="3963732"/>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13" name="TextBox 12"/>
          <p:cNvSpPr txBox="1"/>
          <p:nvPr/>
        </p:nvSpPr>
        <p:spPr>
          <a:xfrm>
            <a:off x="6546034" y="4408241"/>
            <a:ext cx="5787597" cy="707886"/>
          </a:xfrm>
          <a:prstGeom prst="rect">
            <a:avLst/>
          </a:prstGeom>
          <a:noFill/>
        </p:spPr>
        <p:txBody>
          <a:bodyPr wrap="square" lIns="0" tIns="0" rIns="0" bIns="0" rtlCol="0">
            <a:spAutoFit/>
          </a:bodyPr>
          <a:lstStyle/>
          <a:p>
            <a:pPr defTabSz="932290" fontAlgn="base">
              <a:spcBef>
                <a:spcPct val="0"/>
              </a:spcBef>
              <a:spcAft>
                <a:spcPct val="0"/>
              </a:spcAft>
            </a:pPr>
            <a:r>
              <a:rPr lang="en-US" sz="2300" dirty="0">
                <a:solidFill>
                  <a:srgbClr val="FFFFFF">
                    <a:alpha val="99000"/>
                  </a:srgbClr>
                </a:solidFill>
                <a:ea typeface="Segoe UI" pitchFamily="34" charset="0"/>
                <a:cs typeface="Segoe UI" pitchFamily="34" charset="0"/>
              </a:rPr>
              <a:t>Evaluation prizes </a:t>
            </a:r>
            <a:r>
              <a:rPr lang="en-US" sz="2300" dirty="0" smtClean="0">
                <a:solidFill>
                  <a:srgbClr val="FFFFFF">
                    <a:alpha val="99000"/>
                  </a:srgbClr>
                </a:solidFill>
                <a:ea typeface="Segoe UI" pitchFamily="34" charset="0"/>
                <a:cs typeface="Segoe UI" pitchFamily="34" charset="0"/>
              </a:rPr>
              <a:t>daily! Claim your prize at the </a:t>
            </a:r>
            <a:r>
              <a:rPr lang="en-US" sz="2300" dirty="0">
                <a:solidFill>
                  <a:srgbClr val="FFFFFF">
                    <a:alpha val="99000"/>
                  </a:srgbClr>
                </a:solidFill>
                <a:ea typeface="Segoe UI" pitchFamily="34" charset="0"/>
                <a:cs typeface="Segoe UI" pitchFamily="34" charset="0"/>
              </a:rPr>
              <a:t>Registration Desk on Level </a:t>
            </a:r>
            <a:r>
              <a:rPr lang="en-US" sz="2300" dirty="0" smtClean="0">
                <a:solidFill>
                  <a:srgbClr val="FFFFFF">
                    <a:alpha val="99000"/>
                  </a:srgbClr>
                </a:solidFill>
                <a:ea typeface="Segoe UI" pitchFamily="34" charset="0"/>
                <a:cs typeface="Segoe UI" pitchFamily="34" charset="0"/>
              </a:rPr>
              <a:t>1.</a:t>
            </a:r>
            <a:endParaRPr lang="en-US" sz="2300" dirty="0">
              <a:solidFill>
                <a:srgbClr val="FFFFFF">
                  <a:alpha val="99000"/>
                </a:srgbClr>
              </a:solidFill>
              <a:ea typeface="Segoe UI" pitchFamily="34" charset="0"/>
              <a:cs typeface="Segoe UI" pitchFamily="34" charset="0"/>
            </a:endParaRPr>
          </a:p>
        </p:txBody>
      </p:sp>
      <p:grpSp>
        <p:nvGrpSpPr>
          <p:cNvPr id="9" name="Group 8"/>
          <p:cNvGrpSpPr/>
          <p:nvPr/>
        </p:nvGrpSpPr>
        <p:grpSpPr>
          <a:xfrm>
            <a:off x="0" y="5576848"/>
            <a:ext cx="12475734" cy="1417677"/>
            <a:chOff x="-2453" y="5467995"/>
            <a:chExt cx="12232222" cy="1384066"/>
          </a:xfrm>
        </p:grpSpPr>
        <p:sp>
          <p:nvSpPr>
            <p:cNvPr id="19" name="Rectangle 18"/>
            <p:cNvSpPr/>
            <p:nvPr/>
          </p:nvSpPr>
          <p:spPr bwMode="auto">
            <a:xfrm>
              <a:off x="-2453" y="5467995"/>
              <a:ext cx="6255902" cy="1384066"/>
            </a:xfrm>
            <a:prstGeom prst="rect">
              <a:avLst/>
            </a:prstGeom>
            <a:solidFill>
              <a:schemeClr val="accent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p:nvSpPr>
          <p:spPr bwMode="auto">
            <a:xfrm>
              <a:off x="6091085" y="5467995"/>
              <a:ext cx="6138684" cy="1384066"/>
            </a:xfrm>
            <a:prstGeom prst="rect">
              <a:avLst/>
            </a:prstGeom>
            <a:solidFill>
              <a:schemeClr val="accent3">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spc="-102" dirty="0" err="1">
                <a:gradFill>
                  <a:gsLst>
                    <a:gs pos="0">
                      <a:srgbClr val="FFFFFF"/>
                    </a:gs>
                    <a:gs pos="100000">
                      <a:srgbClr val="FFFFFF"/>
                    </a:gs>
                  </a:gsLst>
                  <a:lin ang="5400000" scaled="0"/>
                </a:gradFill>
                <a:ea typeface="Segoe UI" pitchFamily="34" charset="0"/>
                <a:cs typeface="Segoe UI" pitchFamily="34" charset="0"/>
              </a:endParaRPr>
            </a:p>
          </p:txBody>
        </p:sp>
      </p:grpSp>
      <p:sp>
        <p:nvSpPr>
          <p:cNvPr id="6" name="TextBox 5"/>
          <p:cNvSpPr txBox="1"/>
          <p:nvPr/>
        </p:nvSpPr>
        <p:spPr>
          <a:xfrm>
            <a:off x="2501" y="6466085"/>
            <a:ext cx="6212342" cy="307777"/>
          </a:xfrm>
          <a:prstGeom prst="rect">
            <a:avLst/>
          </a:prstGeom>
          <a:noFill/>
        </p:spPr>
        <p:txBody>
          <a:bodyPr wrap="square" lIns="0" tIns="0" rIns="0" bIns="0" rtlCol="0">
            <a:spAutoFit/>
          </a:bodyPr>
          <a:lstStyle/>
          <a:p>
            <a:pPr algn="ctr"/>
            <a:r>
              <a:rPr lang="en-US" sz="2000" dirty="0" smtClean="0">
                <a:solidFill>
                  <a:srgbClr val="55D455"/>
                </a:solidFill>
              </a:rPr>
              <a:t>www.msprojectconference.com</a:t>
            </a:r>
            <a:endParaRPr lang="en-US" sz="2000" dirty="0">
              <a:solidFill>
                <a:srgbClr val="55D455"/>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485" y="519531"/>
            <a:ext cx="6369862" cy="4027195"/>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5919" y="1940045"/>
            <a:ext cx="2308887" cy="4432002"/>
          </a:xfrm>
          <a:prstGeom prst="rect">
            <a:avLst/>
          </a:prstGeom>
        </p:spPr>
      </p:pic>
      <p:sp>
        <p:nvSpPr>
          <p:cNvPr id="20" name="TextBox 19"/>
          <p:cNvSpPr txBox="1"/>
          <p:nvPr/>
        </p:nvSpPr>
        <p:spPr>
          <a:xfrm>
            <a:off x="6546035" y="5751742"/>
            <a:ext cx="5787597" cy="1061829"/>
          </a:xfrm>
          <a:prstGeom prst="rect">
            <a:avLst/>
          </a:prstGeom>
          <a:noFill/>
        </p:spPr>
        <p:txBody>
          <a:bodyPr wrap="square" lIns="0" tIns="0" rIns="0" bIns="0" rtlCol="0">
            <a:spAutoFit/>
          </a:bodyPr>
          <a:lstStyle/>
          <a:p>
            <a:pPr defTabSz="932290" fontAlgn="base">
              <a:spcBef>
                <a:spcPct val="0"/>
              </a:spcBef>
              <a:spcAft>
                <a:spcPct val="0"/>
              </a:spcAft>
            </a:pPr>
            <a:r>
              <a:rPr lang="en-US" sz="2300" dirty="0" smtClean="0">
                <a:solidFill>
                  <a:srgbClr val="FFFFFF">
                    <a:alpha val="99000"/>
                  </a:srgbClr>
                </a:solidFill>
                <a:ea typeface="Segoe UI" pitchFamily="34" charset="0"/>
                <a:cs typeface="Segoe UI" pitchFamily="34" charset="0"/>
              </a:rPr>
              <a:t>After the event, over 100 hours of resources; including all of the PPT decks and session videos will be available. </a:t>
            </a:r>
            <a:endParaRPr lang="en-US" sz="2300" dirty="0">
              <a:solidFill>
                <a:srgbClr val="FFFFFF">
                  <a:alpha val="99000"/>
                </a:srgbClr>
              </a:solidFill>
              <a:ea typeface="Segoe UI" pitchFamily="34" charset="0"/>
              <a:cs typeface="Segoe UI" pitchFamily="34"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3037" y="438078"/>
            <a:ext cx="1659744" cy="1659744"/>
          </a:xfrm>
          <a:prstGeom prst="rect">
            <a:avLst/>
          </a:prstGeom>
        </p:spPr>
      </p:pic>
    </p:spTree>
    <p:extLst>
      <p:ext uri="{BB962C8B-B14F-4D97-AF65-F5344CB8AC3E}">
        <p14:creationId xmlns:p14="http://schemas.microsoft.com/office/powerpoint/2010/main" val="273559536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895" y="6078666"/>
            <a:ext cx="10972832" cy="625023"/>
          </a:xfrm>
          <a:prstGeom prst="rect">
            <a:avLst/>
          </a:prstGeom>
          <a:noFill/>
          <a:ln w="12700">
            <a:noFill/>
            <a:miter lim="800000"/>
            <a:headEnd type="none" w="sm" len="sm"/>
            <a:tailEnd type="none" w="sm" len="sm"/>
          </a:ln>
          <a:effectLst/>
        </p:spPr>
        <p:txBody>
          <a:bodyPr vert="horz" wrap="square" lIns="182854" tIns="146283" rIns="182854" bIns="146283" numCol="1" anchor="t" anchorCtr="0" compatLnSpc="1">
            <a:prstTxWarp prst="textNoShape">
              <a:avLst/>
            </a:prstTxWarp>
            <a:spAutoFit/>
          </a:bodyPr>
          <a:lstStyle/>
          <a:p>
            <a:pPr defTabSz="932111" eaLnBrk="0" hangingPunct="0"/>
            <a:r>
              <a:rPr lang="en-US" sz="700" dirty="0">
                <a:gradFill>
                  <a:gsLst>
                    <a:gs pos="0">
                      <a:srgbClr val="FFFFFF"/>
                    </a:gs>
                    <a:gs pos="100000">
                      <a:srgbClr val="FFFFFF"/>
                    </a:gs>
                  </a:gsLst>
                  <a:lin ang="5400000" scaled="0"/>
                </a:gradFill>
                <a:cs typeface="Segoe UI" pitchFamily="34" charset="0"/>
              </a:rPr>
              <a:t>© 2014 Microsoft Corporation. All rights reserved. Microsoft, Windows and other product names are or may be registered trademarks and/or trademarks in the U.S. and/or other countries.</a:t>
            </a:r>
          </a:p>
          <a:p>
            <a:pPr defTabSz="932111"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460047" y="3145091"/>
            <a:ext cx="3288040" cy="704345"/>
          </a:xfrm>
          <a:prstGeom prst="rect">
            <a:avLst/>
          </a:prstGeom>
        </p:spPr>
      </p:pic>
    </p:spTree>
    <p:extLst>
      <p:ext uri="{BB962C8B-B14F-4D97-AF65-F5344CB8AC3E}">
        <p14:creationId xmlns:p14="http://schemas.microsoft.com/office/powerpoint/2010/main" val="2119458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Software </a:t>
            </a:r>
            <a:r>
              <a:rPr lang="de-DE" dirty="0" err="1" smtClean="0"/>
              <a:t>Requirements</a:t>
            </a:r>
            <a:endParaRPr lang="de-DE" dirty="0"/>
          </a:p>
        </p:txBody>
      </p:sp>
      <p:sp>
        <p:nvSpPr>
          <p:cNvPr id="3" name="Textplatzhalter 2"/>
          <p:cNvSpPr>
            <a:spLocks noGrp="1"/>
          </p:cNvSpPr>
          <p:nvPr>
            <p:ph type="body" sz="quarter" idx="10"/>
          </p:nvPr>
        </p:nvSpPr>
        <p:spPr>
          <a:xfrm>
            <a:off x="274638" y="1212850"/>
            <a:ext cx="11887200" cy="738664"/>
          </a:xfrm>
        </p:spPr>
        <p:txBody>
          <a:bodyPr/>
          <a:lstStyle/>
          <a:p>
            <a:r>
              <a:rPr lang="de-DE" dirty="0" smtClean="0"/>
              <a:t>Additional Features</a:t>
            </a:r>
            <a:endParaRPr lang="de-DE" dirty="0"/>
          </a:p>
        </p:txBody>
      </p:sp>
      <p:sp>
        <p:nvSpPr>
          <p:cNvPr id="4" name="Rectangle 28"/>
          <p:cNvSpPr/>
          <p:nvPr/>
        </p:nvSpPr>
        <p:spPr bwMode="auto">
          <a:xfrm>
            <a:off x="274638" y="2119278"/>
            <a:ext cx="2743200" cy="223569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de-DE" dirty="0" smtClean="0">
                <a:solidFill>
                  <a:srgbClr val="FFFFFF"/>
                </a:solidFill>
              </a:rPr>
              <a:t>Task </a:t>
            </a:r>
            <a:r>
              <a:rPr lang="de-DE" dirty="0" err="1" smtClean="0">
                <a:solidFill>
                  <a:srgbClr val="FFFFFF"/>
                </a:solidFill>
              </a:rPr>
              <a:t>Sync</a:t>
            </a:r>
            <a:r>
              <a:rPr lang="de-DE" dirty="0" smtClean="0">
                <a:solidFill>
                  <a:srgbClr val="FFFFFF"/>
                </a:solidFill>
              </a:rPr>
              <a:t>: </a:t>
            </a:r>
          </a:p>
          <a:p>
            <a:r>
              <a:rPr lang="de-DE" dirty="0" smtClean="0">
                <a:solidFill>
                  <a:srgbClr val="FFFFFF"/>
                </a:solidFill>
              </a:rPr>
              <a:t>Exchange Server 2013</a:t>
            </a:r>
          </a:p>
          <a:p>
            <a:endParaRPr lang="de-DE" dirty="0">
              <a:solidFill>
                <a:srgbClr val="FFFFFF"/>
              </a:solidFill>
            </a:endParaRPr>
          </a:p>
          <a:p>
            <a:r>
              <a:rPr lang="de-DE" dirty="0" smtClean="0">
                <a:solidFill>
                  <a:srgbClr val="FFFFFF"/>
                </a:solidFill>
              </a:rPr>
              <a:t>Outlook 2003 - 2013</a:t>
            </a:r>
            <a:endParaRPr lang="de-DE" dirty="0">
              <a:solidFill>
                <a:srgbClr val="FFFFFF"/>
              </a:solidFill>
            </a:endParaRPr>
          </a:p>
        </p:txBody>
      </p:sp>
      <p:sp>
        <p:nvSpPr>
          <p:cNvPr id="5" name="Rectangle 28"/>
          <p:cNvSpPr/>
          <p:nvPr/>
        </p:nvSpPr>
        <p:spPr bwMode="auto">
          <a:xfrm>
            <a:off x="3050343" y="2125517"/>
            <a:ext cx="2743200" cy="223569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de-DE" dirty="0" smtClean="0">
                <a:solidFill>
                  <a:srgbClr val="FFFFFF"/>
                </a:solidFill>
              </a:rPr>
              <a:t>AD </a:t>
            </a:r>
            <a:r>
              <a:rPr lang="de-DE" dirty="0" err="1" smtClean="0">
                <a:solidFill>
                  <a:srgbClr val="FFFFFF"/>
                </a:solidFill>
              </a:rPr>
              <a:t>Sync</a:t>
            </a:r>
            <a:r>
              <a:rPr lang="de-DE" dirty="0" smtClean="0">
                <a:solidFill>
                  <a:srgbClr val="FFFFFF"/>
                </a:solidFill>
              </a:rPr>
              <a:t>: </a:t>
            </a:r>
          </a:p>
          <a:p>
            <a:r>
              <a:rPr lang="de-DE" dirty="0" smtClean="0">
                <a:solidFill>
                  <a:srgbClr val="FFFFFF"/>
                </a:solidFill>
              </a:rPr>
              <a:t>Windows Server 2003 AD (min.)</a:t>
            </a:r>
            <a:endParaRPr lang="de-DE" dirty="0">
              <a:solidFill>
                <a:srgbClr val="FFFFFF"/>
              </a:solidFill>
            </a:endParaRPr>
          </a:p>
        </p:txBody>
      </p:sp>
      <p:sp>
        <p:nvSpPr>
          <p:cNvPr id="6" name="Rectangle 28"/>
          <p:cNvSpPr/>
          <p:nvPr/>
        </p:nvSpPr>
        <p:spPr bwMode="auto">
          <a:xfrm>
            <a:off x="5826048" y="2119277"/>
            <a:ext cx="2743200" cy="223569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de-DE" dirty="0" smtClean="0">
                <a:solidFill>
                  <a:srgbClr val="FFFFFF"/>
                </a:solidFill>
              </a:rPr>
              <a:t>Reporting: </a:t>
            </a:r>
          </a:p>
          <a:p>
            <a:r>
              <a:rPr lang="de-DE" dirty="0" smtClean="0">
                <a:solidFill>
                  <a:srgbClr val="FFFFFF"/>
                </a:solidFill>
              </a:rPr>
              <a:t>Excel 2010 – 2013</a:t>
            </a:r>
          </a:p>
          <a:p>
            <a:r>
              <a:rPr lang="de-DE" dirty="0" err="1" smtClean="0">
                <a:solidFill>
                  <a:srgbClr val="FFFFFF"/>
                </a:solidFill>
              </a:rPr>
              <a:t>Odata</a:t>
            </a:r>
            <a:r>
              <a:rPr lang="de-DE" dirty="0" smtClean="0">
                <a:solidFill>
                  <a:srgbClr val="FFFFFF"/>
                </a:solidFill>
              </a:rPr>
              <a:t>: </a:t>
            </a:r>
          </a:p>
          <a:p>
            <a:r>
              <a:rPr lang="de-DE" dirty="0" smtClean="0">
                <a:solidFill>
                  <a:srgbClr val="FFFFFF"/>
                </a:solidFill>
              </a:rPr>
              <a:t>Excel 2013</a:t>
            </a:r>
          </a:p>
          <a:p>
            <a:r>
              <a:rPr lang="de-DE" dirty="0" smtClean="0">
                <a:solidFill>
                  <a:srgbClr val="FFFFFF"/>
                </a:solidFill>
              </a:rPr>
              <a:t>Visual Reports: </a:t>
            </a:r>
          </a:p>
          <a:p>
            <a:r>
              <a:rPr lang="de-DE" dirty="0" smtClean="0">
                <a:solidFill>
                  <a:srgbClr val="FFFFFF"/>
                </a:solidFill>
              </a:rPr>
              <a:t>Excel 2007 – 2013</a:t>
            </a:r>
          </a:p>
          <a:p>
            <a:r>
              <a:rPr lang="de-DE" dirty="0" smtClean="0">
                <a:solidFill>
                  <a:srgbClr val="FFFFFF"/>
                </a:solidFill>
              </a:rPr>
              <a:t>Visio 2007 - 2013</a:t>
            </a:r>
            <a:endParaRPr lang="de-DE" dirty="0">
              <a:solidFill>
                <a:srgbClr val="FFFFFF"/>
              </a:solidFill>
            </a:endParaRPr>
          </a:p>
        </p:txBody>
      </p:sp>
      <p:sp>
        <p:nvSpPr>
          <p:cNvPr id="7" name="Rectangle 28"/>
          <p:cNvSpPr/>
          <p:nvPr/>
        </p:nvSpPr>
        <p:spPr bwMode="auto">
          <a:xfrm>
            <a:off x="8613090" y="2109891"/>
            <a:ext cx="2743200" cy="223569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de-DE" dirty="0" smtClean="0">
                <a:solidFill>
                  <a:srgbClr val="FFFFFF"/>
                </a:solidFill>
              </a:rPr>
              <a:t>Workflow </a:t>
            </a:r>
            <a:r>
              <a:rPr lang="de-DE" dirty="0" err="1" smtClean="0">
                <a:solidFill>
                  <a:srgbClr val="FFFFFF"/>
                </a:solidFill>
              </a:rPr>
              <a:t>Editing</a:t>
            </a:r>
            <a:r>
              <a:rPr lang="de-DE" dirty="0" smtClean="0">
                <a:solidFill>
                  <a:srgbClr val="FFFFFF"/>
                </a:solidFill>
              </a:rPr>
              <a:t>: </a:t>
            </a:r>
          </a:p>
          <a:p>
            <a:r>
              <a:rPr lang="de-DE" dirty="0" smtClean="0">
                <a:solidFill>
                  <a:srgbClr val="FFFFFF"/>
                </a:solidFill>
              </a:rPr>
              <a:t>SharePoint Designer 2013</a:t>
            </a:r>
          </a:p>
          <a:p>
            <a:r>
              <a:rPr lang="de-DE" dirty="0" smtClean="0">
                <a:solidFill>
                  <a:srgbClr val="FFFFFF"/>
                </a:solidFill>
              </a:rPr>
              <a:t>Visio 2013</a:t>
            </a:r>
          </a:p>
          <a:p>
            <a:r>
              <a:rPr lang="de-DE" dirty="0" smtClean="0">
                <a:solidFill>
                  <a:srgbClr val="FFFFFF"/>
                </a:solidFill>
              </a:rPr>
              <a:t>Visual Studio 2012</a:t>
            </a:r>
            <a:endParaRPr lang="de-DE" dirty="0">
              <a:solidFill>
                <a:srgbClr val="FFFFFF"/>
              </a:solidFill>
            </a:endParaRPr>
          </a:p>
        </p:txBody>
      </p:sp>
      <p:sp>
        <p:nvSpPr>
          <p:cNvPr id="8" name="Rectangle 25"/>
          <p:cNvSpPr/>
          <p:nvPr/>
        </p:nvSpPr>
        <p:spPr bwMode="auto">
          <a:xfrm>
            <a:off x="307142" y="4522737"/>
            <a:ext cx="5518905" cy="113476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Internet Explorer 8 as minimum, 10-11 recommended</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Firefox, Safari &amp; Chrome supported</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28"/>
          <p:cNvSpPr/>
          <p:nvPr/>
        </p:nvSpPr>
        <p:spPr bwMode="auto">
          <a:xfrm>
            <a:off x="8613090" y="4503963"/>
            <a:ext cx="2743200" cy="115353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de-DE" dirty="0" err="1" smtClean="0">
                <a:solidFill>
                  <a:srgbClr val="FFFFFF"/>
                </a:solidFill>
              </a:rPr>
              <a:t>Requires</a:t>
            </a:r>
            <a:r>
              <a:rPr lang="de-DE" dirty="0" smtClean="0">
                <a:solidFill>
                  <a:srgbClr val="FFFFFF"/>
                </a:solidFill>
              </a:rPr>
              <a:t> </a:t>
            </a:r>
            <a:r>
              <a:rPr lang="en-US" dirty="0">
                <a:solidFill>
                  <a:srgbClr val="FFFFFF"/>
                </a:solidFill>
              </a:rPr>
              <a:t>Workflow Manager Client 1.0 execution engine</a:t>
            </a:r>
            <a:endParaRPr lang="de-DE" dirty="0">
              <a:solidFill>
                <a:srgbClr val="FFFFFF"/>
              </a:solidFill>
            </a:endParaRPr>
          </a:p>
        </p:txBody>
      </p:sp>
    </p:spTree>
    <p:extLst>
      <p:ext uri="{BB962C8B-B14F-4D97-AF65-F5344CB8AC3E}">
        <p14:creationId xmlns:p14="http://schemas.microsoft.com/office/powerpoint/2010/main" val="116547316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Minimum Hardware </a:t>
            </a:r>
            <a:r>
              <a:rPr lang="de-DE" dirty="0" err="1" smtClean="0"/>
              <a:t>Requirements</a:t>
            </a:r>
            <a:endParaRPr lang="de-DE" dirty="0"/>
          </a:p>
        </p:txBody>
      </p:sp>
      <p:sp>
        <p:nvSpPr>
          <p:cNvPr id="3" name="Textplatzhalter 2"/>
          <p:cNvSpPr>
            <a:spLocks noGrp="1"/>
          </p:cNvSpPr>
          <p:nvPr>
            <p:ph type="body" sz="quarter" idx="10"/>
          </p:nvPr>
        </p:nvSpPr>
        <p:spPr>
          <a:xfrm>
            <a:off x="274638" y="1212850"/>
            <a:ext cx="11887200" cy="738664"/>
          </a:xfrm>
        </p:spPr>
        <p:txBody>
          <a:bodyPr/>
          <a:lstStyle/>
          <a:p>
            <a:r>
              <a:rPr lang="de-DE" dirty="0" smtClean="0"/>
              <a:t>Single-Server </a:t>
            </a:r>
            <a:r>
              <a:rPr lang="de-DE" dirty="0" err="1" smtClean="0"/>
              <a:t>deployment</a:t>
            </a:r>
            <a:endParaRPr lang="de-DE" dirty="0"/>
          </a:p>
        </p:txBody>
      </p:sp>
      <p:sp>
        <p:nvSpPr>
          <p:cNvPr id="5" name="Rectangle 25"/>
          <p:cNvSpPr/>
          <p:nvPr/>
        </p:nvSpPr>
        <p:spPr bwMode="auto">
          <a:xfrm>
            <a:off x="1609725" y="2450353"/>
            <a:ext cx="2743200" cy="223569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CPU: 64-Bit, four-core, 2.5Ghz </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RAM: 24GB</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30"/>
          <p:cNvSpPr/>
          <p:nvPr/>
        </p:nvSpPr>
        <p:spPr bwMode="auto">
          <a:xfrm>
            <a:off x="4661941" y="3135100"/>
            <a:ext cx="2743200" cy="866199"/>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solidFill>
                  <a:srgbClr val="FFFFFF"/>
                </a:solidFill>
              </a:rPr>
              <a:t>Not recommended for production use</a:t>
            </a:r>
            <a:endParaRPr lang="en-US" dirty="0">
              <a:gradFill>
                <a:gsLst>
                  <a:gs pos="0">
                    <a:srgbClr val="FFFFFF"/>
                  </a:gs>
                  <a:gs pos="100000">
                    <a:srgbClr val="FFFFFF"/>
                  </a:gs>
                </a:gsLst>
                <a:lin ang="5400000" scaled="0"/>
              </a:gradFill>
              <a:ea typeface="Segoe UI" pitchFamily="34" charset="0"/>
              <a:cs typeface="Segoe UI" pitchFamily="34" charset="0"/>
            </a:endParaRPr>
          </a:p>
        </p:txBody>
      </p:sp>
      <p:pic>
        <p:nvPicPr>
          <p:cNvPr id="7" name="Grafik 6"/>
          <p:cNvPicPr>
            <a:picLocks noChangeAspect="1"/>
          </p:cNvPicPr>
          <p:nvPr/>
        </p:nvPicPr>
        <p:blipFill>
          <a:blip r:embed="rId3"/>
          <a:stretch>
            <a:fillRect/>
          </a:stretch>
        </p:blipFill>
        <p:spPr>
          <a:xfrm>
            <a:off x="513809" y="2129110"/>
            <a:ext cx="786900" cy="3036534"/>
          </a:xfrm>
          <a:prstGeom prst="rect">
            <a:avLst/>
          </a:prstGeom>
        </p:spPr>
      </p:pic>
    </p:spTree>
    <p:extLst>
      <p:ext uri="{BB962C8B-B14F-4D97-AF65-F5344CB8AC3E}">
        <p14:creationId xmlns:p14="http://schemas.microsoft.com/office/powerpoint/2010/main" val="86085467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Recommended Hardware </a:t>
            </a:r>
            <a:endParaRPr lang="de-DE" dirty="0"/>
          </a:p>
        </p:txBody>
      </p:sp>
      <p:sp>
        <p:nvSpPr>
          <p:cNvPr id="3" name="Textplatzhalter 2"/>
          <p:cNvSpPr>
            <a:spLocks noGrp="1"/>
          </p:cNvSpPr>
          <p:nvPr>
            <p:ph type="body" sz="quarter" idx="10"/>
          </p:nvPr>
        </p:nvSpPr>
        <p:spPr>
          <a:xfrm>
            <a:off x="274638" y="1212850"/>
            <a:ext cx="11887200" cy="738664"/>
          </a:xfrm>
        </p:spPr>
        <p:txBody>
          <a:bodyPr/>
          <a:lstStyle/>
          <a:p>
            <a:r>
              <a:rPr lang="de-DE" dirty="0" err="1" smtClean="0"/>
              <a:t>Three-tiered</a:t>
            </a:r>
            <a:r>
              <a:rPr lang="de-DE" dirty="0" smtClean="0"/>
              <a:t> Infrastructure</a:t>
            </a:r>
            <a:endParaRPr lang="de-DE" dirty="0"/>
          </a:p>
        </p:txBody>
      </p:sp>
      <p:sp>
        <p:nvSpPr>
          <p:cNvPr id="5" name="Rectangle 25"/>
          <p:cNvSpPr/>
          <p:nvPr/>
        </p:nvSpPr>
        <p:spPr bwMode="auto">
          <a:xfrm>
            <a:off x="1609725" y="1951514"/>
            <a:ext cx="2743200" cy="108012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CPU: 64-Bit, four-core, 2.5Ghz </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RAM: 16GB</a:t>
            </a:r>
            <a:endParaRPr lang="en-US" dirty="0">
              <a:gradFill>
                <a:gsLst>
                  <a:gs pos="0">
                    <a:srgbClr val="FFFFFF"/>
                  </a:gs>
                  <a:gs pos="100000">
                    <a:srgbClr val="FFFFFF"/>
                  </a:gs>
                </a:gsLst>
                <a:lin ang="5400000" scaled="0"/>
              </a:gradFill>
              <a:ea typeface="Segoe UI" pitchFamily="34" charset="0"/>
              <a:cs typeface="Segoe UI" pitchFamily="34" charset="0"/>
            </a:endParaRPr>
          </a:p>
        </p:txBody>
      </p:sp>
      <p:pic>
        <p:nvPicPr>
          <p:cNvPr id="7" name="Grafik 6"/>
          <p:cNvPicPr>
            <a:picLocks noChangeAspect="1"/>
          </p:cNvPicPr>
          <p:nvPr/>
        </p:nvPicPr>
        <p:blipFill>
          <a:blip r:embed="rId3"/>
          <a:stretch>
            <a:fillRect/>
          </a:stretch>
        </p:blipFill>
        <p:spPr>
          <a:xfrm>
            <a:off x="513809" y="2129110"/>
            <a:ext cx="786900" cy="3036534"/>
          </a:xfrm>
          <a:prstGeom prst="rect">
            <a:avLst/>
          </a:prstGeom>
        </p:spPr>
      </p:pic>
      <p:sp>
        <p:nvSpPr>
          <p:cNvPr id="8" name="Rectangle 25"/>
          <p:cNvSpPr/>
          <p:nvPr/>
        </p:nvSpPr>
        <p:spPr bwMode="auto">
          <a:xfrm>
            <a:off x="1609725" y="3107317"/>
            <a:ext cx="2743200" cy="108012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CPU: 64-Bit, four-core, 2.5Ghz </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RAM: 16GB</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25"/>
          <p:cNvSpPr/>
          <p:nvPr/>
        </p:nvSpPr>
        <p:spPr bwMode="auto">
          <a:xfrm>
            <a:off x="1609725" y="4263120"/>
            <a:ext cx="2743200" cy="108012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CPU: 64-Bit, four-core – eight-core, 2.5Ghz </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RAM: 32GB – 64GB</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28"/>
          <p:cNvSpPr/>
          <p:nvPr/>
        </p:nvSpPr>
        <p:spPr bwMode="auto">
          <a:xfrm>
            <a:off x="4661941" y="1951514"/>
            <a:ext cx="2743200" cy="223569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de-DE" dirty="0" err="1" smtClean="0">
                <a:solidFill>
                  <a:srgbClr val="FFFFFF"/>
                </a:solidFill>
              </a:rPr>
              <a:t>Scale</a:t>
            </a:r>
            <a:r>
              <a:rPr lang="de-DE" dirty="0" smtClean="0">
                <a:solidFill>
                  <a:srgbClr val="FFFFFF"/>
                </a:solidFill>
              </a:rPr>
              <a:t>-out </a:t>
            </a:r>
            <a:r>
              <a:rPr lang="de-DE" dirty="0" err="1" smtClean="0">
                <a:solidFill>
                  <a:srgbClr val="FFFFFF"/>
                </a:solidFill>
              </a:rPr>
              <a:t>each</a:t>
            </a:r>
            <a:r>
              <a:rPr lang="de-DE" dirty="0" smtClean="0">
                <a:solidFill>
                  <a:srgbClr val="FFFFFF"/>
                </a:solidFill>
              </a:rPr>
              <a:t> </a:t>
            </a:r>
            <a:r>
              <a:rPr lang="de-DE" dirty="0" err="1" smtClean="0">
                <a:solidFill>
                  <a:srgbClr val="FFFFFF"/>
                </a:solidFill>
              </a:rPr>
              <a:t>tier</a:t>
            </a:r>
            <a:r>
              <a:rPr lang="de-DE" dirty="0" smtClean="0">
                <a:solidFill>
                  <a:srgbClr val="FFFFFF"/>
                </a:solidFill>
              </a:rPr>
              <a:t> </a:t>
            </a:r>
            <a:r>
              <a:rPr lang="de-DE" dirty="0" err="1" smtClean="0">
                <a:solidFill>
                  <a:srgbClr val="FFFFFF"/>
                </a:solidFill>
              </a:rPr>
              <a:t>based</a:t>
            </a:r>
            <a:r>
              <a:rPr lang="de-DE" dirty="0" smtClean="0">
                <a:solidFill>
                  <a:srgbClr val="FFFFFF"/>
                </a:solidFill>
              </a:rPr>
              <a:t> on </a:t>
            </a:r>
            <a:r>
              <a:rPr lang="de-DE" dirty="0" err="1" smtClean="0">
                <a:solidFill>
                  <a:srgbClr val="FFFFFF"/>
                </a:solidFill>
              </a:rPr>
              <a:t>dataset</a:t>
            </a:r>
            <a:r>
              <a:rPr lang="de-DE" dirty="0" smtClean="0">
                <a:solidFill>
                  <a:srgbClr val="FFFFFF"/>
                </a:solidFill>
              </a:rPr>
              <a:t> </a:t>
            </a:r>
            <a:r>
              <a:rPr lang="de-DE" dirty="0" err="1" smtClean="0">
                <a:solidFill>
                  <a:srgbClr val="FFFFFF"/>
                </a:solidFill>
              </a:rPr>
              <a:t>requirements</a:t>
            </a:r>
            <a:endParaRPr lang="de-DE" dirty="0">
              <a:solidFill>
                <a:srgbClr val="FFFFFF"/>
              </a:solidFill>
            </a:endParaRPr>
          </a:p>
        </p:txBody>
      </p:sp>
    </p:spTree>
    <p:extLst>
      <p:ext uri="{BB962C8B-B14F-4D97-AF65-F5344CB8AC3E}">
        <p14:creationId xmlns:p14="http://schemas.microsoft.com/office/powerpoint/2010/main" val="356113775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Recommended </a:t>
            </a:r>
            <a:r>
              <a:rPr lang="de-DE" dirty="0" err="1" smtClean="0"/>
              <a:t>infrastructure</a:t>
            </a:r>
            <a:endParaRPr lang="de-DE" dirty="0"/>
          </a:p>
        </p:txBody>
      </p:sp>
      <p:sp>
        <p:nvSpPr>
          <p:cNvPr id="3" name="Textplatzhalter 2"/>
          <p:cNvSpPr>
            <a:spLocks noGrp="1"/>
          </p:cNvSpPr>
          <p:nvPr>
            <p:ph type="body" sz="quarter" idx="10"/>
          </p:nvPr>
        </p:nvSpPr>
        <p:spPr>
          <a:xfrm>
            <a:off x="274638" y="1212850"/>
            <a:ext cx="11887200" cy="738664"/>
          </a:xfrm>
        </p:spPr>
        <p:txBody>
          <a:bodyPr/>
          <a:lstStyle/>
          <a:p>
            <a:r>
              <a:rPr lang="de-DE" dirty="0" smtClean="0"/>
              <a:t>„Ideal </a:t>
            </a:r>
            <a:r>
              <a:rPr lang="de-DE" dirty="0" err="1" smtClean="0"/>
              <a:t>world</a:t>
            </a:r>
            <a:r>
              <a:rPr lang="de-DE" dirty="0" smtClean="0"/>
              <a:t>“ </a:t>
            </a:r>
            <a:r>
              <a:rPr lang="de-DE" dirty="0" err="1" smtClean="0"/>
              <a:t>for</a:t>
            </a:r>
            <a:r>
              <a:rPr lang="de-DE" dirty="0" smtClean="0"/>
              <a:t> Project Server</a:t>
            </a:r>
            <a:endParaRPr lang="de-DE" dirty="0"/>
          </a:p>
        </p:txBody>
      </p:sp>
      <p:pic>
        <p:nvPicPr>
          <p:cNvPr id="6" name="Grafik 5"/>
          <p:cNvPicPr>
            <a:picLocks noChangeAspect="1"/>
          </p:cNvPicPr>
          <p:nvPr/>
        </p:nvPicPr>
        <p:blipFill>
          <a:blip r:embed="rId3"/>
          <a:stretch>
            <a:fillRect/>
          </a:stretch>
        </p:blipFill>
        <p:spPr>
          <a:xfrm>
            <a:off x="3609212" y="1951514"/>
            <a:ext cx="5218051" cy="4670600"/>
          </a:xfrm>
          <a:prstGeom prst="rect">
            <a:avLst/>
          </a:prstGeom>
        </p:spPr>
      </p:pic>
    </p:spTree>
    <p:extLst>
      <p:ext uri="{BB962C8B-B14F-4D97-AF65-F5344CB8AC3E}">
        <p14:creationId xmlns:p14="http://schemas.microsoft.com/office/powerpoint/2010/main" val="373009418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504_Project_Conference_2014_16x9_Template">
  <a:themeElements>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Project_Conference_2014_16x9_Template" id="{C61AC4D3-E193-4109-AC9A-62AA01AE86C7}" vid="{992E63A4-A22B-4981-B03C-698942FFAD67}"/>
    </a:ext>
  </a:extLst>
</a:theme>
</file>

<file path=ppt/theme/theme2.xml><?xml version="1.0" encoding="utf-8"?>
<a:theme xmlns:a="http://schemas.openxmlformats.org/drawingml/2006/main" name="1_5-30504_Project_Conference_2014_16x9_Template">
  <a:themeElements>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Project_Conference_2014_16x9_Template.potx" id="{D65F44BC-C9C2-4706-AB04-B50E151FB38B}" vid="{F65E1CC8-FC9C-4ABE-A182-63CE42710E75}"/>
    </a:ext>
  </a:extLst>
</a:theme>
</file>

<file path=ppt/theme/theme3.xml><?xml version="1.0" encoding="utf-8"?>
<a:theme xmlns:a="http://schemas.openxmlformats.org/drawingml/2006/main" name="5_5-30504_Project_Conference_2014_16x9_Template">
  <a:themeElements>
    <a:clrScheme name="Microsoft Project Conference 2014">
      <a:dk1>
        <a:srgbClr val="282828"/>
      </a:dk1>
      <a:lt1>
        <a:srgbClr val="FFFFFF"/>
      </a:lt1>
      <a:dk2>
        <a:srgbClr val="007233"/>
      </a:dk2>
      <a:lt2>
        <a:srgbClr val="D2D2D2"/>
      </a:lt2>
      <a:accent1>
        <a:srgbClr val="007233"/>
      </a:accent1>
      <a:accent2>
        <a:srgbClr val="009E49"/>
      </a:accent2>
      <a:accent3>
        <a:srgbClr val="55D455"/>
      </a:accent3>
      <a:accent4>
        <a:srgbClr val="DC3C00"/>
      </a:accent4>
      <a:accent5>
        <a:srgbClr val="68217A"/>
      </a:accent5>
      <a:accent6>
        <a:srgbClr val="0072C6"/>
      </a:accent6>
      <a:hlink>
        <a:srgbClr val="2CB12C"/>
      </a:hlink>
      <a:folHlink>
        <a:srgbClr val="2CB12C"/>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Project_Conference_2014_16x9_Template" id="{C61AC4D3-E193-4109-AC9A-62AA01AE86C7}" vid="{992E63A4-A22B-4981-B03C-698942FFAD6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20a72cd1d1b757882aa70762ca7ed1bf">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50a28c475fac834f54235d5d0d84a2d0"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20</Value>
      <Value>19</Value>
      <Value>23</Value>
      <Value>21</Value>
    </TaxCatchAll>
    <Event_x0020_End_x0020_Date xmlns="e36bfbf9-5e42-489c-a259-4c54eb22cb57">2014-02-05T08:00:00+00:00</Event_x0020_End_x0020_Date>
    <Event_x0020_Start_x0020_Date xmlns="e36bfbf9-5e42-489c-a259-4c54eb22cb57">2014-02-02T08:00:00+00:00</Event_x0020_Start_x0020_Date>
    <MS_x0020_Speaker xmlns="e36bfbf9-5e42-489c-a259-4c54eb22cb57">
      <UserInfo>
        <DisplayName>Raphael Ax</DisplayName>
        <AccountId>448</AccountId>
        <AccountType/>
      </UserInfo>
    </MS_x0020_Speaker>
    <External_x0020_Speaker xmlns="e36bfbf9-5e42-489c-a259-4c54eb22cb57"> Raphael Ax, Akbar Guffar, Artem Khlobystin</External_x0020_Speaker>
    <Session_x0020_Code xmlns="e36bfbf9-5e42-489c-a259-4c54eb22cb57">PC318</Session_x0020_Code>
    <Presentation_x0020_Date xmlns="e36bfbf9-5e42-489c-a259-4c54eb22cb57">2014-02-04T08:00:00+00:00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Anaheim Convention Center</TermName>
          <TermId xmlns="http://schemas.microsoft.com/office/infopath/2007/PartnerControls">c525dbc1-fb46-4f9d-a196-ce33b4962b5a</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TermInfo xmlns="http://schemas.microsoft.com/office/infopath/2007/PartnerControls">
          <TermName xmlns="http://schemas.microsoft.com/office/infopath/2007/PartnerControls">IT professionals</TermName>
          <TermId xmlns="http://schemas.microsoft.com/office/infopath/2007/PartnerControls">f9d20670-fa9a-45b8-a017-ba71db81a534</TermId>
        </TermInfo>
      </Term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Microsoft Project Conference</TermName>
          <TermId xmlns="http://schemas.microsoft.com/office/infopath/2007/PartnerControls">8541e3ab-89f7-4683-9d1d-08e608a88885</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Anaheim</TermName>
          <TermId xmlns="http://schemas.microsoft.com/office/infopath/2007/PartnerControls">67ffa72a-1f39-45c3-9bb1-f96b5f9c92e3</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axKeywordTaxHTField>
    <RatedBy xmlns="http://schemas.microsoft.com/sharepoint/v3">
      <UserInfo>
        <DisplayName/>
        <AccountId xsi:nil="true"/>
        <AccountType/>
      </UserInfo>
    </RatedBy>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CF44C8-9968-4EA4-8ACF-2AE072652DE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Microsoft_Project_Conference_2014_16x9_Template</Template>
  <TotalTime>3</TotalTime>
  <Words>7866</Words>
  <Application>Microsoft Office PowerPoint</Application>
  <PresentationFormat>Custom</PresentationFormat>
  <Paragraphs>741</Paragraphs>
  <Slides>56</Slides>
  <Notes>51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56</vt:i4>
      </vt:variant>
    </vt:vector>
  </HeadingPairs>
  <TitlesOfParts>
    <vt:vector size="67" baseType="lpstr">
      <vt:lpstr>Arial</vt:lpstr>
      <vt:lpstr>Calibri</vt:lpstr>
      <vt:lpstr>Consolas</vt:lpstr>
      <vt:lpstr>Segoe Light</vt:lpstr>
      <vt:lpstr>Segoe UI</vt:lpstr>
      <vt:lpstr>Segoe UI Light</vt:lpstr>
      <vt:lpstr>Times New Roman</vt:lpstr>
      <vt:lpstr>Wingdings</vt:lpstr>
      <vt:lpstr>5-30504_Project_Conference_2014_16x9_Template</vt:lpstr>
      <vt:lpstr>1_5-30504_Project_Conference_2014_16x9_Template</vt:lpstr>
      <vt:lpstr>5_5-30504_Project_Conference_2014_16x9_Template</vt:lpstr>
      <vt:lpstr>PowerPoint Presentation</vt:lpstr>
      <vt:lpstr>Project Server 2013 Deployment Best Practices from the field</vt:lpstr>
      <vt:lpstr>Basic Requirements</vt:lpstr>
      <vt:lpstr>Software Requirements</vt:lpstr>
      <vt:lpstr>Software Requirements</vt:lpstr>
      <vt:lpstr>Software Requirements</vt:lpstr>
      <vt:lpstr>Minimum Hardware Requirements</vt:lpstr>
      <vt:lpstr>Recommended Hardware </vt:lpstr>
      <vt:lpstr>Recommended infrastructure</vt:lpstr>
      <vt:lpstr>Architecture</vt:lpstr>
      <vt:lpstr>Project Server 2010 Architecture</vt:lpstr>
      <vt:lpstr>Project Server 2013 Architecture</vt:lpstr>
      <vt:lpstr>Project Server 2013 Architecture</vt:lpstr>
      <vt:lpstr>Project Server 2013 Architecture</vt:lpstr>
      <vt:lpstr>Project Server 2013 Architecture</vt:lpstr>
      <vt:lpstr>General Deployment Scenarios</vt:lpstr>
      <vt:lpstr>Separate Project Server Farm</vt:lpstr>
      <vt:lpstr>Interoperability</vt:lpstr>
      <vt:lpstr>SQL Server Best Practices</vt:lpstr>
      <vt:lpstr>Why focus on SQL?</vt:lpstr>
      <vt:lpstr>When planning SQL…</vt:lpstr>
      <vt:lpstr>Security</vt:lpstr>
      <vt:lpstr>Performance</vt:lpstr>
      <vt:lpstr>High Availability</vt:lpstr>
      <vt:lpstr>Maintain &amp; Monitor  </vt:lpstr>
      <vt:lpstr>Capacity Planning</vt:lpstr>
      <vt:lpstr>Performance</vt:lpstr>
      <vt:lpstr>Capacity Planning</vt:lpstr>
      <vt:lpstr>Dataset requirements</vt:lpstr>
      <vt:lpstr>Virtualization</vt:lpstr>
      <vt:lpstr>Top Performance Bottlenecks</vt:lpstr>
      <vt:lpstr>Capacity Top Recommendations</vt:lpstr>
      <vt:lpstr>Capacity Highlights</vt:lpstr>
      <vt:lpstr>Deployment Options</vt:lpstr>
      <vt:lpstr>Prepare for deployment</vt:lpstr>
      <vt:lpstr>Deployment Options</vt:lpstr>
      <vt:lpstr>PowerShell Option</vt:lpstr>
      <vt:lpstr>GUI Option</vt:lpstr>
      <vt:lpstr>Deployment Top Recommendations</vt:lpstr>
      <vt:lpstr>Deployment Highlights</vt:lpstr>
      <vt:lpstr>Upgrade</vt:lpstr>
      <vt:lpstr>Upgrade considerations</vt:lpstr>
      <vt:lpstr>Upgrade Cycle</vt:lpstr>
      <vt:lpstr>Post Upgrade tasks </vt:lpstr>
      <vt:lpstr>Common Problems</vt:lpstr>
      <vt:lpstr>Common Problems</vt:lpstr>
      <vt:lpstr>After the Upgrade…</vt:lpstr>
      <vt:lpstr>Monitor</vt:lpstr>
      <vt:lpstr>Developer Dashboard</vt:lpstr>
      <vt:lpstr>Project Log Level Manager</vt:lpstr>
      <vt:lpstr>Software Updates</vt:lpstr>
      <vt:lpstr>Disaster recovery</vt:lpstr>
      <vt:lpstr>Related Sessions</vt:lpstr>
      <vt:lpstr>Q&amp;A</vt:lpstr>
      <vt:lpstr>PowerPoint Presentation</vt:lpstr>
      <vt:lpstr>PowerPoint Presentation</vt:lpstr>
    </vt:vector>
  </TitlesOfParts>
  <Manager>&lt;Comms manager/speech writer&gt;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Server 2013 Deployment Best Practices from the field</dc:title>
  <dc:subject>Project Conference 2014</dc:subject>
  <dc:creator>Administrator</dc:creator>
  <cp:keywords>Project Conference 2014</cp:keywords>
  <dc:description>Template by: Mitchell Derrey, Silver Fox Productions
Formatting by: 
Event Dates: February 2-5, 2014
Event Location: Anaheim, CA
Audience Type: Internal/External</dc:description>
  <cp:lastModifiedBy>Lynette Spears (Silver Fox)</cp:lastModifiedBy>
  <cp:revision>2</cp:revision>
  <dcterms:created xsi:type="dcterms:W3CDTF">2014-02-02T23:03:47Z</dcterms:created>
  <dcterms:modified xsi:type="dcterms:W3CDTF">2014-02-05T00:03:03Z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741;#Project Conference|e78f6a1e-94a7-4673-9466-01c6e41b390d</vt:lpwstr>
  </property>
  <property fmtid="{D5CDD505-2E9C-101B-9397-08002B2CF9AE}" pid="5" name="Audience">
    <vt:lpwstr/>
  </property>
  <property fmtid="{D5CDD505-2E9C-101B-9397-08002B2CF9AE}" pid="6" name="Campaign">
    <vt:lpwstr/>
  </property>
  <property fmtid="{D5CDD505-2E9C-101B-9397-08002B2CF9AE}" pid="7" name="Event Venue">
    <vt:lpwstr>20;#Anaheim Convention Center|c525dbc1-fb46-4f9d-a196-ce33b4962b5a</vt:lpwstr>
  </property>
  <property fmtid="{D5CDD505-2E9C-101B-9397-08002B2CF9AE}" pid="8" name="Track">
    <vt:lpwstr/>
  </property>
  <property fmtid="{D5CDD505-2E9C-101B-9397-08002B2CF9AE}" pid="9" name="Event Location">
    <vt:lpwstr>19;#Anaheim|67ffa72a-1f39-45c3-9bb1-f96b5f9c92e3</vt:lpwstr>
  </property>
  <property fmtid="{D5CDD505-2E9C-101B-9397-08002B2CF9AE}" pid="10" name="Audience1">
    <vt:lpwstr>21;#IT professionals|f9d20670-fa9a-45b8-a017-ba71db81a534</vt:lpwstr>
  </property>
  <property fmtid="{D5CDD505-2E9C-101B-9397-08002B2CF9AE}" pid="11" name="Event_x0020_Name">
    <vt:lpwstr>23;#Microsoft Project Conference|8541e3ab-89f7-4683-9d1d-08e608a88885</vt:lpwstr>
  </property>
  <property fmtid="{D5CDD505-2E9C-101B-9397-08002B2CF9AE}" pid="12" name="Event Name">
    <vt:lpwstr>23</vt:lpwstr>
  </property>
</Properties>
</file>