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 id="2147483777" r:id="rId6"/>
  </p:sldMasterIdLst>
  <p:notesMasterIdLst>
    <p:notesMasterId r:id="rId36"/>
  </p:notesMasterIdLst>
  <p:handoutMasterIdLst>
    <p:handoutMasterId r:id="rId37"/>
  </p:handoutMasterIdLst>
  <p:sldIdLst>
    <p:sldId id="331" r:id="rId7"/>
    <p:sldId id="423" r:id="rId8"/>
    <p:sldId id="310" r:id="rId9"/>
    <p:sldId id="403" r:id="rId10"/>
    <p:sldId id="411" r:id="rId11"/>
    <p:sldId id="413" r:id="rId12"/>
    <p:sldId id="415" r:id="rId13"/>
    <p:sldId id="412" r:id="rId14"/>
    <p:sldId id="410" r:id="rId15"/>
    <p:sldId id="406" r:id="rId16"/>
    <p:sldId id="408" r:id="rId17"/>
    <p:sldId id="409" r:id="rId18"/>
    <p:sldId id="398" r:id="rId19"/>
    <p:sldId id="416" r:id="rId20"/>
    <p:sldId id="399" r:id="rId21"/>
    <p:sldId id="417" r:id="rId22"/>
    <p:sldId id="418" r:id="rId23"/>
    <p:sldId id="419" r:id="rId24"/>
    <p:sldId id="400" r:id="rId25"/>
    <p:sldId id="420" r:id="rId26"/>
    <p:sldId id="422" r:id="rId27"/>
    <p:sldId id="401" r:id="rId28"/>
    <p:sldId id="394" r:id="rId29"/>
    <p:sldId id="405" r:id="rId30"/>
    <p:sldId id="381" r:id="rId31"/>
    <p:sldId id="382" r:id="rId32"/>
    <p:sldId id="404" r:id="rId33"/>
    <p:sldId id="383" r:id="rId34"/>
    <p:sldId id="402" r:id="rId35"/>
  </p:sldIdLst>
  <p:sldSz cx="9144000" cy="6858000" type="screen4x3"/>
  <p:notesSz cx="6858000" cy="9144000"/>
  <p:defaultTex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BFBFB"/>
    <a:srgbClr val="000000"/>
    <a:srgbClr val="929292"/>
    <a:srgbClr val="4D4D4D"/>
    <a:srgbClr val="EE8200"/>
    <a:srgbClr val="F28500"/>
    <a:srgbClr val="83B800"/>
    <a:srgbClr val="00AEEF"/>
    <a:srgbClr val="6464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60" autoAdjust="0"/>
    <p:restoredTop sz="98246" autoAdjust="0"/>
  </p:normalViewPr>
  <p:slideViewPr>
    <p:cSldViewPr snapToGrid="0">
      <p:cViewPr>
        <p:scale>
          <a:sx n="96" d="100"/>
          <a:sy n="96" d="100"/>
        </p:scale>
        <p:origin x="-1998" y="-426"/>
      </p:cViewPr>
      <p:guideLst>
        <p:guide orient="horz" pos="147"/>
        <p:guide orient="horz" pos="4171"/>
        <p:guide orient="horz" pos="2173"/>
        <p:guide orient="horz" pos="3112"/>
        <p:guide orient="horz" pos="3165"/>
        <p:guide orient="horz" pos="912"/>
        <p:guide orient="horz" pos="1235"/>
        <p:guide orient="horz" pos="2226"/>
        <p:guide orient="horz" pos="1286"/>
        <p:guide orient="horz" pos="4050"/>
        <p:guide orient="horz" pos="4101"/>
        <p:guide orient="horz" pos="348"/>
        <p:guide orient="horz" pos="291"/>
        <p:guide pos="2853"/>
        <p:guide pos="1918"/>
        <p:guide pos="4729"/>
        <p:guide pos="981"/>
        <p:guide pos="3840"/>
        <p:guide pos="1032"/>
        <p:guide pos="1970"/>
        <p:guide pos="2904"/>
        <p:guide pos="3795"/>
        <p:guide pos="4779"/>
        <p:guide pos="5662"/>
        <p:guide pos="246"/>
        <p:guide pos="5716"/>
        <p:guide pos="98"/>
        <p:guide pos="45"/>
        <p:guide pos="5530"/>
      </p:guideLst>
    </p:cSldViewPr>
  </p:slideViewPr>
  <p:notesTextViewPr>
    <p:cViewPr>
      <p:scale>
        <a:sx n="100" d="100"/>
        <a:sy n="100" d="100"/>
      </p:scale>
      <p:origin x="0" y="0"/>
    </p:cViewPr>
  </p:notesTextViewPr>
  <p:sorterViewPr>
    <p:cViewPr>
      <p:scale>
        <a:sx n="100" d="100"/>
        <a:sy n="100" d="100"/>
      </p:scale>
      <p:origin x="0" y="30"/>
    </p:cViewPr>
  </p:sorterViewPr>
  <p:notesViewPr>
    <p:cSldViewPr snapToGrid="0" showGuides="1">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12/14/2011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12/14/2011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notesStyle>
    <a:lvl1pPr marL="0" algn="l" defTabSz="686047" rtl="0" eaLnBrk="1" latinLnBrk="0" hangingPunct="1">
      <a:lnSpc>
        <a:spcPct val="90000"/>
      </a:lnSpc>
      <a:spcAft>
        <a:spcPts val="250"/>
      </a:spcAft>
      <a:defRPr sz="700" kern="1200">
        <a:solidFill>
          <a:schemeClr val="tx1"/>
        </a:solidFill>
        <a:latin typeface="Segoe UI" pitchFamily="34" charset="0"/>
        <a:ea typeface="+mn-ea"/>
        <a:cs typeface="+mn-cs"/>
      </a:defRPr>
    </a:lvl1pPr>
    <a:lvl2pPr marL="159800" indent="-79403"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2pPr>
    <a:lvl3pPr marL="246151" indent="-86352"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3pPr>
    <a:lvl4pPr marL="362279" indent="-110173"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4pPr>
    <a:lvl5pPr marL="461534" indent="-86352" algn="l" defTabSz="686047" rtl="0" eaLnBrk="1" latinLnBrk="0" hangingPunct="1">
      <a:lnSpc>
        <a:spcPct val="90000"/>
      </a:lnSpc>
      <a:spcAft>
        <a:spcPts val="250"/>
      </a:spcAft>
      <a:buFont typeface="Arial" pitchFamily="34" charset="0"/>
      <a:buChar char="•"/>
      <a:defRPr sz="700" kern="1200">
        <a:solidFill>
          <a:schemeClr val="tx1"/>
        </a:solidFill>
        <a:latin typeface="Segoe UI" pitchFamily="34" charset="0"/>
        <a:ea typeface="+mn-ea"/>
        <a:cs typeface="+mn-cs"/>
      </a:defRPr>
    </a:lvl5pPr>
    <a:lvl6pPr marL="1715118" algn="l" defTabSz="686047" rtl="0" eaLnBrk="1" latinLnBrk="0" hangingPunct="1">
      <a:defRPr sz="900" kern="1200">
        <a:solidFill>
          <a:schemeClr val="tx1"/>
        </a:solidFill>
        <a:latin typeface="+mn-lt"/>
        <a:ea typeface="+mn-ea"/>
        <a:cs typeface="+mn-cs"/>
      </a:defRPr>
    </a:lvl6pPr>
    <a:lvl7pPr marL="2058140" algn="l" defTabSz="686047" rtl="0" eaLnBrk="1" latinLnBrk="0" hangingPunct="1">
      <a:defRPr sz="900" kern="1200">
        <a:solidFill>
          <a:schemeClr val="tx1"/>
        </a:solidFill>
        <a:latin typeface="+mn-lt"/>
        <a:ea typeface="+mn-ea"/>
        <a:cs typeface="+mn-cs"/>
      </a:defRPr>
    </a:lvl7pPr>
    <a:lvl8pPr marL="2401164" algn="l" defTabSz="686047" rtl="0" eaLnBrk="1" latinLnBrk="0" hangingPunct="1">
      <a:defRPr sz="900" kern="1200">
        <a:solidFill>
          <a:schemeClr val="tx1"/>
        </a:solidFill>
        <a:latin typeface="+mn-lt"/>
        <a:ea typeface="+mn-ea"/>
        <a:cs typeface="+mn-cs"/>
      </a:defRPr>
    </a:lvl8pPr>
    <a:lvl9pPr marL="2744188" algn="l" defTabSz="68604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12/14/2011 9:51 AM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marL="0" lvl="2" indent="1588" rtl="0">
              <a:buFont typeface="Arial" pitchFamily="34" charset="0"/>
              <a:buNone/>
            </a:pPr>
            <a:r>
              <a:rPr lang="en-US" sz="1200" b="0" dirty="0" smtClean="0"/>
              <a:t>Use this slide to explain</a:t>
            </a:r>
            <a:r>
              <a:rPr lang="en-US" sz="1200" b="0" baseline="0" dirty="0" smtClean="0"/>
              <a:t> what the Internet Explorer Compatibility Test Tool (IECTT) is, how it is used, and how it interacts with the ACT.</a:t>
            </a:r>
            <a:endParaRPr lang="en-US" sz="1200" b="0" dirty="0" smtClean="0"/>
          </a:p>
          <a:p>
            <a:pPr lvl="2" rtl="0">
              <a:buFont typeface="Arial" pitchFamily="34" charset="0"/>
              <a:buNone/>
            </a:pPr>
            <a:endParaRPr lang="en-US" sz="1200" b="0" dirty="0" smtClean="0"/>
          </a:p>
          <a:p>
            <a:pPr lvl="2" rtl="0">
              <a:buFont typeface="Arial" pitchFamily="34" charset="0"/>
              <a:buChar char="•"/>
            </a:pPr>
            <a:r>
              <a:rPr lang="en-US" sz="1200" b="0" dirty="0" smtClean="0"/>
              <a:t>The Internet Explorer® Compatibility Test Tool (IECTT) provides a user interface (UI) that enables you to display data about your Windows® Internet Explorer 7 and Windows Internet Explorer 8 issues in real time, enabling you to filter your results and to upload your data to your ACT database, by using the ACT Log Processing Service.</a:t>
            </a:r>
          </a:p>
          <a:p>
            <a:pPr lvl="2" rtl="0">
              <a:buFont typeface="Arial" pitchFamily="34" charset="0"/>
              <a:buChar char="•"/>
            </a:pPr>
            <a:r>
              <a:rPr lang="en-US" sz="1200" b="0" dirty="0" smtClean="0"/>
              <a:t>View Web-based Issues in Real Time:</a:t>
            </a:r>
            <a:r>
              <a:rPr lang="en-US" sz="1200" b="0" baseline="0" dirty="0" smtClean="0"/>
              <a:t> </a:t>
            </a:r>
            <a:r>
              <a:rPr lang="en-US" sz="1200" b="0" dirty="0" smtClean="0"/>
              <a:t>The IECTT enables you to locate and to view your Web-based issues in real time, while you are testing your Web sites and Web applications against Internet Explorer 7 and Internet Explorer 8. After you complete your testing, you can view your results in the Live Data screen of the IECTT.</a:t>
            </a:r>
          </a:p>
          <a:p>
            <a:pPr lvl="2" rtl="0">
              <a:buFont typeface="Arial" pitchFamily="34" charset="0"/>
              <a:buChar char="•"/>
            </a:pPr>
            <a:r>
              <a:rPr lang="en-US" sz="1200" b="0" dirty="0" smtClean="0"/>
              <a:t>Upload Web Issues to the ACT Database: The IECTT enables you to upload your Web-based issues to the ACT database, which processes the information and enables you to view your results on the Analyze screen of the Application Compatibility Manager.</a:t>
            </a:r>
          </a:p>
          <a:p>
            <a:pPr lvl="2" rtl="0">
              <a:buFont typeface="Arial" pitchFamily="34" charset="0"/>
              <a:buChar char="•"/>
            </a:pPr>
            <a:r>
              <a:rPr lang="en-US" sz="1200" b="0" dirty="0" smtClean="0"/>
              <a:t>Technologies Related to the IECTT: The Application Compatibility Manager works with the Internet Explorer Compatibility Test Tool, enabling you to view your issue results from the Internet Explorer – Web Site Report screen.</a:t>
            </a:r>
          </a:p>
          <a:p>
            <a:pPr lvl="2" rtl="0">
              <a:buFont typeface="Arial" pitchFamily="34" charset="0"/>
              <a:buChar char="•"/>
            </a:pPr>
            <a:r>
              <a:rPr lang="en-US" sz="1200" b="0" dirty="0" smtClean="0"/>
              <a:t>Internet Explorer Compatibility Test Tool Dependencies: The Event Log Monitor (ELM) works with the Internet Explorer Compatibility Test Tool to monitor the Microsoft Windows NT® event log for any issues logged against the tool.</a:t>
            </a:r>
          </a:p>
          <a:p>
            <a:pPr lvl="2" rtl="0">
              <a:buFont typeface="Arial" pitchFamily="34" charset="0"/>
              <a:buChar char="•"/>
            </a:pPr>
            <a:r>
              <a:rPr lang="en-US" sz="1200" b="0" dirty="0" smtClean="0"/>
              <a:t>Microsoft Application Compatibility Toolkit Data Collector: The IECTT requires the ACT-DC to start and stop its processes, to process the internal log file and generate the Internet Explorer Compatibility Test Tool log file, and to upload the Internet Explorer Compatibility Test Tool log file to the ACT Log Processing Service.</a:t>
            </a:r>
          </a:p>
          <a:p>
            <a:pPr lvl="2" rtl="0">
              <a:buFont typeface="Arial" pitchFamily="34" charset="0"/>
              <a:buChar char="•"/>
            </a:pPr>
            <a:r>
              <a:rPr lang="en-US" sz="1200" b="0" dirty="0" smtClean="0"/>
              <a:t>ACT Log Processing Service: The IECTT requires the ACT Log Processing Service to process internal logs and to generate data for viewing in the Application Compatibility Manager reports.</a:t>
            </a:r>
          </a:p>
          <a:p>
            <a:pPr lvl="2" rtl="0">
              <a:buFont typeface="Arial" pitchFamily="34" charset="0"/>
              <a:buChar char="•"/>
            </a:pPr>
            <a:r>
              <a:rPr lang="en-US" sz="1200" b="0" dirty="0" smtClean="0"/>
              <a:t>Important The ACT Log Processing Service account must be an Administrator account. </a:t>
            </a:r>
          </a:p>
          <a:p>
            <a:pPr lvl="2">
              <a:buFont typeface="Arial" pitchFamily="34" charset="0"/>
              <a:buChar char="•"/>
            </a:pPr>
            <a:endParaRPr lang="en-US" sz="1200" b="0" dirty="0"/>
          </a:p>
        </p:txBody>
      </p:sp>
      <p:sp>
        <p:nvSpPr>
          <p:cNvPr id="6" name="Footer Placeholder 5"/>
          <p:cNvSpPr>
            <a:spLocks noGrp="1"/>
          </p:cNvSpPr>
          <p:nvPr>
            <p:ph type="ftr" sz="quarter" idx="12"/>
          </p:nvPr>
        </p:nvSpPr>
        <p:spPr/>
        <p:txBody>
          <a:bodyPr/>
          <a:lstStyle/>
          <a:p>
            <a:r>
              <a:rPr lang="en-US" dirty="0" smtClean="0"/>
              <a:t>Microsoft Confidential</a:t>
            </a:r>
            <a:endParaRPr lang="en-US" dirty="0"/>
          </a:p>
        </p:txBody>
      </p:sp>
      <p:sp>
        <p:nvSpPr>
          <p:cNvPr id="7" name="Slide Number Placeholder 6"/>
          <p:cNvSpPr>
            <a:spLocks noGrp="1"/>
          </p:cNvSpPr>
          <p:nvPr>
            <p:ph type="sldNum" sz="quarter" idx="13"/>
          </p:nvPr>
        </p:nvSpPr>
        <p:spPr/>
        <p:txBody>
          <a:bodyPr/>
          <a:lstStyle/>
          <a:p>
            <a:fld id="{26921066-999A-4F94-8750-23B55137A9B0}" type="slidenum">
              <a:rPr lang="en-US" smtClean="0"/>
              <a:pPr/>
              <a:t>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80CB99-47E3-46F4-AAEB-3919FBEFC014}" type="slidenum">
              <a:rPr lang="en-US" smtClean="0">
                <a:latin typeface="Segoe" pitchFamily="34" charset="0"/>
              </a:rPr>
              <a:pPr/>
              <a:t>21</a:t>
            </a:fld>
            <a:endParaRPr lang="en-US">
              <a:latin typeface="Segoe"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12/14/2011 9:51 AM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00500" y="928688"/>
            <a:ext cx="2657475" cy="1992312"/>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6EBA7DD6-E35C-455B-B384-49D8A2D8F1A0}" type="slidenum">
              <a:rPr lang="en-GB" smtClean="0">
                <a:solidFill>
                  <a:prstClr val="black"/>
                </a:solidFill>
              </a:rPr>
              <a:pPr/>
              <a:t>26</a:t>
            </a:fld>
            <a:endParaRPr lang="en-GB">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12/14/2011 9:51 AM</a:t>
            </a:fld>
            <a:endParaRPr lang="en-US">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28</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6784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782265"/>
          </a:xfrm>
        </p:spPr>
        <p:txBody>
          <a:bodyPr/>
          <a:lstStyle>
            <a:lvl1pPr marL="0" indent="0">
              <a:spcBef>
                <a:spcPts val="0"/>
              </a:spcBef>
              <a:spcAft>
                <a:spcPts val="675"/>
              </a:spcAft>
              <a:buNone/>
              <a:defRPr sz="3200" spc="-100" baseline="0">
                <a:latin typeface="Segoe UI Light" pitchFamily="34" charset="0"/>
              </a:defRPr>
            </a:lvl1pPr>
            <a:lvl2pPr marL="0" indent="0">
              <a:spcBef>
                <a:spcPts val="0"/>
              </a:spcBef>
              <a:spcAft>
                <a:spcPts val="300"/>
              </a:spcAft>
              <a:buNone/>
              <a:defRPr sz="1800" spc="-50" baseline="0"/>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val="3314633352"/>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457200" y="1371604"/>
            <a:ext cx="8239208" cy="304801"/>
          </a:xfrm>
          <a:prstGeom prst="rect">
            <a:avLst/>
          </a:prstGeom>
        </p:spPr>
        <p:txBody>
          <a:bodyPr lIns="0" anchor="b" anchorCtr="0">
            <a:noAutofit/>
          </a:bodyPr>
          <a:lstStyle>
            <a:lvl1pPr marL="0" indent="0" algn="l">
              <a:buFont typeface="Arial" pitchFamily="34" charset="0"/>
              <a:buNone/>
              <a:defRPr sz="1600" b="1" cap="none" spc="0" baseline="0">
                <a:solidFill>
                  <a:srgbClr val="FFFFFF"/>
                </a:solidFill>
                <a:latin typeface="Segoe UI"/>
                <a:cs typeface="Segoe UI"/>
              </a:defRPr>
            </a:lvl1pPr>
          </a:lstStyle>
          <a:p>
            <a:r>
              <a:rPr lang="en-US" dirty="0" smtClean="0"/>
              <a:t>Click to edit subtitle</a:t>
            </a:r>
            <a:endParaRPr lang="en-US" dirty="0"/>
          </a:p>
        </p:txBody>
      </p:sp>
      <p:sp>
        <p:nvSpPr>
          <p:cNvPr id="16" name="Title 1"/>
          <p:cNvSpPr>
            <a:spLocks noGrp="1"/>
          </p:cNvSpPr>
          <p:nvPr>
            <p:ph type="title"/>
          </p:nvPr>
        </p:nvSpPr>
        <p:spPr>
          <a:xfrm>
            <a:off x="420537" y="249237"/>
            <a:ext cx="8275875" cy="1143000"/>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457200" y="5943600"/>
            <a:ext cx="7162800" cy="304800"/>
          </a:xfrm>
          <a:prstGeom prst="rect">
            <a:avLst/>
          </a:prstGeom>
        </p:spPr>
        <p:txBody>
          <a:bodyPr lIns="0">
            <a:noAutofit/>
          </a:bodyPr>
          <a:lstStyle>
            <a:lvl1pPr marL="0" indent="0">
              <a:lnSpc>
                <a:spcPts val="1800"/>
              </a:lnSpc>
              <a:spcBef>
                <a:spcPts val="0"/>
              </a:spcBef>
              <a:spcAft>
                <a:spcPts val="0"/>
              </a:spcAft>
              <a:buNone/>
              <a:defRPr sz="1400" spc="-40" baseline="0">
                <a:solidFill>
                  <a:srgbClr val="FFFFFF"/>
                </a:solidFill>
                <a:latin typeface="Segoe UI"/>
                <a:cs typeface="Segoe U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460722" y="1804990"/>
            <a:ext cx="7179371" cy="4138612"/>
          </a:xfrm>
          <a:prstGeom prst="rect">
            <a:avLst/>
          </a:prstGeom>
        </p:spPr>
        <p:txBody>
          <a:bodyPr/>
          <a:lstStyle>
            <a:lvl1pPr>
              <a:buClr>
                <a:schemeClr val="bg1"/>
              </a:buClr>
              <a:buFont typeface="Wingdings" charset="2"/>
              <a:buChar char="§"/>
              <a:defRPr sz="1800">
                <a:solidFill>
                  <a:srgbClr val="FFFFFF"/>
                </a:solidFill>
                <a:latin typeface="Segoe UI Light" pitchFamily="34" charset="0"/>
                <a:cs typeface="Segoe UI"/>
              </a:defRPr>
            </a:lvl1pPr>
            <a:lvl2pPr>
              <a:buClr>
                <a:schemeClr val="bg1"/>
              </a:buClr>
              <a:buFont typeface="Wingdings" charset="2"/>
              <a:buChar char="§"/>
              <a:defRPr sz="1600">
                <a:solidFill>
                  <a:srgbClr val="FFFFFF"/>
                </a:solidFill>
                <a:latin typeface="Segoe UI Light" pitchFamily="34" charset="0"/>
                <a:cs typeface="Segoe UI"/>
              </a:defRPr>
            </a:lvl2pPr>
            <a:lvl3pPr>
              <a:buClr>
                <a:schemeClr val="bg1"/>
              </a:buClr>
              <a:buFont typeface="Wingdings" charset="2"/>
              <a:buChar char="§"/>
              <a:defRPr sz="1400">
                <a:solidFill>
                  <a:srgbClr val="FFFFFF"/>
                </a:solidFill>
                <a:latin typeface="Segoe UI Light" pitchFamily="34" charset="0"/>
                <a:cs typeface="Segoe UI"/>
              </a:defRPr>
            </a:lvl3pPr>
            <a:lvl4pPr>
              <a:buClr>
                <a:schemeClr val="bg1"/>
              </a:buClr>
              <a:buFont typeface="Wingdings" charset="2"/>
              <a:buChar char="§"/>
              <a:defRPr sz="1400">
                <a:solidFill>
                  <a:srgbClr val="FFFFFF"/>
                </a:solidFill>
                <a:latin typeface="Segoe UI Light" pitchFamily="34" charset="0"/>
                <a:cs typeface="Segoe UI"/>
              </a:defRPr>
            </a:lvl4pPr>
            <a:lvl5pPr>
              <a:buClr>
                <a:schemeClr val="bg1"/>
              </a:buClr>
              <a:buFont typeface="Wingdings" charset="2"/>
              <a:buChar char="§"/>
              <a:defRPr sz="1400">
                <a:solidFill>
                  <a:srgbClr val="FFFFFF"/>
                </a:solidFill>
                <a:latin typeface="Segoe UI Light" pitchFamily="34" charset="0"/>
                <a:cs typeface="Segoe UI"/>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15"/>
          <p:cNvSpPr>
            <a:spLocks noGrp="1"/>
          </p:cNvSpPr>
          <p:nvPr>
            <p:ph type="sldNum" sz="quarter" idx="4"/>
          </p:nvPr>
        </p:nvSpPr>
        <p:spPr>
          <a:xfrm>
            <a:off x="460723" y="6324600"/>
            <a:ext cx="606079" cy="152400"/>
          </a:xfrm>
          <a:prstGeom prst="rect">
            <a:avLst/>
          </a:prstGeom>
        </p:spPr>
        <p:txBody>
          <a:bodyPr vert="horz" lIns="0" tIns="45720" rIns="91440" bIns="45720" rtlCol="0" anchor="ctr" anchorCtr="0"/>
          <a:lstStyle>
            <a:lvl1pPr algn="l">
              <a:defRPr sz="800" spc="0" baseline="0">
                <a:solidFill>
                  <a:srgbClr val="FFFFFF"/>
                </a:solidFill>
                <a:latin typeface="Segoe UI" pitchFamily="34" charset="0"/>
                <a:ea typeface="Segoe UI" pitchFamily="34" charset="0"/>
                <a:cs typeface="Segoe UI" pitchFamily="34" charset="0"/>
              </a:defRPr>
            </a:lvl1pPr>
          </a:lstStyle>
          <a:p>
            <a:r>
              <a:rPr lang="en-US" dirty="0" smtClean="0">
                <a:latin typeface="Segoe UI"/>
                <a:ea typeface="Segoe UI"/>
                <a:cs typeface="Segoe UI"/>
              </a:rPr>
              <a:t>PAGE </a:t>
            </a:r>
            <a:fld id="{711B4CA8-52BE-46B1-A536-58CE1A3FAF74}" type="slidenum">
              <a:rPr lang="en-US" smtClean="0">
                <a:latin typeface="Segoe UI"/>
                <a:ea typeface="Segoe UI"/>
                <a:cs typeface="Segoe UI"/>
              </a:rPr>
              <a:pPr/>
              <a:t>‹#›</a:t>
            </a:fld>
            <a:endParaRPr lang="en-US" dirty="0">
              <a:latin typeface="Segoe UI"/>
              <a:ea typeface="Segoe UI"/>
              <a:cs typeface="Segoe UI"/>
            </a:endParaRPr>
          </a:p>
        </p:txBody>
      </p:sp>
    </p:spTree>
    <p:extLst>
      <p:ext uri="{BB962C8B-B14F-4D97-AF65-F5344CB8AC3E}">
        <p14:creationId xmlns:p14="http://schemas.microsoft.com/office/powerpoint/2010/main" val="224784409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Color 1 Layout">
    <p:bg>
      <p:bgPr>
        <a:solidFill>
          <a:schemeClr val="accent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sz="7200" i="0" spc="-75"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58674"/>
            <a:ext cx="1551466" cy="262789"/>
          </a:xfrm>
          <a:prstGeom prst="rect">
            <a:avLst/>
          </a:prstGeom>
          <a:noFill/>
          <a:ln>
            <a:noFill/>
          </a:ln>
        </p:spPr>
      </p:pic>
      <p:sp>
        <p:nvSpPr>
          <p:cNvPr id="9" name="Text Placeholder 8"/>
          <p:cNvSpPr>
            <a:spLocks noGrp="1"/>
          </p:cNvSpPr>
          <p:nvPr>
            <p:ph type="body" sz="quarter" idx="11" hasCustomPrompt="1"/>
          </p:nvPr>
        </p:nvSpPr>
        <p:spPr>
          <a:xfrm>
            <a:off x="384673" y="3117239"/>
            <a:ext cx="5636696" cy="332399"/>
          </a:xfrm>
        </p:spPr>
        <p:txBody>
          <a:bodyPr/>
          <a:lstStyle>
            <a:lvl1pPr marL="0" indent="0">
              <a:buNone/>
              <a:defRPr spc="-75"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val="1995687508"/>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chemeClr val="accent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sz="7200" i="0" spc="-75"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7"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val="175552859"/>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val="181041558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chemeClr val="accent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val="91624867"/>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val="215778041"/>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5233938"/>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9930350"/>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01206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6784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349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937342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chemeClr val="accent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908576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chemeClr val="accent5"/>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810701"/>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6784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782265"/>
          </a:xfrm>
        </p:spPr>
        <p:txBody>
          <a:bodyPr/>
          <a:lstStyle>
            <a:lvl1pPr marL="0" indent="0">
              <a:spcBef>
                <a:spcPts val="0"/>
              </a:spcBef>
              <a:spcAft>
                <a:spcPts val="675"/>
              </a:spcAft>
              <a:buNone/>
              <a:defRPr sz="3200" spc="-100" baseline="0">
                <a:latin typeface="Segoe UI Light" pitchFamily="34" charset="0"/>
              </a:defRPr>
            </a:lvl1pPr>
            <a:lvl2pPr marL="0" indent="0">
              <a:spcBef>
                <a:spcPts val="0"/>
              </a:spcBef>
              <a:spcAft>
                <a:spcPts val="300"/>
              </a:spcAft>
              <a:buNone/>
              <a:defRPr sz="1800" spc="-50" baseline="0"/>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91149906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6784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3492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7956842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800"/>
            <a:ext cx="8363938" cy="34925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8814331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4"/>
          <p:cNvSpPr>
            <a:spLocks noGrp="1"/>
          </p:cNvSpPr>
          <p:nvPr>
            <p:ph type="body" sz="quarter" idx="10"/>
          </p:nvPr>
        </p:nvSpPr>
        <p:spPr>
          <a:xfrm>
            <a:off x="389436" y="1447800"/>
            <a:ext cx="8363938" cy="782265"/>
          </a:xfrm>
        </p:spPr>
        <p:txBody>
          <a:bodyPr/>
          <a:lstStyle>
            <a:lvl1pPr marL="0" indent="0">
              <a:spcBef>
                <a:spcPts val="0"/>
              </a:spcBef>
              <a:spcAft>
                <a:spcPts val="675"/>
              </a:spcAft>
              <a:buNone/>
              <a:defRPr sz="3200" spc="-100" baseline="0">
                <a:latin typeface="Segoe UI Light" pitchFamily="34" charset="0"/>
              </a:defRPr>
            </a:lvl1pPr>
            <a:lvl2pPr marL="0" indent="0">
              <a:spcBef>
                <a:spcPts val="0"/>
              </a:spcBef>
              <a:spcAft>
                <a:spcPts val="300"/>
              </a:spcAft>
              <a:buNone/>
              <a:defRPr sz="1800" spc="-50" baseline="0"/>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75315573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260613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6039768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183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9144001" cy="619125"/>
          </a:xfrm>
          <a:solidFill>
            <a:srgbClr val="FFFF99"/>
          </a:solidFill>
        </p:spPr>
        <p:txBody>
          <a:bodyPr wrap="square" lIns="114341" tIns="57171" rIns="114341" bIns="57171"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69581813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le Slide 01">
    <p:spTree>
      <p:nvGrpSpPr>
        <p:cNvPr id="1" name=""/>
        <p:cNvGrpSpPr/>
        <p:nvPr/>
      </p:nvGrpSpPr>
      <p:grpSpPr>
        <a:xfrm>
          <a:off x="0" y="0"/>
          <a:ext cx="0" cy="0"/>
          <a:chOff x="0" y="0"/>
          <a:chExt cx="0" cy="0"/>
        </a:xfrm>
      </p:grpSpPr>
      <p:pic>
        <p:nvPicPr>
          <p:cNvPr id="11" name="Picture 10" descr="ITPRO_bgrd..jpg"/>
          <p:cNvPicPr>
            <a:picLocks noChangeAspect="1"/>
          </p:cNvPicPr>
          <p:nvPr userDrawn="1"/>
        </p:nvPicPr>
        <p:blipFill>
          <a:blip r:embed="rId2" cstate="print"/>
          <a:stretch>
            <a:fillRect/>
          </a:stretch>
        </p:blipFill>
        <p:spPr>
          <a:xfrm>
            <a:off x="0" y="0"/>
            <a:ext cx="9144000" cy="6858000"/>
          </a:xfrm>
          <a:prstGeom prst="rect">
            <a:avLst/>
          </a:prstGeom>
        </p:spPr>
      </p:pic>
      <p:sp>
        <p:nvSpPr>
          <p:cNvPr id="24" name="Text Placeholder 23"/>
          <p:cNvSpPr>
            <a:spLocks noGrp="1"/>
          </p:cNvSpPr>
          <p:nvPr>
            <p:ph type="body" sz="quarter" idx="14"/>
          </p:nvPr>
        </p:nvSpPr>
        <p:spPr>
          <a:xfrm>
            <a:off x="5147853" y="4286256"/>
            <a:ext cx="3357562" cy="428625"/>
          </a:xfrm>
        </p:spPr>
        <p:txBody>
          <a:bodyPr>
            <a:normAutofit/>
          </a:bodyPr>
          <a:lstStyle>
            <a:lvl1pPr>
              <a:buNone/>
              <a:defRPr sz="1400" b="1">
                <a:solidFill>
                  <a:srgbClr val="525051"/>
                </a:solidFill>
              </a:defRPr>
            </a:lvl1pPr>
          </a:lstStyle>
          <a:p>
            <a:pPr lvl="0"/>
            <a:r>
              <a:rPr lang="en-US" smtClean="0"/>
              <a:t>Click to edit Master text styles</a:t>
            </a:r>
          </a:p>
        </p:txBody>
      </p:sp>
      <p:sp>
        <p:nvSpPr>
          <p:cNvPr id="22" name="Text Placeholder 21"/>
          <p:cNvSpPr>
            <a:spLocks noGrp="1"/>
          </p:cNvSpPr>
          <p:nvPr>
            <p:ph type="body" sz="quarter" idx="13" hasCustomPrompt="1"/>
          </p:nvPr>
        </p:nvSpPr>
        <p:spPr>
          <a:xfrm>
            <a:off x="5147853" y="4643438"/>
            <a:ext cx="3357563" cy="428625"/>
          </a:xfrm>
        </p:spPr>
        <p:txBody>
          <a:bodyPr>
            <a:normAutofit/>
          </a:bodyPr>
          <a:lstStyle>
            <a:lvl1pPr>
              <a:buNone/>
              <a:defRPr sz="2800" baseline="0">
                <a:solidFill>
                  <a:schemeClr val="accent4"/>
                </a:solidFill>
              </a:defRPr>
            </a:lvl1pPr>
          </a:lstStyle>
          <a:p>
            <a:pPr lvl="0"/>
            <a:r>
              <a:rPr lang="en-GB" dirty="0" smtClean="0"/>
              <a:t>Speakers name</a:t>
            </a:r>
            <a:endParaRPr lang="en-GB" dirty="0"/>
          </a:p>
        </p:txBody>
      </p:sp>
      <p:sp>
        <p:nvSpPr>
          <p:cNvPr id="2" name="Title 1"/>
          <p:cNvSpPr>
            <a:spLocks noGrp="1"/>
          </p:cNvSpPr>
          <p:nvPr>
            <p:ph type="ctrTitle"/>
          </p:nvPr>
        </p:nvSpPr>
        <p:spPr>
          <a:xfrm>
            <a:off x="789924" y="4229106"/>
            <a:ext cx="4193926" cy="1771662"/>
          </a:xfrm>
        </p:spPr>
        <p:txBody>
          <a:bodyPr lIns="0" tIns="0" rIns="0" bIns="0" anchor="t">
            <a:normAutofit/>
          </a:bodyPr>
          <a:lstStyle>
            <a:lvl1pPr algn="l">
              <a:defRPr sz="3200">
                <a:solidFill>
                  <a:srgbClr val="6BBD46"/>
                </a:solidFill>
                <a:latin typeface="Segoe UI" pitchFamily="34" charset="0"/>
                <a:ea typeface="Segoe UI" pitchFamily="34" charset="0"/>
                <a:cs typeface="Segoe UI"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5147853" y="5295906"/>
            <a:ext cx="3286148" cy="285752"/>
          </a:xfrm>
        </p:spPr>
        <p:txBody>
          <a:bodyPr lIns="0" tIns="0" rIns="0" bIns="0">
            <a:normAutofit/>
          </a:bodyPr>
          <a:lstStyle>
            <a:lvl1pPr marL="0" indent="0" algn="l">
              <a:buNone/>
              <a:defRPr sz="1200" b="1">
                <a:solidFill>
                  <a:srgbClr val="525051"/>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5400000" y="6570562"/>
            <a:ext cx="2133600" cy="216024"/>
          </a:xfrm>
          <a:prstGeom prst="rect">
            <a:avLst/>
          </a:prstGeom>
        </p:spPr>
        <p:txBody>
          <a:bodyPr lIns="0" tIns="0" rIns="0" bIns="0" anchor="t" anchorCtr="0"/>
          <a:lstStyle>
            <a:lvl1pPr algn="l">
              <a:defRPr/>
            </a:lvl1pPr>
          </a:lstStyle>
          <a:p>
            <a:fld id="{77CB7744-9FEA-4DAD-9DD1-C802BCDDEE57}" type="datetime1">
              <a:rPr lang="en-GB" smtClean="0">
                <a:solidFill>
                  <a:prstClr val="black">
                    <a:tint val="75000"/>
                  </a:prstClr>
                </a:solidFill>
              </a:rPr>
              <a:pPr/>
              <a:t>14/12/2011</a:t>
            </a:fld>
            <a:endParaRPr lang="en-GB" dirty="0">
              <a:solidFill>
                <a:prstClr val="black">
                  <a:tint val="75000"/>
                </a:prstClr>
              </a:solidFill>
            </a:endParaRPr>
          </a:p>
        </p:txBody>
      </p:sp>
      <p:sp>
        <p:nvSpPr>
          <p:cNvPr id="5" name="Footer Placeholder 4"/>
          <p:cNvSpPr>
            <a:spLocks noGrp="1"/>
          </p:cNvSpPr>
          <p:nvPr>
            <p:ph type="ftr" sz="quarter" idx="11"/>
          </p:nvPr>
        </p:nvSpPr>
        <p:spPr>
          <a:xfrm>
            <a:off x="1080000" y="6570562"/>
            <a:ext cx="4572120" cy="189360"/>
          </a:xfrm>
          <a:prstGeom prst="rect">
            <a:avLst/>
          </a:prstGeom>
        </p:spPr>
        <p:txBody>
          <a:bodyPr lIns="0" tIns="0" rIns="0" bIns="0" anchor="t" anchorCtr="0"/>
          <a:lstStyle>
            <a:lvl1pPr algn="l">
              <a:defRPr/>
            </a:lvl1pPr>
          </a:lstStyle>
          <a:p>
            <a:r>
              <a:rPr lang="en-GB" dirty="0" smtClean="0">
                <a:solidFill>
                  <a:prstClr val="black">
                    <a:tint val="75000"/>
                  </a:prstClr>
                </a:solidFill>
              </a:rPr>
              <a:t>© 2011 Microsoft</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539552" y="6570562"/>
            <a:ext cx="539080" cy="216024"/>
          </a:xfrm>
          <a:prstGeom prst="rect">
            <a:avLst/>
          </a:prstGeom>
        </p:spPr>
        <p:txBody>
          <a:bodyPr lIns="0" tIns="0" rIns="0" bIns="0" anchor="t" anchorCtr="0"/>
          <a:lstStyle>
            <a:lvl1pPr algn="l">
              <a:defRPr/>
            </a:lvl1pPr>
          </a:lstStyle>
          <a:p>
            <a:fld id="{2AF1B67D-32C0-4FBC-83F2-1ED92432824B}" type="slidenum">
              <a:rPr lang="en-GB" smtClean="0">
                <a:solidFill>
                  <a:prstClr val="black">
                    <a:tint val="75000"/>
                  </a:prstClr>
                </a:solidFill>
              </a:rPr>
              <a:pPr/>
              <a:t>‹#›</a:t>
            </a:fld>
            <a:endParaRPr lang="en-GB">
              <a:solidFill>
                <a:prstClr val="black">
                  <a:tint val="75000"/>
                </a:prstClr>
              </a:solidFill>
            </a:endParaRPr>
          </a:p>
        </p:txBody>
      </p:sp>
      <p:pic>
        <p:nvPicPr>
          <p:cNvPr id="28" name="Picture 4"/>
          <p:cNvPicPr>
            <a:picLocks noChangeAspect="1" noChangeArrowheads="1"/>
          </p:cNvPicPr>
          <p:nvPr userDrawn="1"/>
        </p:nvPicPr>
        <p:blipFill>
          <a:blip r:embed="rId3" cstate="print"/>
          <a:srcRect/>
          <a:stretch>
            <a:fillRect/>
          </a:stretch>
        </p:blipFill>
        <p:spPr bwMode="auto">
          <a:xfrm>
            <a:off x="7640389" y="6574194"/>
            <a:ext cx="1178100" cy="207900"/>
          </a:xfrm>
          <a:prstGeom prst="rect">
            <a:avLst/>
          </a:prstGeom>
          <a:noFill/>
          <a:ln w="9525">
            <a:noFill/>
            <a:miter lim="800000"/>
            <a:headEnd/>
            <a:tailEnd/>
          </a:ln>
          <a:effectLst/>
        </p:spPr>
      </p:pic>
    </p:spTree>
    <p:extLst>
      <p:ext uri="{BB962C8B-B14F-4D97-AF65-F5344CB8AC3E}">
        <p14:creationId xmlns:p14="http://schemas.microsoft.com/office/powerpoint/2010/main" val="3426800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9436" y="1447800"/>
            <a:ext cx="8363938" cy="34925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50241686"/>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384982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_Blank Color 1 Layout">
    <p:bg>
      <p:bgPr>
        <a:solidFill>
          <a:schemeClr val="accent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384673" y="2041525"/>
            <a:ext cx="8423524" cy="997196"/>
          </a:xfrm>
        </p:spPr>
        <p:txBody>
          <a:bodyPr/>
          <a:lstStyle>
            <a:lvl1pPr marL="0" indent="0">
              <a:buNone/>
              <a:defRPr lang="en-US" sz="7200" i="0" kern="1200" spc="-75"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Click to edit title style</a:t>
            </a:r>
          </a:p>
        </p:txBody>
      </p:sp>
      <p:sp>
        <p:nvSpPr>
          <p:cNvPr id="4" name="Text Placeholder 8"/>
          <p:cNvSpPr>
            <a:spLocks noGrp="1"/>
          </p:cNvSpPr>
          <p:nvPr>
            <p:ph type="body" sz="quarter" idx="11" hasCustomPrompt="1"/>
          </p:nvPr>
        </p:nvSpPr>
        <p:spPr>
          <a:xfrm>
            <a:off x="384673" y="3117239"/>
            <a:ext cx="5636696" cy="332399"/>
          </a:xfrm>
        </p:spPr>
        <p:txBody>
          <a:bodyPr/>
          <a:lstStyle>
            <a:lvl1pPr marL="0" indent="0">
              <a:buNone/>
              <a:defRPr lang="en-US" sz="2400" kern="1200" spc="-75"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686047"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pic>
        <p:nvPicPr>
          <p:cNvPr id="5" name="Picture 2" descr="Microsoft logo and tagline"/>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tretch/>
        </p:blipFill>
        <p:spPr bwMode="black">
          <a:xfrm>
            <a:off x="7436959" y="6361219"/>
            <a:ext cx="1551466" cy="262789"/>
          </a:xfrm>
          <a:prstGeom prst="rect">
            <a:avLst/>
          </a:prstGeom>
          <a:noFill/>
          <a:ln>
            <a:noFill/>
          </a:ln>
        </p:spPr>
      </p:pic>
    </p:spTree>
    <p:extLst>
      <p:ext uri="{BB962C8B-B14F-4D97-AF65-F5344CB8AC3E}">
        <p14:creationId xmlns:p14="http://schemas.microsoft.com/office/powerpoint/2010/main" val="1696780301"/>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457200" y="1371604"/>
            <a:ext cx="8239208" cy="304801"/>
          </a:xfrm>
          <a:prstGeom prst="rect">
            <a:avLst/>
          </a:prstGeom>
        </p:spPr>
        <p:txBody>
          <a:bodyPr lIns="0" anchor="b" anchorCtr="0">
            <a:noAutofit/>
          </a:bodyPr>
          <a:lstStyle>
            <a:lvl1pPr marL="0" indent="0" algn="l">
              <a:buFont typeface="Arial" pitchFamily="34" charset="0"/>
              <a:buNone/>
              <a:defRPr sz="1600" b="1" cap="none" spc="0" baseline="0">
                <a:solidFill>
                  <a:srgbClr val="FFFFFF"/>
                </a:solidFill>
                <a:latin typeface="Segoe UI"/>
                <a:cs typeface="Segoe UI"/>
              </a:defRPr>
            </a:lvl1pPr>
          </a:lstStyle>
          <a:p>
            <a:r>
              <a:rPr lang="en-US" dirty="0" smtClean="0"/>
              <a:t>Click to edit subtitle</a:t>
            </a:r>
            <a:endParaRPr lang="en-US" dirty="0"/>
          </a:p>
        </p:txBody>
      </p:sp>
      <p:sp>
        <p:nvSpPr>
          <p:cNvPr id="16" name="Title 1"/>
          <p:cNvSpPr>
            <a:spLocks noGrp="1"/>
          </p:cNvSpPr>
          <p:nvPr>
            <p:ph type="title"/>
          </p:nvPr>
        </p:nvSpPr>
        <p:spPr>
          <a:xfrm>
            <a:off x="420537" y="249237"/>
            <a:ext cx="8275875" cy="1143000"/>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457200" y="5943600"/>
            <a:ext cx="7162800" cy="304800"/>
          </a:xfrm>
          <a:prstGeom prst="rect">
            <a:avLst/>
          </a:prstGeom>
        </p:spPr>
        <p:txBody>
          <a:bodyPr lIns="0">
            <a:noAutofit/>
          </a:bodyPr>
          <a:lstStyle>
            <a:lvl1pPr marL="0" indent="0">
              <a:lnSpc>
                <a:spcPts val="1800"/>
              </a:lnSpc>
              <a:spcBef>
                <a:spcPts val="0"/>
              </a:spcBef>
              <a:spcAft>
                <a:spcPts val="0"/>
              </a:spcAft>
              <a:buNone/>
              <a:defRPr sz="1400" spc="-40" baseline="0">
                <a:solidFill>
                  <a:srgbClr val="FFFFFF"/>
                </a:solidFill>
                <a:latin typeface="Segoe UI"/>
                <a:cs typeface="Segoe UI"/>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460722" y="1804990"/>
            <a:ext cx="7179371" cy="4138612"/>
          </a:xfrm>
          <a:prstGeom prst="rect">
            <a:avLst/>
          </a:prstGeom>
        </p:spPr>
        <p:txBody>
          <a:bodyPr/>
          <a:lstStyle>
            <a:lvl1pPr>
              <a:buClr>
                <a:schemeClr val="bg1"/>
              </a:buClr>
              <a:buFont typeface="Wingdings" charset="2"/>
              <a:buChar char="§"/>
              <a:defRPr sz="1800">
                <a:solidFill>
                  <a:srgbClr val="FFFFFF"/>
                </a:solidFill>
                <a:latin typeface="Segoe UI Light" pitchFamily="34" charset="0"/>
                <a:cs typeface="Segoe UI"/>
              </a:defRPr>
            </a:lvl1pPr>
            <a:lvl2pPr>
              <a:buClr>
                <a:schemeClr val="bg1"/>
              </a:buClr>
              <a:buFont typeface="Wingdings" charset="2"/>
              <a:buChar char="§"/>
              <a:defRPr sz="1600">
                <a:solidFill>
                  <a:srgbClr val="FFFFFF"/>
                </a:solidFill>
                <a:latin typeface="Segoe UI Light" pitchFamily="34" charset="0"/>
                <a:cs typeface="Segoe UI"/>
              </a:defRPr>
            </a:lvl2pPr>
            <a:lvl3pPr>
              <a:buClr>
                <a:schemeClr val="bg1"/>
              </a:buClr>
              <a:buFont typeface="Wingdings" charset="2"/>
              <a:buChar char="§"/>
              <a:defRPr sz="1400">
                <a:solidFill>
                  <a:srgbClr val="FFFFFF"/>
                </a:solidFill>
                <a:latin typeface="Segoe UI Light" pitchFamily="34" charset="0"/>
                <a:cs typeface="Segoe UI"/>
              </a:defRPr>
            </a:lvl3pPr>
            <a:lvl4pPr>
              <a:buClr>
                <a:schemeClr val="bg1"/>
              </a:buClr>
              <a:buFont typeface="Wingdings" charset="2"/>
              <a:buChar char="§"/>
              <a:defRPr sz="1400">
                <a:solidFill>
                  <a:srgbClr val="FFFFFF"/>
                </a:solidFill>
                <a:latin typeface="Segoe UI Light" pitchFamily="34" charset="0"/>
                <a:cs typeface="Segoe UI"/>
              </a:defRPr>
            </a:lvl4pPr>
            <a:lvl5pPr>
              <a:buClr>
                <a:schemeClr val="bg1"/>
              </a:buClr>
              <a:buFont typeface="Wingdings" charset="2"/>
              <a:buChar char="§"/>
              <a:defRPr sz="1400">
                <a:solidFill>
                  <a:srgbClr val="FFFFFF"/>
                </a:solidFill>
                <a:latin typeface="Segoe UI Light" pitchFamily="34" charset="0"/>
                <a:cs typeface="Segoe UI"/>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15"/>
          <p:cNvSpPr>
            <a:spLocks noGrp="1"/>
          </p:cNvSpPr>
          <p:nvPr>
            <p:ph type="sldNum" sz="quarter" idx="4"/>
          </p:nvPr>
        </p:nvSpPr>
        <p:spPr>
          <a:xfrm>
            <a:off x="460723" y="6324600"/>
            <a:ext cx="606079" cy="152400"/>
          </a:xfrm>
          <a:prstGeom prst="rect">
            <a:avLst/>
          </a:prstGeom>
        </p:spPr>
        <p:txBody>
          <a:bodyPr vert="horz" lIns="0" tIns="45720" rIns="91440" bIns="45720" rtlCol="0" anchor="ctr" anchorCtr="0"/>
          <a:lstStyle>
            <a:lvl1pPr algn="l">
              <a:defRPr sz="800" spc="0" baseline="0">
                <a:solidFill>
                  <a:srgbClr val="FFFFFF"/>
                </a:solidFill>
                <a:latin typeface="Segoe UI" pitchFamily="34" charset="0"/>
                <a:ea typeface="Segoe UI" pitchFamily="34" charset="0"/>
                <a:cs typeface="Segoe UI" pitchFamily="34" charset="0"/>
              </a:defRPr>
            </a:lvl1pPr>
          </a:lstStyle>
          <a:p>
            <a:r>
              <a:rPr lang="en-US" dirty="0" smtClean="0">
                <a:latin typeface="Segoe UI"/>
                <a:ea typeface="Segoe UI"/>
                <a:cs typeface="Segoe UI"/>
              </a:rPr>
              <a:t>PAGE </a:t>
            </a:r>
            <a:fld id="{711B4CA8-52BE-46B1-A536-58CE1A3FAF74}" type="slidenum">
              <a:rPr lang="en-US" smtClean="0">
                <a:latin typeface="Segoe UI"/>
                <a:ea typeface="Segoe UI"/>
                <a:cs typeface="Segoe UI"/>
              </a:rPr>
              <a:pPr/>
              <a:t>‹#›</a:t>
            </a:fld>
            <a:endParaRPr lang="en-US" dirty="0">
              <a:latin typeface="Segoe UI"/>
              <a:ea typeface="Segoe UI"/>
              <a:cs typeface="Segoe UI"/>
            </a:endParaRPr>
          </a:p>
        </p:txBody>
      </p:sp>
    </p:spTree>
    <p:extLst>
      <p:ext uri="{BB962C8B-B14F-4D97-AF65-F5344CB8AC3E}">
        <p14:creationId xmlns:p14="http://schemas.microsoft.com/office/powerpoint/2010/main" val="67631353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4"/>
          <p:cNvSpPr>
            <a:spLocks noGrp="1"/>
          </p:cNvSpPr>
          <p:nvPr>
            <p:ph type="body" sz="quarter" idx="10"/>
          </p:nvPr>
        </p:nvSpPr>
        <p:spPr>
          <a:xfrm>
            <a:off x="389436" y="1447800"/>
            <a:ext cx="8363938" cy="782265"/>
          </a:xfrm>
        </p:spPr>
        <p:txBody>
          <a:bodyPr/>
          <a:lstStyle>
            <a:lvl1pPr marL="0" indent="0">
              <a:spcBef>
                <a:spcPts val="0"/>
              </a:spcBef>
              <a:spcAft>
                <a:spcPts val="675"/>
              </a:spcAft>
              <a:buNone/>
              <a:defRPr sz="3200" spc="-100" baseline="0">
                <a:latin typeface="Segoe UI Light" pitchFamily="34" charset="0"/>
              </a:defRPr>
            </a:lvl1pPr>
            <a:lvl2pPr marL="0" indent="0">
              <a:spcBef>
                <a:spcPts val="0"/>
              </a:spcBef>
              <a:spcAft>
                <a:spcPts val="300"/>
              </a:spcAft>
              <a:buNone/>
              <a:defRPr sz="1800" spc="-50" baseline="0"/>
            </a:lvl2pPr>
            <a:lvl3pPr marL="0" indent="0">
              <a:spcBef>
                <a:spcPts val="0"/>
              </a:spcBef>
              <a:spcAft>
                <a:spcPts val="300"/>
              </a:spcAft>
              <a:buNone/>
              <a:defRPr sz="1500"/>
            </a:lvl3pPr>
            <a:lvl4pPr marL="0" indent="0">
              <a:spcBef>
                <a:spcPts val="0"/>
              </a:spcBef>
              <a:spcAft>
                <a:spcPts val="300"/>
              </a:spcAft>
              <a:buNone/>
              <a:defRPr/>
            </a:lvl4pPr>
            <a:lvl5pPr marL="0" indent="0">
              <a:spcBef>
                <a:spcPts val="0"/>
              </a:spcBef>
              <a:spcAft>
                <a:spcPts val="3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150041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9436" y="1447800"/>
            <a:ext cx="8363938" cy="200183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9144001" cy="619125"/>
          </a:xfrm>
          <a:solidFill>
            <a:srgbClr val="FFFF99"/>
          </a:solidFill>
        </p:spPr>
        <p:txBody>
          <a:bodyPr wrap="square" lIns="114341" tIns="57171" rIns="114341" bIns="57171" anchor="b" anchorCtr="0">
            <a:noAutofit/>
          </a:bodyPr>
          <a:lstStyle>
            <a:lvl1pPr algn="r">
              <a:buFont typeface="Arial" pitchFamily="34" charset="0"/>
              <a:buNone/>
              <a:defRPr spc="-38"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Slide 01">
    <p:spTree>
      <p:nvGrpSpPr>
        <p:cNvPr id="1" name=""/>
        <p:cNvGrpSpPr/>
        <p:nvPr/>
      </p:nvGrpSpPr>
      <p:grpSpPr>
        <a:xfrm>
          <a:off x="0" y="0"/>
          <a:ext cx="0" cy="0"/>
          <a:chOff x="0" y="0"/>
          <a:chExt cx="0" cy="0"/>
        </a:xfrm>
      </p:grpSpPr>
      <p:pic>
        <p:nvPicPr>
          <p:cNvPr id="11" name="Picture 10" descr="ITPRO_bgrd..jpg"/>
          <p:cNvPicPr>
            <a:picLocks noChangeAspect="1"/>
          </p:cNvPicPr>
          <p:nvPr userDrawn="1"/>
        </p:nvPicPr>
        <p:blipFill>
          <a:blip r:embed="rId2" cstate="print"/>
          <a:stretch>
            <a:fillRect/>
          </a:stretch>
        </p:blipFill>
        <p:spPr>
          <a:xfrm>
            <a:off x="0" y="0"/>
            <a:ext cx="9144000" cy="6858000"/>
          </a:xfrm>
          <a:prstGeom prst="rect">
            <a:avLst/>
          </a:prstGeom>
        </p:spPr>
      </p:pic>
      <p:sp>
        <p:nvSpPr>
          <p:cNvPr id="24" name="Text Placeholder 23"/>
          <p:cNvSpPr>
            <a:spLocks noGrp="1"/>
          </p:cNvSpPr>
          <p:nvPr>
            <p:ph type="body" sz="quarter" idx="14"/>
          </p:nvPr>
        </p:nvSpPr>
        <p:spPr>
          <a:xfrm>
            <a:off x="5147853" y="4286256"/>
            <a:ext cx="3357562" cy="428625"/>
          </a:xfrm>
        </p:spPr>
        <p:txBody>
          <a:bodyPr>
            <a:normAutofit/>
          </a:bodyPr>
          <a:lstStyle>
            <a:lvl1pPr>
              <a:buNone/>
              <a:defRPr sz="1400" b="1">
                <a:solidFill>
                  <a:srgbClr val="525051"/>
                </a:solidFill>
              </a:defRPr>
            </a:lvl1pPr>
          </a:lstStyle>
          <a:p>
            <a:pPr lvl="0"/>
            <a:r>
              <a:rPr lang="en-US" smtClean="0"/>
              <a:t>Click to edit Master text styles</a:t>
            </a:r>
          </a:p>
        </p:txBody>
      </p:sp>
      <p:sp>
        <p:nvSpPr>
          <p:cNvPr id="22" name="Text Placeholder 21"/>
          <p:cNvSpPr>
            <a:spLocks noGrp="1"/>
          </p:cNvSpPr>
          <p:nvPr>
            <p:ph type="body" sz="quarter" idx="13" hasCustomPrompt="1"/>
          </p:nvPr>
        </p:nvSpPr>
        <p:spPr>
          <a:xfrm>
            <a:off x="5147853" y="4643438"/>
            <a:ext cx="3357563" cy="428625"/>
          </a:xfrm>
        </p:spPr>
        <p:txBody>
          <a:bodyPr>
            <a:normAutofit/>
          </a:bodyPr>
          <a:lstStyle>
            <a:lvl1pPr>
              <a:buNone/>
              <a:defRPr sz="2800" baseline="0">
                <a:solidFill>
                  <a:schemeClr val="accent4"/>
                </a:solidFill>
              </a:defRPr>
            </a:lvl1pPr>
          </a:lstStyle>
          <a:p>
            <a:pPr lvl="0"/>
            <a:r>
              <a:rPr lang="en-GB" dirty="0" smtClean="0"/>
              <a:t>Speakers name</a:t>
            </a:r>
            <a:endParaRPr lang="en-GB" dirty="0"/>
          </a:p>
        </p:txBody>
      </p:sp>
      <p:sp>
        <p:nvSpPr>
          <p:cNvPr id="2" name="Title 1"/>
          <p:cNvSpPr>
            <a:spLocks noGrp="1"/>
          </p:cNvSpPr>
          <p:nvPr>
            <p:ph type="ctrTitle"/>
          </p:nvPr>
        </p:nvSpPr>
        <p:spPr>
          <a:xfrm>
            <a:off x="789924" y="4229106"/>
            <a:ext cx="4193926" cy="1771662"/>
          </a:xfrm>
        </p:spPr>
        <p:txBody>
          <a:bodyPr lIns="0" tIns="0" rIns="0" bIns="0" anchor="t">
            <a:normAutofit/>
          </a:bodyPr>
          <a:lstStyle>
            <a:lvl1pPr algn="l">
              <a:defRPr sz="3200">
                <a:solidFill>
                  <a:srgbClr val="6BBD46"/>
                </a:solidFill>
                <a:latin typeface="Segoe UI" pitchFamily="34" charset="0"/>
                <a:ea typeface="Segoe UI" pitchFamily="34" charset="0"/>
                <a:cs typeface="Segoe UI" pitchFamily="34" charset="0"/>
              </a:defRPr>
            </a:lvl1pPr>
          </a:lstStyle>
          <a:p>
            <a:r>
              <a:rPr lang="en-US" smtClean="0"/>
              <a:t>Click to edit Master title style</a:t>
            </a:r>
            <a:endParaRPr lang="en-GB" dirty="0"/>
          </a:p>
        </p:txBody>
      </p:sp>
      <p:sp>
        <p:nvSpPr>
          <p:cNvPr id="3" name="Subtitle 2"/>
          <p:cNvSpPr>
            <a:spLocks noGrp="1"/>
          </p:cNvSpPr>
          <p:nvPr>
            <p:ph type="subTitle" idx="1"/>
          </p:nvPr>
        </p:nvSpPr>
        <p:spPr>
          <a:xfrm>
            <a:off x="5147853" y="5295906"/>
            <a:ext cx="3286148" cy="285752"/>
          </a:xfrm>
        </p:spPr>
        <p:txBody>
          <a:bodyPr lIns="0" tIns="0" rIns="0" bIns="0">
            <a:normAutofit/>
          </a:bodyPr>
          <a:lstStyle>
            <a:lvl1pPr marL="0" indent="0" algn="l">
              <a:buNone/>
              <a:defRPr sz="1200" b="1">
                <a:solidFill>
                  <a:srgbClr val="525051"/>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4" name="Date Placeholder 3"/>
          <p:cNvSpPr>
            <a:spLocks noGrp="1"/>
          </p:cNvSpPr>
          <p:nvPr>
            <p:ph type="dt" sz="half" idx="10"/>
          </p:nvPr>
        </p:nvSpPr>
        <p:spPr>
          <a:xfrm>
            <a:off x="5400000" y="6570562"/>
            <a:ext cx="2133600" cy="216024"/>
          </a:xfrm>
          <a:prstGeom prst="rect">
            <a:avLst/>
          </a:prstGeom>
        </p:spPr>
        <p:txBody>
          <a:bodyPr lIns="0" tIns="0" rIns="0" bIns="0" anchor="t" anchorCtr="0"/>
          <a:lstStyle>
            <a:lvl1pPr algn="l">
              <a:defRPr/>
            </a:lvl1pPr>
          </a:lstStyle>
          <a:p>
            <a:fld id="{77CB7744-9FEA-4DAD-9DD1-C802BCDDEE57}" type="datetime1">
              <a:rPr lang="en-GB" smtClean="0">
                <a:solidFill>
                  <a:prstClr val="black">
                    <a:tint val="75000"/>
                  </a:prstClr>
                </a:solidFill>
              </a:rPr>
              <a:pPr/>
              <a:t>14/12/2011</a:t>
            </a:fld>
            <a:endParaRPr lang="en-GB" dirty="0">
              <a:solidFill>
                <a:prstClr val="black">
                  <a:tint val="75000"/>
                </a:prstClr>
              </a:solidFill>
            </a:endParaRPr>
          </a:p>
        </p:txBody>
      </p:sp>
      <p:sp>
        <p:nvSpPr>
          <p:cNvPr id="5" name="Footer Placeholder 4"/>
          <p:cNvSpPr>
            <a:spLocks noGrp="1"/>
          </p:cNvSpPr>
          <p:nvPr>
            <p:ph type="ftr" sz="quarter" idx="11"/>
          </p:nvPr>
        </p:nvSpPr>
        <p:spPr>
          <a:xfrm>
            <a:off x="1080000" y="6570562"/>
            <a:ext cx="4572120" cy="189360"/>
          </a:xfrm>
          <a:prstGeom prst="rect">
            <a:avLst/>
          </a:prstGeom>
        </p:spPr>
        <p:txBody>
          <a:bodyPr lIns="0" tIns="0" rIns="0" bIns="0" anchor="t" anchorCtr="0"/>
          <a:lstStyle>
            <a:lvl1pPr algn="l">
              <a:defRPr/>
            </a:lvl1pPr>
          </a:lstStyle>
          <a:p>
            <a:r>
              <a:rPr lang="en-GB" dirty="0" smtClean="0">
                <a:solidFill>
                  <a:prstClr val="black">
                    <a:tint val="75000"/>
                  </a:prstClr>
                </a:solidFill>
              </a:rPr>
              <a:t>© 2011 Microsoft</a:t>
            </a:r>
            <a:endParaRPr lang="en-GB" dirty="0">
              <a:solidFill>
                <a:prstClr val="black">
                  <a:tint val="75000"/>
                </a:prstClr>
              </a:solidFill>
            </a:endParaRPr>
          </a:p>
        </p:txBody>
      </p:sp>
      <p:sp>
        <p:nvSpPr>
          <p:cNvPr id="6" name="Slide Number Placeholder 5"/>
          <p:cNvSpPr>
            <a:spLocks noGrp="1"/>
          </p:cNvSpPr>
          <p:nvPr>
            <p:ph type="sldNum" sz="quarter" idx="12"/>
          </p:nvPr>
        </p:nvSpPr>
        <p:spPr>
          <a:xfrm>
            <a:off x="539552" y="6570562"/>
            <a:ext cx="539080" cy="216024"/>
          </a:xfrm>
          <a:prstGeom prst="rect">
            <a:avLst/>
          </a:prstGeom>
        </p:spPr>
        <p:txBody>
          <a:bodyPr lIns="0" tIns="0" rIns="0" bIns="0" anchor="t" anchorCtr="0"/>
          <a:lstStyle>
            <a:lvl1pPr algn="l">
              <a:defRPr/>
            </a:lvl1pPr>
          </a:lstStyle>
          <a:p>
            <a:fld id="{2AF1B67D-32C0-4FBC-83F2-1ED92432824B}" type="slidenum">
              <a:rPr lang="en-GB" smtClean="0">
                <a:solidFill>
                  <a:prstClr val="black">
                    <a:tint val="75000"/>
                  </a:prstClr>
                </a:solidFill>
              </a:rPr>
              <a:pPr/>
              <a:t>‹#›</a:t>
            </a:fld>
            <a:endParaRPr lang="en-GB">
              <a:solidFill>
                <a:prstClr val="black">
                  <a:tint val="75000"/>
                </a:prstClr>
              </a:solidFill>
            </a:endParaRPr>
          </a:p>
        </p:txBody>
      </p:sp>
      <p:pic>
        <p:nvPicPr>
          <p:cNvPr id="28" name="Picture 4"/>
          <p:cNvPicPr>
            <a:picLocks noChangeAspect="1" noChangeArrowheads="1"/>
          </p:cNvPicPr>
          <p:nvPr userDrawn="1"/>
        </p:nvPicPr>
        <p:blipFill>
          <a:blip r:embed="rId3" cstate="print"/>
          <a:srcRect/>
          <a:stretch>
            <a:fillRect/>
          </a:stretch>
        </p:blipFill>
        <p:spPr bwMode="auto">
          <a:xfrm>
            <a:off x="7640389" y="6574194"/>
            <a:ext cx="1178100" cy="207900"/>
          </a:xfrm>
          <a:prstGeom prst="rect">
            <a:avLst/>
          </a:prstGeom>
          <a:noFill/>
          <a:ln w="9525">
            <a:noFill/>
            <a:miter lim="800000"/>
            <a:headEnd/>
            <a:tailEnd/>
          </a:ln>
          <a:effectLst/>
        </p:spPr>
      </p:pic>
    </p:spTree>
    <p:extLst>
      <p:ext uri="{BB962C8B-B14F-4D97-AF65-F5344CB8AC3E}">
        <p14:creationId xmlns:p14="http://schemas.microsoft.com/office/powerpoint/2010/main" val="3367624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800"/>
            <a:ext cx="836393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210132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pn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1"/>
            <a:ext cx="8363937" cy="1932837"/>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5"/>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7544575" y="6048776"/>
            <a:ext cx="1480686" cy="503391"/>
          </a:xfrm>
          <a:prstGeom prst="rect">
            <a:avLst/>
          </a:prstGeom>
          <a:noFill/>
          <a:ln w="9525">
            <a:noFill/>
            <a:miter lim="800000"/>
            <a:headEnd/>
            <a:tailEnd/>
          </a:ln>
          <a:effectLst/>
        </p:spPr>
      </p:pic>
      <p:sp>
        <p:nvSpPr>
          <p:cNvPr id="5" name="TextBox 4"/>
          <p:cNvSpPr txBox="1"/>
          <p:nvPr/>
        </p:nvSpPr>
        <p:spPr>
          <a:xfrm>
            <a:off x="7544575" y="6552167"/>
            <a:ext cx="1480686" cy="276999"/>
          </a:xfrm>
          <a:prstGeom prst="rect">
            <a:avLst/>
          </a:prstGeom>
          <a:noFill/>
        </p:spPr>
        <p:txBody>
          <a:bodyPr wrap="square" lIns="0" tIns="0" rIns="0" bIns="0" rtlCol="0">
            <a:spAutoFit/>
          </a:bodyPr>
          <a:lstStyle/>
          <a:p>
            <a:r>
              <a:rPr lang="en-US" sz="18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IND 14-16 Dec.</a:t>
            </a:r>
          </a:p>
        </p:txBody>
      </p:sp>
    </p:spTree>
    <p:extLst>
      <p:ext uri="{BB962C8B-B14F-4D97-AF65-F5344CB8AC3E}">
        <p14:creationId xmlns:p14="http://schemas.microsoft.com/office/powerpoint/2010/main"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 id="2147483773" r:id="rId8"/>
    <p:sldLayoutId id="2147483774" r:id="rId9"/>
    <p:sldLayoutId id="2147483775" r:id="rId10"/>
    <p:sldLayoutId id="2147483776" r:id="rId11"/>
  </p:sldLayoutIdLst>
  <p:transition>
    <p:fade/>
  </p:transition>
  <p:txStyles>
    <p:titleStyle>
      <a:lvl1pPr algn="l" defTabSz="686047" rtl="0" eaLnBrk="1" latinLnBrk="0" hangingPunct="1">
        <a:lnSpc>
          <a:spcPct val="90000"/>
        </a:lnSpc>
        <a:spcBef>
          <a:spcPct val="0"/>
        </a:spcBef>
        <a:buNone/>
        <a:defRPr lang="en-US" sz="48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56784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9436" y="1447801"/>
            <a:ext cx="8363937" cy="150041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5"/>
          <p:cNvPicPr>
            <a:picLocks noChangeAspect="1" noChangeArrowheads="1"/>
          </p:cNvPicPr>
          <p:nvPr/>
        </p:nvPicPr>
        <p:blipFill>
          <a:blip r:embed="rId12">
            <a:clrChange>
              <a:clrFrom>
                <a:srgbClr val="FFFFFF"/>
              </a:clrFrom>
              <a:clrTo>
                <a:srgbClr val="FFFFFF">
                  <a:alpha val="0"/>
                </a:srgbClr>
              </a:clrTo>
            </a:clrChange>
          </a:blip>
          <a:srcRect/>
          <a:stretch>
            <a:fillRect/>
          </a:stretch>
        </p:blipFill>
        <p:spPr bwMode="auto">
          <a:xfrm>
            <a:off x="7544575" y="0"/>
            <a:ext cx="1480686" cy="503391"/>
          </a:xfrm>
          <a:prstGeom prst="rect">
            <a:avLst/>
          </a:prstGeom>
          <a:noFill/>
          <a:ln w="9525">
            <a:noFill/>
            <a:miter lim="800000"/>
            <a:headEnd/>
            <a:tailEnd/>
          </a:ln>
          <a:effectLst/>
        </p:spPr>
      </p:pic>
      <p:sp>
        <p:nvSpPr>
          <p:cNvPr id="5" name="TextBox 4"/>
          <p:cNvSpPr txBox="1"/>
          <p:nvPr/>
        </p:nvSpPr>
        <p:spPr>
          <a:xfrm>
            <a:off x="7544575" y="503391"/>
            <a:ext cx="1480686" cy="276999"/>
          </a:xfrm>
          <a:prstGeom prst="rect">
            <a:avLst/>
          </a:prstGeom>
          <a:noFill/>
        </p:spPr>
        <p:txBody>
          <a:bodyPr wrap="square" lIns="0" tIns="0" rIns="0" bIns="0" rtlCol="0">
            <a:spAutoFit/>
          </a:bodyPr>
          <a:lstStyle/>
          <a:p>
            <a:r>
              <a:rPr lang="en-US" sz="18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IND 14-16 Dec.</a:t>
            </a:r>
          </a:p>
        </p:txBody>
      </p:sp>
    </p:spTree>
    <p:extLst>
      <p:ext uri="{BB962C8B-B14F-4D97-AF65-F5344CB8AC3E}">
        <p14:creationId xmlns:p14="http://schemas.microsoft.com/office/powerpoint/2010/main"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Lst>
  <p:transition>
    <p:fade/>
  </p:transition>
  <p:txStyles>
    <p:titleStyle>
      <a:lvl1pPr algn="l" defTabSz="686047" rtl="0" eaLnBrk="1" latinLnBrk="0" hangingPunct="1">
        <a:lnSpc>
          <a:spcPct val="90000"/>
        </a:lnSpc>
        <a:spcBef>
          <a:spcPct val="0"/>
        </a:spcBef>
        <a:buNone/>
        <a:defRPr lang="en-US" sz="4100" b="0" kern="1200" cap="none" spc="-75"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259660" indent="-259660" algn="l" defTabSz="686047"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1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9436" y="228600"/>
            <a:ext cx="8363938"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9436" y="1447801"/>
            <a:ext cx="8363937" cy="1932837"/>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5"/>
          <p:cNvPicPr>
            <a:picLocks noChangeAspect="1" noChangeArrowheads="1"/>
          </p:cNvPicPr>
          <p:nvPr/>
        </p:nvPicPr>
        <p:blipFill>
          <a:blip r:embed="rId13">
            <a:clrChange>
              <a:clrFrom>
                <a:srgbClr val="FFFFFF"/>
              </a:clrFrom>
              <a:clrTo>
                <a:srgbClr val="FFFFFF">
                  <a:alpha val="0"/>
                </a:srgbClr>
              </a:clrTo>
            </a:clrChange>
          </a:blip>
          <a:srcRect/>
          <a:stretch>
            <a:fillRect/>
          </a:stretch>
        </p:blipFill>
        <p:spPr bwMode="auto">
          <a:xfrm>
            <a:off x="7544575" y="6048776"/>
            <a:ext cx="1480686" cy="503391"/>
          </a:xfrm>
          <a:prstGeom prst="rect">
            <a:avLst/>
          </a:prstGeom>
          <a:noFill/>
          <a:ln w="9525">
            <a:noFill/>
            <a:miter lim="800000"/>
            <a:headEnd/>
            <a:tailEnd/>
          </a:ln>
          <a:effectLst/>
        </p:spPr>
      </p:pic>
      <p:sp>
        <p:nvSpPr>
          <p:cNvPr id="5" name="TextBox 4"/>
          <p:cNvSpPr txBox="1"/>
          <p:nvPr/>
        </p:nvSpPr>
        <p:spPr>
          <a:xfrm>
            <a:off x="7544575" y="6552167"/>
            <a:ext cx="1480686" cy="276999"/>
          </a:xfrm>
          <a:prstGeom prst="rect">
            <a:avLst/>
          </a:prstGeom>
          <a:noFill/>
        </p:spPr>
        <p:txBody>
          <a:bodyPr wrap="square" lIns="0" tIns="0" rIns="0" bIns="0" rtlCol="0">
            <a:spAutoFit/>
          </a:bodyPr>
          <a:lstStyle/>
          <a:p>
            <a:r>
              <a:rPr lang="en-US" sz="1800" dirty="0" smtClean="0">
                <a:gradFill>
                  <a:gsLst>
                    <a:gs pos="0">
                      <a:srgbClr val="000000">
                        <a:lumMod val="75000"/>
                        <a:lumOff val="25000"/>
                      </a:srgbClr>
                    </a:gs>
                    <a:gs pos="80000">
                      <a:srgbClr val="000000">
                        <a:lumMod val="65000"/>
                        <a:lumOff val="35000"/>
                      </a:srgbClr>
                    </a:gs>
                  </a:gsLst>
                  <a:lin ang="16200000" scaled="0"/>
                </a:gradFill>
                <a:latin typeface="Segoe UI Light" pitchFamily="34" charset="0"/>
              </a:rPr>
              <a:t>IND 14-16 Dec.</a:t>
            </a:r>
          </a:p>
        </p:txBody>
      </p:sp>
    </p:spTree>
    <p:extLst>
      <p:ext uri="{BB962C8B-B14F-4D97-AF65-F5344CB8AC3E}">
        <p14:creationId xmlns:p14="http://schemas.microsoft.com/office/powerpoint/2010/main" val="1572482090"/>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Lst>
  <p:transition>
    <p:fade/>
  </p:transition>
  <p:txStyles>
    <p:titleStyle>
      <a:lvl1pPr algn="l" defTabSz="686047" rtl="0" eaLnBrk="1" latinLnBrk="0" hangingPunct="1">
        <a:lnSpc>
          <a:spcPct val="90000"/>
        </a:lnSpc>
        <a:spcBef>
          <a:spcPct val="0"/>
        </a:spcBef>
        <a:buNone/>
        <a:defRPr lang="en-US" sz="48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slideLayout" Target="../slideLayouts/slideLayout9.xml"/><Relationship Id="rId6" Type="http://schemas.openxmlformats.org/officeDocument/2006/relationships/image" Target="../media/image7.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5.xml"/><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technet.microsoft.com/en-us/library/cc722055(WS.10).aspx" TargetMode="External"/><Relationship Id="rId7" Type="http://schemas.openxmlformats.org/officeDocument/2006/relationships/hyperlink" Target="http://technet.microsoft.com/en-us/library/ee376932.aspx" TargetMode="External"/><Relationship Id="rId2" Type="http://schemas.openxmlformats.org/officeDocument/2006/relationships/hyperlink" Target="http://technet.microsoft.com/en-us/solutionaccelerators/bb545941" TargetMode="External"/><Relationship Id="rId1" Type="http://schemas.openxmlformats.org/officeDocument/2006/relationships/slideLayout" Target="../slideLayouts/slideLayout13.xml"/><Relationship Id="rId6" Type="http://schemas.openxmlformats.org/officeDocument/2006/relationships/hyperlink" Target="http://technet.microsoft.com/en-us/library/ff686878.aspx" TargetMode="External"/><Relationship Id="rId5" Type="http://schemas.openxmlformats.org/officeDocument/2006/relationships/hyperlink" Target="http://technet.microsoft.com/en-us/library/bb977556.aspx" TargetMode="External"/><Relationship Id="rId4" Type="http://schemas.openxmlformats.org/officeDocument/2006/relationships/hyperlink" Target="http://technet.microsoft.com/en-us/library/dd349343(WS.10).asp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facebook.com/msdnindia" TargetMode="External"/><Relationship Id="rId3" Type="http://schemas.openxmlformats.org/officeDocument/2006/relationships/hyperlink" Target="http://technet.microsoft.com/" TargetMode="External"/><Relationship Id="rId7" Type="http://schemas.openxmlformats.org/officeDocument/2006/relationships/image" Target="../media/image24.jpeg"/><Relationship Id="rId2" Type="http://schemas.openxmlformats.org/officeDocument/2006/relationships/hyperlink" Target="http://msdn.microsoft.com/" TargetMode="Externa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6.xml.rels><?xml version="1.0" encoding="UTF-8" standalone="yes"?>
<Relationships xmlns="http://schemas.openxmlformats.org/package/2006/relationships"><Relationship Id="rId3" Type="http://schemas.openxmlformats.org/officeDocument/2006/relationships/hyperlink" Target="http://www.microsoftvirtualacademy.com/"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7.xml"/><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hyperlink" Target="http://www.microsoft.com/download/en/details.aspx?id=5188" TargetMode="External"/><Relationship Id="rId7" Type="http://schemas.openxmlformats.org/officeDocument/2006/relationships/hyperlink" Target="http://www.microsoft.com/download/en/details.aspx?displaylang=en&amp;=tm&amp;id=25175" TargetMode="External"/><Relationship Id="rId2" Type="http://schemas.openxmlformats.org/officeDocument/2006/relationships/hyperlink" Target="http://www.microsoft.com/download/en/details.aspx?displaylang=en&amp;id=5753" TargetMode="External"/><Relationship Id="rId1" Type="http://schemas.openxmlformats.org/officeDocument/2006/relationships/slideLayout" Target="../slideLayouts/slideLayout13.xml"/><Relationship Id="rId6" Type="http://schemas.openxmlformats.org/officeDocument/2006/relationships/hyperlink" Target="http://www.microsoft.com/download/en/details.aspx?displaylang=en&amp;id=11936" TargetMode="External"/><Relationship Id="rId5" Type="http://schemas.openxmlformats.org/officeDocument/2006/relationships/hyperlink" Target="http://www.microsoft.com/download/en/details.aspx?displaylang=en&amp;id=7352" TargetMode="External"/><Relationship Id="rId4" Type="http://schemas.openxmlformats.org/officeDocument/2006/relationships/hyperlink" Target="http://www.microsoft.com/download/en/details.aspx?displaylang=en&amp;id=7826"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384673" y="1286151"/>
            <a:ext cx="8423524" cy="1994392"/>
          </a:xfrm>
        </p:spPr>
        <p:txBody>
          <a:bodyPr/>
          <a:lstStyle/>
          <a:p>
            <a:r>
              <a:rPr lang="en-US" sz="4800" dirty="0"/>
              <a:t>Top 5 Free Desktop Deployment and Planning Tools for Every IT Professional</a:t>
            </a:r>
          </a:p>
        </p:txBody>
      </p:sp>
      <p:sp>
        <p:nvSpPr>
          <p:cNvPr id="5" name="Text Placeholder 6"/>
          <p:cNvSpPr>
            <a:spLocks noGrp="1"/>
          </p:cNvSpPr>
          <p:nvPr>
            <p:ph type="body" sz="quarter" idx="11"/>
          </p:nvPr>
        </p:nvSpPr>
        <p:spPr>
          <a:xfrm>
            <a:off x="384673" y="4230422"/>
            <a:ext cx="5636696" cy="2283702"/>
          </a:xfrm>
        </p:spPr>
        <p:txBody>
          <a:bodyPr/>
          <a:lstStyle/>
          <a:p>
            <a:r>
              <a:rPr lang="en-US" sz="2800" dirty="0" smtClean="0"/>
              <a:t>AVIRAJ AJGEKAR</a:t>
            </a:r>
          </a:p>
          <a:p>
            <a:r>
              <a:rPr lang="en-US" sz="2800" dirty="0" smtClean="0"/>
              <a:t>Technology Evangelist</a:t>
            </a:r>
          </a:p>
          <a:p>
            <a:r>
              <a:rPr lang="en-US" sz="2800" dirty="0" smtClean="0"/>
              <a:t>Microsoft Corporation</a:t>
            </a:r>
          </a:p>
          <a:p>
            <a:r>
              <a:rPr lang="en-US" sz="2800" u="sng" dirty="0" smtClean="0"/>
              <a:t>http://blogs.technet.com/aviraj</a:t>
            </a:r>
          </a:p>
          <a:p>
            <a:r>
              <a:rPr lang="en-US" sz="2800" dirty="0" smtClean="0"/>
              <a:t>Twitter: @aviraj111</a:t>
            </a:r>
            <a:endParaRPr lang="en-US" sz="2800" dirty="0"/>
          </a:p>
        </p:txBody>
      </p:sp>
    </p:spTree>
    <p:extLst>
      <p:ext uri="{BB962C8B-B14F-4D97-AF65-F5344CB8AC3E}">
        <p14:creationId xmlns:p14="http://schemas.microsoft.com/office/powerpoint/2010/main" val="770624694"/>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67059"/>
            <a:ext cx="4086225" cy="450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0863" y="1567059"/>
            <a:ext cx="4437062" cy="450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2" name="Rectangle 8"/>
          <p:cNvSpPr>
            <a:spLocks noChangeArrowheads="1"/>
          </p:cNvSpPr>
          <p:nvPr/>
        </p:nvSpPr>
        <p:spPr bwMode="auto">
          <a:xfrm>
            <a:off x="381000" y="0"/>
            <a:ext cx="806726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4800" dirty="0">
                <a:solidFill>
                  <a:schemeClr val="accent1"/>
                </a:solidFill>
              </a:rPr>
              <a:t>Microsoft Assessment &amp; Planning Toolkit</a:t>
            </a:r>
          </a:p>
        </p:txBody>
      </p:sp>
    </p:spTree>
    <p:extLst>
      <p:ext uri="{BB962C8B-B14F-4D97-AF65-F5344CB8AC3E}">
        <p14:creationId xmlns:p14="http://schemas.microsoft.com/office/powerpoint/2010/main" val="2399637565"/>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a:xfrm>
            <a:off x="388938" y="0"/>
            <a:ext cx="8364537" cy="664797"/>
          </a:xfrm>
        </p:spPr>
        <p:txBody>
          <a:bodyPr/>
          <a:lstStyle/>
          <a:p>
            <a:pPr algn="l"/>
            <a:r>
              <a:rPr lang="en-US" dirty="0" smtClean="0">
                <a:solidFill>
                  <a:schemeClr val="accent1"/>
                </a:solidFill>
              </a:rPr>
              <a:t>MAP Architecture</a:t>
            </a:r>
          </a:p>
        </p:txBody>
      </p:sp>
      <p:pic>
        <p:nvPicPr>
          <p:cNvPr id="1945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7478" y="1404730"/>
            <a:ext cx="5275263" cy="3690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0" name="Rectangle 36"/>
          <p:cNvSpPr>
            <a:spLocks noChangeArrowheads="1"/>
          </p:cNvSpPr>
          <p:nvPr/>
        </p:nvSpPr>
        <p:spPr bwMode="auto">
          <a:xfrm>
            <a:off x="198852" y="1403996"/>
            <a:ext cx="3478626"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buFont typeface="Arial" charset="0"/>
              <a:buChar char="•"/>
            </a:pPr>
            <a:r>
              <a:rPr lang="en-US" sz="2800" dirty="0"/>
              <a:t>Fast: 10K machines in 45 minutes</a:t>
            </a:r>
          </a:p>
          <a:p>
            <a:pPr marL="285750" indent="-285750">
              <a:buFont typeface="Arial" charset="0"/>
              <a:buChar char="•"/>
            </a:pPr>
            <a:r>
              <a:rPr lang="en-US" sz="2800" dirty="0"/>
              <a:t>Scalable: 100K machine inventory routinely tested</a:t>
            </a:r>
          </a:p>
          <a:p>
            <a:pPr marL="285750" indent="-285750">
              <a:buFont typeface="Arial" charset="0"/>
              <a:buChar char="•"/>
            </a:pPr>
            <a:r>
              <a:rPr lang="en-US" sz="2800" dirty="0"/>
              <a:t>Extensible: new collectors </a:t>
            </a:r>
            <a:br>
              <a:rPr lang="en-US" sz="2800" dirty="0"/>
            </a:br>
            <a:r>
              <a:rPr lang="en-US" sz="2800" dirty="0"/>
              <a:t>easily added</a:t>
            </a:r>
          </a:p>
          <a:p>
            <a:pPr marL="285750" indent="-285750">
              <a:buFont typeface="Arial" charset="0"/>
              <a:buChar char="•"/>
            </a:pPr>
            <a:endParaRPr lang="en-US" sz="2800" dirty="0"/>
          </a:p>
        </p:txBody>
      </p:sp>
    </p:spTree>
    <p:extLst>
      <p:ext uri="{BB962C8B-B14F-4D97-AF65-F5344CB8AC3E}">
        <p14:creationId xmlns:p14="http://schemas.microsoft.com/office/powerpoint/2010/main" val="56784090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a:xfrm>
            <a:off x="388938" y="0"/>
            <a:ext cx="8364537" cy="664797"/>
          </a:xfrm>
        </p:spPr>
        <p:txBody>
          <a:bodyPr/>
          <a:lstStyle/>
          <a:p>
            <a:pPr algn="l"/>
            <a:r>
              <a:rPr lang="en-US" dirty="0" smtClean="0">
                <a:solidFill>
                  <a:schemeClr val="accent1"/>
                </a:solidFill>
              </a:rPr>
              <a:t>Inventory</a:t>
            </a:r>
          </a:p>
        </p:txBody>
      </p:sp>
      <p:sp>
        <p:nvSpPr>
          <p:cNvPr id="28" name="Left-Right Arrow 27"/>
          <p:cNvSpPr/>
          <p:nvPr/>
        </p:nvSpPr>
        <p:spPr bwMode="auto">
          <a:xfrm>
            <a:off x="2365375" y="1914034"/>
            <a:ext cx="2667000" cy="542925"/>
          </a:xfrm>
          <a:prstGeom prst="leftRightArrow">
            <a:avLst>
              <a:gd name="adj1" fmla="val 55698"/>
              <a:gd name="adj2" fmla="val 5000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lIns="91436" tIns="45718" rIns="91436" bIns="45718" anchor="ctr"/>
          <a:lstStyle/>
          <a:p>
            <a:pPr algn="ctr" defTabSz="914099">
              <a:defRPr/>
            </a:pPr>
            <a:endParaRPr lang="en-US" sz="2200" dirty="0">
              <a:solidFill>
                <a:schemeClr val="accent1"/>
              </a:solidFill>
            </a:endParaRPr>
          </a:p>
        </p:txBody>
      </p:sp>
      <p:sp>
        <p:nvSpPr>
          <p:cNvPr id="20484" name="Text Placeholder 2"/>
          <p:cNvSpPr>
            <a:spLocks noGrp="1"/>
          </p:cNvSpPr>
          <p:nvPr>
            <p:ph type="body" sz="quarter" idx="10"/>
          </p:nvPr>
        </p:nvSpPr>
        <p:spPr>
          <a:xfrm>
            <a:off x="5359400" y="3684096"/>
            <a:ext cx="3556000" cy="1969770"/>
          </a:xfrm>
        </p:spPr>
        <p:txBody>
          <a:bodyPr/>
          <a:lstStyle/>
          <a:p>
            <a:r>
              <a:rPr lang="en-US" sz="2000" smtClean="0">
                <a:solidFill>
                  <a:schemeClr val="accent1"/>
                </a:solidFill>
              </a:rPr>
              <a:t>WMI</a:t>
            </a:r>
          </a:p>
          <a:p>
            <a:r>
              <a:rPr lang="en-US" sz="2000" smtClean="0">
                <a:solidFill>
                  <a:schemeClr val="accent1"/>
                </a:solidFill>
              </a:rPr>
              <a:t>Active Directory</a:t>
            </a:r>
          </a:p>
          <a:p>
            <a:r>
              <a:rPr lang="en-US" sz="2000" smtClean="0">
                <a:solidFill>
                  <a:schemeClr val="accent1"/>
                </a:solidFill>
              </a:rPr>
              <a:t>Windows Networking</a:t>
            </a:r>
          </a:p>
          <a:p>
            <a:r>
              <a:rPr lang="en-US" sz="2000" smtClean="0">
                <a:solidFill>
                  <a:schemeClr val="accent1"/>
                </a:solidFill>
              </a:rPr>
              <a:t>SQL Server Credentials</a:t>
            </a:r>
          </a:p>
          <a:p>
            <a:r>
              <a:rPr lang="en-US" sz="2000" smtClean="0">
                <a:solidFill>
                  <a:schemeClr val="accent1"/>
                </a:solidFill>
              </a:rPr>
              <a:t>VMware</a:t>
            </a:r>
          </a:p>
          <a:p>
            <a:r>
              <a:rPr lang="en-US" sz="2000" smtClean="0">
                <a:solidFill>
                  <a:schemeClr val="accent1"/>
                </a:solidFill>
              </a:rPr>
              <a:t>SSH</a:t>
            </a:r>
          </a:p>
        </p:txBody>
      </p:sp>
      <p:grpSp>
        <p:nvGrpSpPr>
          <p:cNvPr id="20485" name="Group 24"/>
          <p:cNvGrpSpPr>
            <a:grpSpLocks/>
          </p:cNvGrpSpPr>
          <p:nvPr/>
        </p:nvGrpSpPr>
        <p:grpSpPr bwMode="auto">
          <a:xfrm>
            <a:off x="1011238" y="1493346"/>
            <a:ext cx="1398587" cy="1220788"/>
            <a:chOff x="4350362" y="3754581"/>
            <a:chExt cx="1397256" cy="1221180"/>
          </a:xfrm>
        </p:grpSpPr>
        <p:pic>
          <p:nvPicPr>
            <p:cNvPr id="20502" name="Picture 8" descr="\\eventsql\dvd27\Clip_Installer\DVD_ART\Artwork_Imagery\HARDWARE_IMAGERY\Illustration - Misc Hardware\Windows Vista Illustration Icons\Mobil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0362" y="3754581"/>
              <a:ext cx="1397256" cy="122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3" name="TextBox 33"/>
            <p:cNvSpPr txBox="1">
              <a:spLocks noChangeArrowheads="1"/>
            </p:cNvSpPr>
            <p:nvPr/>
          </p:nvSpPr>
          <p:spPr bwMode="auto">
            <a:xfrm rot="480000">
              <a:off x="4958598" y="3946067"/>
              <a:ext cx="639310" cy="3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sz="1600" b="1" dirty="0">
                  <a:solidFill>
                    <a:schemeClr val="bg1"/>
                  </a:solidFill>
                  <a:latin typeface="Arial" charset="0"/>
                </a:rPr>
                <a:t>MAP</a:t>
              </a:r>
            </a:p>
          </p:txBody>
        </p:sp>
      </p:grpSp>
      <p:grpSp>
        <p:nvGrpSpPr>
          <p:cNvPr id="20486" name="Group 35"/>
          <p:cNvGrpSpPr>
            <a:grpSpLocks/>
          </p:cNvGrpSpPr>
          <p:nvPr/>
        </p:nvGrpSpPr>
        <p:grpSpPr bwMode="auto">
          <a:xfrm>
            <a:off x="322263" y="1242521"/>
            <a:ext cx="2400156" cy="1290638"/>
            <a:chOff x="707688" y="2725010"/>
            <a:chExt cx="3198627" cy="1635830"/>
          </a:xfrm>
        </p:grpSpPr>
        <p:pic>
          <p:nvPicPr>
            <p:cNvPr id="20500" name="Picture 4" descr="\\eventsql\dvd27\Clip_Installer\DVD_ART\Artwork_Imagery\HARDWARE_IMAGERY\Illustration - Misc Hardware\Windows Vista Illustration Icons\Generic Us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707688" y="2909452"/>
              <a:ext cx="1192613" cy="145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Box 13"/>
            <p:cNvSpPr txBox="1"/>
            <p:nvPr/>
          </p:nvSpPr>
          <p:spPr>
            <a:xfrm>
              <a:off x="2106113" y="2725010"/>
              <a:ext cx="1800202" cy="390095"/>
            </a:xfrm>
            <a:prstGeom prst="rect">
              <a:avLst/>
            </a:prstGeom>
            <a:noFill/>
          </p:spPr>
          <p:txBody>
            <a:bodyPr wrap="none">
              <a:spAutoFit/>
            </a:bodyPr>
            <a:lstStyle/>
            <a:p>
              <a:pPr>
                <a:defRPr/>
              </a:pPr>
              <a:r>
                <a:rPr lang="en-US" sz="1400" dirty="0">
                  <a:solidFill>
                    <a:schemeClr val="accent1"/>
                  </a:solidFill>
                  <a:latin typeface="+mn-lt"/>
                  <a:cs typeface="+mn-cs"/>
                </a:rPr>
                <a:t>MAP Tool User</a:t>
              </a:r>
            </a:p>
          </p:txBody>
        </p:sp>
      </p:grpSp>
      <p:pic>
        <p:nvPicPr>
          <p:cNvPr id="20487" name="Picture 2" descr="C:\Users\marbe\AppData\Local\Temp\SNAGHTML1085d54f.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66825" y="2857009"/>
            <a:ext cx="3652838" cy="303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8" name="Group 37"/>
          <p:cNvGrpSpPr>
            <a:grpSpLocks/>
          </p:cNvGrpSpPr>
          <p:nvPr/>
        </p:nvGrpSpPr>
        <p:grpSpPr bwMode="auto">
          <a:xfrm>
            <a:off x="4956175" y="1245696"/>
            <a:ext cx="3810000" cy="2138363"/>
            <a:chOff x="7618412" y="1027375"/>
            <a:chExt cx="3810000" cy="1944425"/>
          </a:xfrm>
        </p:grpSpPr>
        <p:pic>
          <p:nvPicPr>
            <p:cNvPr id="20490" name="Picture 7" descr="\\eventsql\dvd27\Clip_Installer\DVD_ART\Artwork_Imagery\HARDWARE_IMAGERY\Illustration - Misc Hardware\Windows Vista Illustration Icons\Networ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93371" y="1027375"/>
              <a:ext cx="735176" cy="735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7" descr="\\eventsql\dvd27\Clip_Installer\DVD_ART\Artwork_Imagery\HARDWARE_IMAGERY\Illustration - Misc Hardware\Windows Vista Illustration Icons\Networ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61412" y="1066800"/>
              <a:ext cx="889563" cy="889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8" descr="\\eventsql\dvd27\Clip_Installer\DVD_ART\Artwork_Imagery\HARDWARE_IMAGERY\Illustration - Misc Hardware\Windows Vista Illustration Icons\Mobility.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18412" y="1294497"/>
              <a:ext cx="698223" cy="610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Picture 8" descr="\\eventsql\dvd27\Clip_Installer\DVD_ART\Artwork_Imagery\HARDWARE_IMAGERY\Illustration - Misc Hardware\Windows Vista Illustration Icons\Mobil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70812" y="1446931"/>
              <a:ext cx="785333" cy="686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8" descr="\\eventsql\dvd27\Clip_Installer\DVD_ART\Artwork_Imagery\HARDWARE_IMAGERY\Illustration - Misc Hardware\Windows Vista Illustration Icons\Mobil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9348" y="1599366"/>
              <a:ext cx="896239" cy="783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7" descr="\\eventsql\dvd27\Clip_Installer\DVD_ART\Artwork_Imagery\HARDWARE_IMAGERY\Illustration - Misc Hardware\Windows Vista Illustration Icons\Networ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32841" y="1132958"/>
              <a:ext cx="1076371" cy="1076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6" name="Picture 7" descr="\\eventsql\dvd27\Clip_Installer\DVD_ART\Artwork_Imagery\HARDWARE_IMAGERY\Illustration - Misc Hardware\Windows Vista Illustration Icons\Networ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558604" y="1219200"/>
              <a:ext cx="1184008" cy="1184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7" name="Picture 7" descr="\\eventsql\dvd27\Clip_Installer\DVD_ART\Artwork_Imagery\HARDWARE_IMAGERY\Illustration - Misc Hardware\Windows Vista Illustration Icons\Network.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95762" y="1296974"/>
              <a:ext cx="1432650" cy="143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8" name="Picture 8" descr="\\eventsql\dvd27\Clip_Installer\DVD_ART\Artwork_Imagery\HARDWARE_IMAGERY\Illustration - Misc Hardware\Windows Vista Illustration Icons\Mobil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7916" y="1800768"/>
              <a:ext cx="990696" cy="86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9" name="Picture 8" descr="\\eventsql\dvd27\Clip_Installer\DVD_ART\Artwork_Imagery\HARDWARE_IMAGERY\Illustration - Misc Hardware\Windows Vista Illustration Icons\Mobili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003" y="1980435"/>
              <a:ext cx="1133809" cy="99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9" name="TextBox 48"/>
          <p:cNvSpPr txBox="1"/>
          <p:nvPr/>
        </p:nvSpPr>
        <p:spPr bwMode="auto">
          <a:xfrm>
            <a:off x="6781800" y="3107834"/>
            <a:ext cx="2932113" cy="307777"/>
          </a:xfrm>
          <a:prstGeom prst="rect">
            <a:avLst/>
          </a:prstGeom>
          <a:noFill/>
        </p:spPr>
        <p:txBody>
          <a:bodyPr>
            <a:spAutoFit/>
          </a:bodyPr>
          <a:lstStyle/>
          <a:p>
            <a:pPr>
              <a:defRPr/>
            </a:pPr>
            <a:r>
              <a:rPr lang="en-US" dirty="0">
                <a:solidFill>
                  <a:schemeClr val="accent1"/>
                </a:solidFill>
                <a:latin typeface="+mj-lt"/>
              </a:rPr>
              <a:t>Customer Network</a:t>
            </a:r>
          </a:p>
        </p:txBody>
      </p:sp>
    </p:spTree>
    <p:extLst>
      <p:ext uri="{BB962C8B-B14F-4D97-AF65-F5344CB8AC3E}">
        <p14:creationId xmlns:p14="http://schemas.microsoft.com/office/powerpoint/2010/main" val="11842352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3618" y="1779589"/>
            <a:ext cx="8318162" cy="1124712"/>
          </a:xfrm>
          <a:prstGeom prst="rect">
            <a:avLst/>
          </a:prstGeom>
        </p:spPr>
        <p:txBody>
          <a:bodyPr lIns="68607" tIns="34304" rIns="68607" bIns="34304"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6600">
              <a:gradFill>
                <a:gsLst>
                  <a:gs pos="96667">
                    <a:srgbClr val="FFFFFF"/>
                  </a:gs>
                  <a:gs pos="90000">
                    <a:srgbClr val="FFFFFF"/>
                  </a:gs>
                </a:gsLst>
                <a:lin ang="5400000" scaled="0"/>
              </a:gradFill>
            </a:endParaRPr>
          </a:p>
        </p:txBody>
      </p:sp>
      <p:sp>
        <p:nvSpPr>
          <p:cNvPr id="6" name="Text Placeholder 5"/>
          <p:cNvSpPr>
            <a:spLocks noGrp="1"/>
          </p:cNvSpPr>
          <p:nvPr>
            <p:ph type="body" sz="quarter" idx="10"/>
          </p:nvPr>
        </p:nvSpPr>
        <p:spPr>
          <a:xfrm>
            <a:off x="384673" y="1280991"/>
            <a:ext cx="3054266" cy="997196"/>
          </a:xfrm>
        </p:spPr>
        <p:txBody>
          <a:bodyPr/>
          <a:lstStyle/>
          <a:p>
            <a:r>
              <a:rPr lang="en-US" dirty="0" smtClean="0">
                <a:gradFill>
                  <a:gsLst>
                    <a:gs pos="96667">
                      <a:srgbClr val="FFFFFF"/>
                    </a:gs>
                    <a:gs pos="90000">
                      <a:srgbClr val="FFFFFF"/>
                    </a:gs>
                  </a:gsLst>
                  <a:lin ang="5400000" scaled="0"/>
                </a:gradFill>
              </a:rPr>
              <a:t>DEMO</a:t>
            </a:r>
          </a:p>
        </p:txBody>
      </p:sp>
      <p:sp>
        <p:nvSpPr>
          <p:cNvPr id="4" name="Text Placeholder 5"/>
          <p:cNvSpPr>
            <a:spLocks noGrp="1"/>
          </p:cNvSpPr>
          <p:nvPr>
            <p:ph type="body" sz="quarter" idx="10"/>
          </p:nvPr>
        </p:nvSpPr>
        <p:spPr>
          <a:xfrm>
            <a:off x="537072" y="2696129"/>
            <a:ext cx="8358450" cy="1329595"/>
          </a:xfrm>
        </p:spPr>
        <p:txBody>
          <a:bodyPr/>
          <a:lstStyle/>
          <a:p>
            <a:pPr marL="685800" indent="-685800">
              <a:buFont typeface="Arial" pitchFamily="34" charset="0"/>
              <a:buChar char="•"/>
            </a:pPr>
            <a:r>
              <a:rPr lang="en-US" sz="4800" dirty="0">
                <a:gradFill>
                  <a:gsLst>
                    <a:gs pos="96667">
                      <a:srgbClr val="FFFFFF"/>
                    </a:gs>
                    <a:gs pos="90000">
                      <a:srgbClr val="FFFFFF"/>
                    </a:gs>
                  </a:gsLst>
                  <a:lin ang="5400000" scaled="0"/>
                </a:gradFill>
              </a:rPr>
              <a:t>Microsoft Assessment &amp; Planning Toolkit (MAP) </a:t>
            </a:r>
            <a:endParaRPr lang="en-US" sz="4800" dirty="0" smtClean="0">
              <a:gradFill>
                <a:gsLst>
                  <a:gs pos="96667">
                    <a:srgbClr val="FFFFFF"/>
                  </a:gs>
                  <a:gs pos="90000">
                    <a:srgbClr val="FFFFFF"/>
                  </a:gs>
                </a:gsLst>
                <a:lin ang="5400000" scaled="0"/>
              </a:gradFill>
            </a:endParaRPr>
          </a:p>
        </p:txBody>
      </p:sp>
    </p:spTree>
    <p:extLst>
      <p:ext uri="{BB962C8B-B14F-4D97-AF65-F5344CB8AC3E}">
        <p14:creationId xmlns:p14="http://schemas.microsoft.com/office/powerpoint/2010/main" val="21765584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64797"/>
          </a:xfrm>
        </p:spPr>
        <p:txBody>
          <a:bodyPr/>
          <a:lstStyle/>
          <a:p>
            <a:r>
              <a:rPr lang="en-US" dirty="0" smtClean="0">
                <a:solidFill>
                  <a:schemeClr val="accent1"/>
                </a:solidFill>
              </a:rPr>
              <a:t>Microsoft Deployment Toolkit</a:t>
            </a:r>
            <a:endParaRPr lang="en-US" dirty="0">
              <a:solidFill>
                <a:schemeClr val="accent1"/>
              </a:solidFill>
            </a:endParaRPr>
          </a:p>
        </p:txBody>
      </p:sp>
      <p:sp>
        <p:nvSpPr>
          <p:cNvPr id="3" name="Content Placeholder 2"/>
          <p:cNvSpPr>
            <a:spLocks noGrp="1"/>
          </p:cNvSpPr>
          <p:nvPr>
            <p:ph type="body" sz="quarter" idx="10"/>
          </p:nvPr>
        </p:nvSpPr>
        <p:spPr>
          <a:xfrm>
            <a:off x="139149" y="1441863"/>
            <a:ext cx="5742466" cy="4515082"/>
          </a:xfrm>
        </p:spPr>
        <p:txBody>
          <a:bodyPr/>
          <a:lstStyle/>
          <a:p>
            <a:r>
              <a:rPr lang="en-US" sz="2400" dirty="0" smtClean="0">
                <a:solidFill>
                  <a:schemeClr val="accent1"/>
                </a:solidFill>
                <a:latin typeface="+mn-lt"/>
              </a:rPr>
              <a:t>INFRASTRUCTURE ENHANCEMENTS</a:t>
            </a:r>
            <a:endParaRPr lang="en-US" sz="2400" dirty="0">
              <a:solidFill>
                <a:schemeClr val="accent1"/>
              </a:solidFill>
              <a:latin typeface="+mn-lt"/>
            </a:endParaRPr>
          </a:p>
          <a:p>
            <a:pPr lvl="1"/>
            <a:r>
              <a:rPr lang="en-US" dirty="0"/>
              <a:t>Deploy to VHD support</a:t>
            </a:r>
          </a:p>
          <a:p>
            <a:pPr lvl="1"/>
            <a:r>
              <a:rPr lang="en-US" dirty="0"/>
              <a:t>Support for Windows </a:t>
            </a:r>
            <a:r>
              <a:rPr lang="en-US" dirty="0" err="1"/>
              <a:t>ThinPC</a:t>
            </a:r>
            <a:r>
              <a:rPr lang="en-US" dirty="0"/>
              <a:t> and Windows </a:t>
            </a:r>
            <a:r>
              <a:rPr lang="en-US" dirty="0" err="1"/>
              <a:t>POSReady</a:t>
            </a:r>
            <a:r>
              <a:rPr lang="en-US" dirty="0"/>
              <a:t> 7</a:t>
            </a:r>
          </a:p>
          <a:p>
            <a:pPr lvl="1"/>
            <a:r>
              <a:rPr lang="en-US" dirty="0"/>
              <a:t>Cross-platform deployment (x64 OS from x86 Windows PE)</a:t>
            </a:r>
          </a:p>
          <a:p>
            <a:pPr lvl="1"/>
            <a:r>
              <a:rPr lang="en-US" dirty="0"/>
              <a:t>Improved Lite Touch wizard look-and-feel</a:t>
            </a:r>
          </a:p>
          <a:p>
            <a:pPr lvl="1"/>
            <a:r>
              <a:rPr lang="en-US" dirty="0"/>
              <a:t>Additional progress displays</a:t>
            </a:r>
          </a:p>
          <a:p>
            <a:pPr lvl="1"/>
            <a:r>
              <a:rPr lang="en-US" dirty="0"/>
              <a:t>Partitioning and user state migration improvements</a:t>
            </a:r>
          </a:p>
          <a:p>
            <a:pPr lvl="1"/>
            <a:r>
              <a:rPr lang="en-US" dirty="0"/>
              <a:t>Full support for UEFI, 4K disks</a:t>
            </a:r>
          </a:p>
          <a:p>
            <a:pPr lvl="1"/>
            <a:r>
              <a:rPr lang="en-US" dirty="0"/>
              <a:t>Bug fixes, supportability enhancements, etc</a:t>
            </a:r>
            <a:r>
              <a:rPr lang="en-US" dirty="0" smtClean="0"/>
              <a:t>.</a:t>
            </a:r>
          </a:p>
          <a:p>
            <a:pPr lvl="1"/>
            <a:endParaRPr lang="en-US" dirty="0" smtClean="0"/>
          </a:p>
          <a:p>
            <a:pPr lvl="1"/>
            <a:r>
              <a:rPr lang="en-US" dirty="0" smtClean="0"/>
              <a:t>Integration </a:t>
            </a:r>
            <a:r>
              <a:rPr lang="en-US" dirty="0"/>
              <a:t>of </a:t>
            </a:r>
            <a:r>
              <a:rPr lang="en-US" dirty="0" err="1"/>
              <a:t>DaRT</a:t>
            </a:r>
            <a:r>
              <a:rPr lang="en-US" dirty="0"/>
              <a:t> 7 (including remote control)</a:t>
            </a:r>
          </a:p>
          <a:p>
            <a:pPr lvl="1"/>
            <a:r>
              <a:rPr lang="en-US" dirty="0"/>
              <a:t>Support for App-V</a:t>
            </a:r>
          </a:p>
          <a:p>
            <a:r>
              <a:rPr lang="en-US" sz="1800" dirty="0">
                <a:latin typeface="+mn-lt"/>
              </a:rPr>
              <a:t>PowerShell support in the task sequences</a:t>
            </a:r>
          </a:p>
          <a:p>
            <a:r>
              <a:rPr lang="en-US" sz="1800" dirty="0">
                <a:latin typeface="+mn-lt"/>
              </a:rPr>
              <a:t>Offline user state migration for Lite Touch</a:t>
            </a:r>
          </a:p>
          <a:p>
            <a:pPr lvl="1"/>
            <a:endParaRPr lang="en-US" dirty="0"/>
          </a:p>
        </p:txBody>
      </p:sp>
      <p:sp>
        <p:nvSpPr>
          <p:cNvPr id="8" name="Rectangle 7"/>
          <p:cNvSpPr/>
          <p:nvPr/>
        </p:nvSpPr>
        <p:spPr bwMode="auto">
          <a:xfrm>
            <a:off x="7368824" y="3529310"/>
            <a:ext cx="1410051" cy="141099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607" tIns="34304" rIns="34304" bIns="68607" numCol="1" spcCol="0" rtlCol="0" fromWordArt="0" anchor="b" anchorCtr="0" forceAA="0" compatLnSpc="1">
            <a:prstTxWarp prst="textNoShape">
              <a:avLst/>
            </a:prstTxWarp>
            <a:noAutofit/>
          </a:bodyPr>
          <a:lstStyle/>
          <a:p>
            <a:pPr defTabSz="685848" fontAlgn="base">
              <a:spcBef>
                <a:spcPct val="0"/>
              </a:spcBef>
              <a:spcAft>
                <a:spcPct val="0"/>
              </a:spcAft>
            </a:pPr>
            <a:r>
              <a:rPr lang="en-US" spc="-38" dirty="0">
                <a:gradFill>
                  <a:gsLst>
                    <a:gs pos="0">
                      <a:srgbClr val="FFFFFF"/>
                    </a:gs>
                    <a:gs pos="100000">
                      <a:srgbClr val="FFFFFF"/>
                    </a:gs>
                  </a:gsLst>
                  <a:lin ang="5400000" scaled="0"/>
                </a:gradFill>
                <a:ea typeface="Segoe UI" pitchFamily="34" charset="0"/>
                <a:cs typeface="Segoe UI" pitchFamily="34" charset="0"/>
              </a:rPr>
              <a:t>Full </a:t>
            </a:r>
            <a:r>
              <a:rPr lang="en-US" spc="-38" dirty="0" smtClean="0">
                <a:gradFill>
                  <a:gsLst>
                    <a:gs pos="0">
                      <a:srgbClr val="FFFFFF"/>
                    </a:gs>
                    <a:gs pos="100000">
                      <a:srgbClr val="FFFFFF"/>
                    </a:gs>
                  </a:gsLst>
                  <a:lin ang="5400000" scaled="0"/>
                </a:gradFill>
                <a:ea typeface="Segoe UI" pitchFamily="34" charset="0"/>
                <a:cs typeface="Segoe UI" pitchFamily="34" charset="0"/>
              </a:rPr>
              <a:t>WinRE Support &amp; </a:t>
            </a:r>
            <a:endParaRPr lang="en-US" spc="-38" dirty="0">
              <a:gradFill>
                <a:gsLst>
                  <a:gs pos="0">
                    <a:srgbClr val="FFFFFF"/>
                  </a:gs>
                  <a:gs pos="100000">
                    <a:srgbClr val="FFFFFF"/>
                  </a:gs>
                </a:gsLst>
                <a:lin ang="5400000" scaled="0"/>
              </a:gradFill>
              <a:ea typeface="Segoe UI" pitchFamily="34" charset="0"/>
              <a:cs typeface="Segoe UI" pitchFamily="34" charset="0"/>
            </a:endParaRPr>
          </a:p>
          <a:p>
            <a:pPr defTabSz="685848" fontAlgn="base">
              <a:spcBef>
                <a:spcPct val="0"/>
              </a:spcBef>
              <a:spcAft>
                <a:spcPct val="0"/>
              </a:spcAft>
            </a:pPr>
            <a:r>
              <a:rPr lang="en-US" spc="-38" dirty="0" smtClean="0">
                <a:gradFill>
                  <a:gsLst>
                    <a:gs pos="0">
                      <a:srgbClr val="FFFFFF"/>
                    </a:gs>
                    <a:gs pos="100000">
                      <a:srgbClr val="FFFFFF"/>
                    </a:gs>
                  </a:gsLst>
                  <a:lin ang="5400000" scaled="0"/>
                </a:gradFill>
                <a:ea typeface="Segoe UI" pitchFamily="34" charset="0"/>
                <a:cs typeface="Segoe UI" pitchFamily="34" charset="0"/>
              </a:rPr>
              <a:t>MDOP (</a:t>
            </a:r>
            <a:r>
              <a:rPr lang="en-US" spc="-38" dirty="0" err="1" smtClean="0">
                <a:gradFill>
                  <a:gsLst>
                    <a:gs pos="0">
                      <a:srgbClr val="FFFFFF"/>
                    </a:gs>
                    <a:gs pos="100000">
                      <a:srgbClr val="FFFFFF"/>
                    </a:gs>
                  </a:gsLst>
                  <a:lin ang="5400000" scaled="0"/>
                </a:gradFill>
                <a:ea typeface="Segoe UI" pitchFamily="34" charset="0"/>
                <a:cs typeface="Segoe UI" pitchFamily="34" charset="0"/>
              </a:rPr>
              <a:t>DaRT</a:t>
            </a:r>
            <a:r>
              <a:rPr lang="en-US" spc="-38" dirty="0" smtClean="0">
                <a:gradFill>
                  <a:gsLst>
                    <a:gs pos="0">
                      <a:srgbClr val="FFFFFF"/>
                    </a:gs>
                    <a:gs pos="100000">
                      <a:srgbClr val="FFFFFF"/>
                    </a:gs>
                  </a:gsLst>
                  <a:lin ang="5400000" scaled="0"/>
                </a:gradFill>
                <a:ea typeface="Segoe UI" pitchFamily="34" charset="0"/>
                <a:cs typeface="Segoe UI" pitchFamily="34" charset="0"/>
              </a:rPr>
              <a:t>) Functionality</a:t>
            </a:r>
            <a:endParaRPr lang="en-US" spc="-38" dirty="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auto">
          <a:xfrm>
            <a:off x="5881615" y="3529310"/>
            <a:ext cx="1410051" cy="141099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607" tIns="34304" rIns="34304" bIns="68607" numCol="1" spcCol="0" rtlCol="0" fromWordArt="0" anchor="b" anchorCtr="0" forceAA="0" compatLnSpc="1">
            <a:prstTxWarp prst="textNoShape">
              <a:avLst/>
            </a:prstTxWarp>
            <a:noAutofit/>
          </a:bodyPr>
          <a:lstStyle/>
          <a:p>
            <a:r>
              <a:rPr lang="en-US" dirty="0"/>
              <a:t>New User Driven </a:t>
            </a:r>
            <a:r>
              <a:rPr lang="en-US" dirty="0" smtClean="0"/>
              <a:t>Installation (UDI) </a:t>
            </a:r>
            <a:r>
              <a:rPr lang="en-US" dirty="0"/>
              <a:t>Components</a:t>
            </a:r>
          </a:p>
        </p:txBody>
      </p:sp>
      <p:sp>
        <p:nvSpPr>
          <p:cNvPr id="14" name="Rectangle 13"/>
          <p:cNvSpPr/>
          <p:nvPr/>
        </p:nvSpPr>
        <p:spPr bwMode="auto">
          <a:xfrm>
            <a:off x="7368824" y="2037029"/>
            <a:ext cx="1410051" cy="141099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607" tIns="34304" rIns="34304" bIns="68607" numCol="1" spcCol="0" rtlCol="0" fromWordArt="0" anchor="b" anchorCtr="0" forceAA="0" compatLnSpc="1">
            <a:prstTxWarp prst="textNoShape">
              <a:avLst/>
            </a:prstTxWarp>
            <a:noAutofit/>
          </a:bodyPr>
          <a:lstStyle/>
          <a:p>
            <a:r>
              <a:rPr lang="en-US" dirty="0"/>
              <a:t>Continued support for old </a:t>
            </a:r>
            <a:r>
              <a:rPr lang="en-US" dirty="0" smtClean="0"/>
              <a:t>OS &amp; </a:t>
            </a:r>
            <a:r>
              <a:rPr lang="en-US" dirty="0" err="1" smtClean="0"/>
              <a:t>ConfigMgr</a:t>
            </a:r>
            <a:r>
              <a:rPr lang="en-US" dirty="0" smtClean="0"/>
              <a:t> 2007</a:t>
            </a:r>
            <a:endParaRPr lang="en-US" dirty="0"/>
          </a:p>
        </p:txBody>
      </p:sp>
      <p:sp>
        <p:nvSpPr>
          <p:cNvPr id="15" name="Rectangle 14"/>
          <p:cNvSpPr/>
          <p:nvPr/>
        </p:nvSpPr>
        <p:spPr bwMode="auto">
          <a:xfrm>
            <a:off x="5881615" y="2037029"/>
            <a:ext cx="1410051" cy="141099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607" tIns="34304" rIns="34304" bIns="68607" numCol="1" spcCol="0" rtlCol="0" fromWordArt="0" anchor="b" anchorCtr="0" forceAA="0" compatLnSpc="1">
            <a:prstTxWarp prst="textNoShape">
              <a:avLst/>
            </a:prstTxWarp>
            <a:noAutofit/>
          </a:bodyPr>
          <a:lstStyle/>
          <a:p>
            <a:pPr defTabSz="685848" fontAlgn="base">
              <a:spcBef>
                <a:spcPct val="0"/>
              </a:spcBef>
              <a:spcAft>
                <a:spcPct val="0"/>
              </a:spcAft>
            </a:pPr>
            <a:r>
              <a:rPr lang="en-US" spc="-38" dirty="0">
                <a:gradFill>
                  <a:gsLst>
                    <a:gs pos="0">
                      <a:srgbClr val="FFFFFF"/>
                    </a:gs>
                    <a:gs pos="100000">
                      <a:srgbClr val="FFFFFF"/>
                    </a:gs>
                  </a:gsLst>
                  <a:lin ang="5400000" scaled="0"/>
                </a:gradFill>
                <a:ea typeface="Segoe UI" pitchFamily="34" charset="0"/>
                <a:cs typeface="Segoe UI" pitchFamily="34" charset="0"/>
              </a:rPr>
              <a:t>Support for </a:t>
            </a:r>
            <a:r>
              <a:rPr lang="en-US" spc="-38" dirty="0" smtClean="0">
                <a:gradFill>
                  <a:gsLst>
                    <a:gs pos="0">
                      <a:srgbClr val="FFFFFF"/>
                    </a:gs>
                    <a:gs pos="100000">
                      <a:srgbClr val="FFFFFF"/>
                    </a:gs>
                  </a:gsLst>
                  <a:lin ang="5400000" scaled="0"/>
                </a:gradFill>
                <a:ea typeface="Segoe UI" pitchFamily="34" charset="0"/>
                <a:cs typeface="Segoe UI" pitchFamily="34" charset="0"/>
              </a:rPr>
              <a:t>System Center </a:t>
            </a:r>
            <a:r>
              <a:rPr lang="en-US" spc="-38" dirty="0" err="1" smtClean="0">
                <a:gradFill>
                  <a:gsLst>
                    <a:gs pos="0">
                      <a:srgbClr val="FFFFFF"/>
                    </a:gs>
                    <a:gs pos="100000">
                      <a:srgbClr val="FFFFFF"/>
                    </a:gs>
                  </a:gsLst>
                  <a:lin ang="5400000" scaled="0"/>
                </a:gradFill>
                <a:ea typeface="Segoe UI" pitchFamily="34" charset="0"/>
                <a:cs typeface="Segoe UI" pitchFamily="34" charset="0"/>
              </a:rPr>
              <a:t>ConfigMgr</a:t>
            </a:r>
            <a:r>
              <a:rPr lang="en-US" spc="-38" dirty="0" smtClean="0">
                <a:gradFill>
                  <a:gsLst>
                    <a:gs pos="0">
                      <a:srgbClr val="FFFFFF"/>
                    </a:gs>
                    <a:gs pos="100000">
                      <a:srgbClr val="FFFFFF"/>
                    </a:gs>
                  </a:gsLst>
                  <a:lin ang="5400000" scaled="0"/>
                </a:gradFill>
                <a:ea typeface="Segoe UI" pitchFamily="34" charset="0"/>
                <a:cs typeface="Segoe UI" pitchFamily="34" charset="0"/>
              </a:rPr>
              <a:t> 2012</a:t>
            </a:r>
            <a:endParaRPr lang="en-US" spc="-38"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48496531"/>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3618" y="1779589"/>
            <a:ext cx="8318162" cy="1124712"/>
          </a:xfrm>
          <a:prstGeom prst="rect">
            <a:avLst/>
          </a:prstGeom>
        </p:spPr>
        <p:txBody>
          <a:bodyPr lIns="68607" tIns="34304" rIns="68607" bIns="34304"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6600">
              <a:gradFill>
                <a:gsLst>
                  <a:gs pos="96667">
                    <a:srgbClr val="FFFFFF"/>
                  </a:gs>
                  <a:gs pos="90000">
                    <a:srgbClr val="FFFFFF"/>
                  </a:gs>
                </a:gsLst>
                <a:lin ang="5400000" scaled="0"/>
              </a:gradFill>
            </a:endParaRPr>
          </a:p>
        </p:txBody>
      </p:sp>
      <p:sp>
        <p:nvSpPr>
          <p:cNvPr id="6" name="Text Placeholder 5"/>
          <p:cNvSpPr>
            <a:spLocks noGrp="1"/>
          </p:cNvSpPr>
          <p:nvPr>
            <p:ph type="body" sz="quarter" idx="10"/>
          </p:nvPr>
        </p:nvSpPr>
        <p:spPr>
          <a:xfrm>
            <a:off x="384673" y="1280991"/>
            <a:ext cx="3054266" cy="997196"/>
          </a:xfrm>
        </p:spPr>
        <p:txBody>
          <a:bodyPr/>
          <a:lstStyle/>
          <a:p>
            <a:r>
              <a:rPr lang="en-US" dirty="0" smtClean="0">
                <a:gradFill>
                  <a:gsLst>
                    <a:gs pos="96667">
                      <a:srgbClr val="FFFFFF"/>
                    </a:gs>
                    <a:gs pos="90000">
                      <a:srgbClr val="FFFFFF"/>
                    </a:gs>
                  </a:gsLst>
                  <a:lin ang="5400000" scaled="0"/>
                </a:gradFill>
              </a:rPr>
              <a:t>DEMO</a:t>
            </a:r>
          </a:p>
        </p:txBody>
      </p:sp>
      <p:sp>
        <p:nvSpPr>
          <p:cNvPr id="4" name="Text Placeholder 5"/>
          <p:cNvSpPr>
            <a:spLocks noGrp="1"/>
          </p:cNvSpPr>
          <p:nvPr>
            <p:ph type="body" sz="quarter" idx="10"/>
          </p:nvPr>
        </p:nvSpPr>
        <p:spPr>
          <a:xfrm>
            <a:off x="537072" y="2696129"/>
            <a:ext cx="8358450" cy="1329595"/>
          </a:xfrm>
        </p:spPr>
        <p:txBody>
          <a:bodyPr/>
          <a:lstStyle/>
          <a:p>
            <a:pPr marL="685800" indent="-685800">
              <a:buFont typeface="Arial" pitchFamily="34" charset="0"/>
              <a:buChar char="•"/>
            </a:pPr>
            <a:r>
              <a:rPr lang="en-US" sz="4800" dirty="0">
                <a:gradFill>
                  <a:gsLst>
                    <a:gs pos="96667">
                      <a:srgbClr val="FFFFFF"/>
                    </a:gs>
                    <a:gs pos="90000">
                      <a:srgbClr val="FFFFFF"/>
                    </a:gs>
                  </a:gsLst>
                  <a:lin ang="5400000" scaled="0"/>
                </a:gradFill>
              </a:rPr>
              <a:t>Microsoft Deployment Toolkit </a:t>
            </a:r>
            <a:r>
              <a:rPr lang="en-US" sz="4800" dirty="0" smtClean="0">
                <a:gradFill>
                  <a:gsLst>
                    <a:gs pos="96667">
                      <a:srgbClr val="FFFFFF"/>
                    </a:gs>
                    <a:gs pos="90000">
                      <a:srgbClr val="FFFFFF"/>
                    </a:gs>
                  </a:gsLst>
                  <a:lin ang="5400000" scaled="0"/>
                </a:gradFill>
              </a:rPr>
              <a:t>2012 </a:t>
            </a:r>
            <a:r>
              <a:rPr lang="en-US" sz="4800" dirty="0">
                <a:gradFill>
                  <a:gsLst>
                    <a:gs pos="96667">
                      <a:srgbClr val="FFFFFF"/>
                    </a:gs>
                    <a:gs pos="90000">
                      <a:srgbClr val="FFFFFF"/>
                    </a:gs>
                  </a:gsLst>
                  <a:lin ang="5400000" scaled="0"/>
                </a:gradFill>
              </a:rPr>
              <a:t>(MDT</a:t>
            </a:r>
            <a:r>
              <a:rPr lang="en-US" sz="4800" dirty="0" smtClean="0">
                <a:gradFill>
                  <a:gsLst>
                    <a:gs pos="96667">
                      <a:srgbClr val="FFFFFF"/>
                    </a:gs>
                    <a:gs pos="90000">
                      <a:srgbClr val="FFFFFF"/>
                    </a:gs>
                  </a:gsLst>
                  <a:lin ang="5400000" scaled="0"/>
                </a:gradFill>
              </a:rPr>
              <a:t>)</a:t>
            </a:r>
          </a:p>
        </p:txBody>
      </p:sp>
    </p:spTree>
    <p:extLst>
      <p:ext uri="{BB962C8B-B14F-4D97-AF65-F5344CB8AC3E}">
        <p14:creationId xmlns:p14="http://schemas.microsoft.com/office/powerpoint/2010/main" val="21765584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1329595"/>
          </a:xfrm>
        </p:spPr>
        <p:txBody>
          <a:bodyPr/>
          <a:lstStyle/>
          <a:p>
            <a:r>
              <a:rPr lang="en-US" dirty="0" smtClean="0">
                <a:solidFill>
                  <a:schemeClr val="accent1"/>
                </a:solidFill>
              </a:rPr>
              <a:t>Windows Automated Installation Kit (WAIK)</a:t>
            </a:r>
            <a:endParaRPr lang="en-US" dirty="0">
              <a:solidFill>
                <a:schemeClr val="accent1"/>
              </a:solidFill>
            </a:endParaRPr>
          </a:p>
        </p:txBody>
      </p:sp>
      <p:sp>
        <p:nvSpPr>
          <p:cNvPr id="22" name="Rectangle 21"/>
          <p:cNvSpPr/>
          <p:nvPr/>
        </p:nvSpPr>
        <p:spPr bwMode="auto">
          <a:xfrm>
            <a:off x="392839" y="2470214"/>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1800" spc="-38" dirty="0" smtClean="0">
                <a:gradFill>
                  <a:gsLst>
                    <a:gs pos="0">
                      <a:srgbClr val="FFFFFF"/>
                    </a:gs>
                    <a:gs pos="100000">
                      <a:srgbClr val="FFFFFF"/>
                    </a:gs>
                  </a:gsLst>
                  <a:lin ang="5400000" scaled="0"/>
                </a:gradFill>
                <a:ea typeface="Segoe UI" pitchFamily="34" charset="0"/>
                <a:cs typeface="Segoe UI" pitchFamily="34" charset="0"/>
              </a:rPr>
              <a:t>WINDOWS PREINSTALLATION ENVIRONMENT</a:t>
            </a:r>
            <a:endParaRPr lang="en-US" sz="1800" spc="-38"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p:nvPr/>
        </p:nvSpPr>
        <p:spPr bwMode="auto">
          <a:xfrm>
            <a:off x="2509310" y="2470214"/>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1800" spc="-38" dirty="0" smtClean="0">
                <a:gradFill>
                  <a:gsLst>
                    <a:gs pos="0">
                      <a:srgbClr val="FFFFFF"/>
                    </a:gs>
                    <a:gs pos="100000">
                      <a:srgbClr val="FFFFFF"/>
                    </a:gs>
                  </a:gsLst>
                  <a:lin ang="5400000" scaled="0"/>
                </a:gradFill>
                <a:ea typeface="Segoe UI" pitchFamily="34" charset="0"/>
                <a:cs typeface="Segoe UI" pitchFamily="34" charset="0"/>
              </a:rPr>
              <a:t>IMAGEX.EXE</a:t>
            </a:r>
            <a:endParaRPr lang="en-US" sz="1800" spc="-38" dirty="0">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p:cNvSpPr/>
          <p:nvPr/>
        </p:nvSpPr>
        <p:spPr bwMode="auto">
          <a:xfrm>
            <a:off x="4625782" y="2474830"/>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1800" spc="-38" dirty="0" smtClean="0">
                <a:gradFill>
                  <a:gsLst>
                    <a:gs pos="0">
                      <a:srgbClr val="FFFFFF"/>
                    </a:gs>
                    <a:gs pos="100000">
                      <a:srgbClr val="FFFFFF"/>
                    </a:gs>
                  </a:gsLst>
                  <a:lin ang="5400000" scaled="0"/>
                </a:gradFill>
                <a:ea typeface="Segoe UI" pitchFamily="34" charset="0"/>
                <a:cs typeface="Segoe UI" pitchFamily="34" charset="0"/>
              </a:rPr>
              <a:t>WINDOWS SYSTEM IMAGE MANAGER</a:t>
            </a:r>
            <a:endParaRPr lang="en-US" sz="1800" spc="-38" dirty="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p:nvSpPr>
        <p:spPr bwMode="auto">
          <a:xfrm>
            <a:off x="6742254" y="2474830"/>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1800" spc="-38" dirty="0" smtClean="0">
                <a:gradFill>
                  <a:gsLst>
                    <a:gs pos="0">
                      <a:srgbClr val="FFFFFF"/>
                    </a:gs>
                    <a:gs pos="100000">
                      <a:srgbClr val="FFFFFF"/>
                    </a:gs>
                  </a:gsLst>
                  <a:lin ang="5400000" scaled="0"/>
                </a:gradFill>
                <a:ea typeface="Segoe UI" pitchFamily="34" charset="0"/>
                <a:cs typeface="Segoe UI" pitchFamily="34" charset="0"/>
              </a:rPr>
              <a:t>USER STATE MIGRATION TOOLKIT 4.0</a:t>
            </a:r>
            <a:endParaRPr lang="en-US" sz="1800" spc="-38"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30921779"/>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742382583"/>
              </p:ext>
            </p:extLst>
          </p:nvPr>
        </p:nvGraphicFramePr>
        <p:xfrm>
          <a:off x="219972" y="1199321"/>
          <a:ext cx="8799512" cy="5577840"/>
        </p:xfrm>
        <a:graphic>
          <a:graphicData uri="http://schemas.openxmlformats.org/drawingml/2006/table">
            <a:tbl>
              <a:tblPr firstRow="1" bandRow="1">
                <a:tableStyleId>{5202B0CA-FC54-4496-8BCA-5EF66A818D29}</a:tableStyleId>
              </a:tblPr>
              <a:tblGrid>
                <a:gridCol w="4399756"/>
                <a:gridCol w="4399756"/>
              </a:tblGrid>
              <a:tr h="453393">
                <a:tc>
                  <a:txBody>
                    <a:bodyPr/>
                    <a:lstStyle/>
                    <a:p>
                      <a:pPr marL="0" algn="ctr" defTabSz="914099" rtl="0" eaLnBrk="1" fontAlgn="base" latinLnBrk="0" hangingPunct="1">
                        <a:spcBef>
                          <a:spcPct val="0"/>
                        </a:spcBef>
                        <a:spcAft>
                          <a:spcPct val="0"/>
                        </a:spcAft>
                        <a:defRPr/>
                      </a:pPr>
                      <a:r>
                        <a:rPr lang="en-US" sz="2400" kern="1200" dirty="0" smtClean="0">
                          <a:effectLst/>
                        </a:rPr>
                        <a:t>Tool </a:t>
                      </a:r>
                      <a:endParaRPr lang="en-US" sz="2400" b="1" kern="1200" dirty="0" smtClean="0">
                        <a:solidFill>
                          <a:srgbClr val="FFFFFF"/>
                        </a:solidFill>
                        <a:effectLst/>
                        <a:latin typeface="+mn-lt"/>
                        <a:ea typeface="+mn-ea"/>
                        <a:cs typeface="+mn-cs"/>
                      </a:endParaRPr>
                    </a:p>
                  </a:txBody>
                  <a:tcPr anchor="ctr"/>
                </a:tc>
                <a:tc>
                  <a:txBody>
                    <a:bodyPr/>
                    <a:lstStyle/>
                    <a:p>
                      <a:pPr marL="0" algn="ctr" defTabSz="914099" rtl="0" eaLnBrk="1" fontAlgn="base" latinLnBrk="0" hangingPunct="1">
                        <a:spcBef>
                          <a:spcPct val="0"/>
                        </a:spcBef>
                        <a:spcAft>
                          <a:spcPct val="0"/>
                        </a:spcAft>
                        <a:defRPr/>
                      </a:pPr>
                      <a:r>
                        <a:rPr lang="en-US" sz="2400" kern="1200" dirty="0" smtClean="0">
                          <a:effectLst>
                            <a:outerShdw blurRad="38100" dist="38100" dir="2700000" algn="tl">
                              <a:srgbClr val="000000">
                                <a:alpha val="43137"/>
                              </a:srgbClr>
                            </a:outerShdw>
                          </a:effectLst>
                        </a:rPr>
                        <a:t>What it does for You!</a:t>
                      </a:r>
                      <a:endParaRPr lang="en-US" sz="2400" b="1"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Deployment Tools Command Prompt</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cmd</a:t>
                      </a:r>
                      <a:r>
                        <a:rPr kumimoji="0" lang="en-US" sz="1800" u="none" strike="noStrike" cap="none" normalizeH="0" baseline="0" dirty="0" smtClean="0">
                          <a:ln>
                            <a:noFill/>
                          </a:ln>
                          <a:effectLst/>
                        </a:rPr>
                        <a:t> with modified PATH statement</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kern="1200" cap="none" normalizeH="0" baseline="0" dirty="0" err="1" smtClean="0">
                          <a:ln>
                            <a:noFill/>
                          </a:ln>
                          <a:effectLst/>
                        </a:rPr>
                        <a:t>Imagex</a:t>
                      </a:r>
                      <a:endParaRPr kumimoji="0" lang="en-US" sz="1800" b="0" i="0" u="none" strike="noStrike" kern="1200" cap="none" normalizeH="0" baseline="0" dirty="0" smtClean="0">
                        <a:ln>
                          <a:noFill/>
                        </a:ln>
                        <a:solidFill>
                          <a:schemeClr val="tx1"/>
                        </a:solidFill>
                        <a:effectLst/>
                        <a:latin typeface="Arial" charset="0"/>
                        <a:ea typeface="+mn-ea"/>
                        <a:cs typeface="Arial"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kern="1200" cap="none" normalizeH="0" baseline="0" dirty="0" smtClean="0">
                          <a:ln>
                            <a:noFill/>
                          </a:ln>
                          <a:effectLst/>
                        </a:rPr>
                        <a:t>create and apply images</a:t>
                      </a:r>
                      <a:endParaRPr kumimoji="0" lang="en-US" sz="1800" b="0" i="0" u="none" strike="noStrike" kern="1200" cap="none" normalizeH="0" baseline="0" dirty="0" smtClean="0">
                        <a:ln>
                          <a:noFill/>
                        </a:ln>
                        <a:solidFill>
                          <a:schemeClr val="tx1"/>
                        </a:solidFill>
                        <a:effectLst/>
                        <a:latin typeface="Arial" charset="0"/>
                        <a:ea typeface="+mn-ea"/>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Deployment Image Servicing and Management (DISM) </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mount, </a:t>
                      </a:r>
                      <a:r>
                        <a:rPr kumimoji="0" lang="en-US" sz="1800" u="none" strike="noStrike" cap="none" normalizeH="0" baseline="0" dirty="0" err="1" smtClean="0">
                          <a:ln>
                            <a:noFill/>
                          </a:ln>
                          <a:effectLst/>
                        </a:rPr>
                        <a:t>unmount</a:t>
                      </a:r>
                      <a:r>
                        <a:rPr kumimoji="0" lang="en-US" sz="1800" u="none" strike="noStrike" cap="none" normalizeH="0" baseline="0" dirty="0" smtClean="0">
                          <a:ln>
                            <a:noFill/>
                          </a:ln>
                          <a:effectLst/>
                        </a:rPr>
                        <a:t> and manage images,</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OSCDIMG</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create an .ISO out of the contents of a folder</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Windows System Image Manager (WSIM)</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create answer files in .xml format</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User State Migration Tool 4.0</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(USMT 4.0)</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migrates users profile, IE favorites and documents  &amp; application settings</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Volume Activation  Management Tool 1.2</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centrally manage volume activation</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r h="64008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err="1" smtClean="0">
                          <a:ln>
                            <a:noFill/>
                          </a:ln>
                          <a:effectLst/>
                        </a:rPr>
                        <a:t>CopyPE</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c>
                  <a:txBody>
                    <a:bodyPr/>
                    <a:lstStyle/>
                    <a:p>
                      <a:pPr marL="0" marR="0" lvl="1"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create a </a:t>
                      </a:r>
                      <a:r>
                        <a:rPr kumimoji="0" lang="en-US" sz="1800" u="none" strike="noStrike" cap="none" normalizeH="0" baseline="0" dirty="0" err="1" smtClean="0">
                          <a:ln>
                            <a:noFill/>
                          </a:ln>
                          <a:effectLst/>
                        </a:rPr>
                        <a:t>WinPE</a:t>
                      </a:r>
                      <a:r>
                        <a:rPr kumimoji="0" lang="en-US" sz="1800" u="none" strike="noStrike" cap="none" normalizeH="0" baseline="0" dirty="0" smtClean="0">
                          <a:ln>
                            <a:noFill/>
                          </a:ln>
                          <a:effectLst/>
                        </a:rPr>
                        <a:t> working environment</a:t>
                      </a:r>
                      <a:endParaRPr kumimoji="0" lang="en-US" sz="1800" b="0" i="0" u="none" strike="noStrike" cap="none" normalizeH="0" baseline="0" dirty="0" smtClean="0">
                        <a:ln>
                          <a:noFill/>
                        </a:ln>
                        <a:solidFill>
                          <a:schemeClr val="tx1"/>
                        </a:solidFill>
                        <a:effectLst/>
                        <a:latin typeface="Arial" charset="0"/>
                        <a:cs typeface="Arial" charset="0"/>
                      </a:endParaRPr>
                    </a:p>
                  </a:txBody>
                  <a:tcPr horzOverflow="overflow"/>
                </a:tc>
              </a:tr>
            </a:tbl>
          </a:graphicData>
        </a:graphic>
      </p:graphicFrame>
      <p:sp>
        <p:nvSpPr>
          <p:cNvPr id="6" name="Title 1"/>
          <p:cNvSpPr>
            <a:spLocks noGrp="1"/>
          </p:cNvSpPr>
          <p:nvPr>
            <p:ph type="title"/>
          </p:nvPr>
        </p:nvSpPr>
        <p:spPr>
          <a:xfrm>
            <a:off x="367748" y="268357"/>
            <a:ext cx="8363938" cy="664797"/>
          </a:xfrm>
        </p:spPr>
        <p:txBody>
          <a:bodyPr/>
          <a:lstStyle/>
          <a:p>
            <a:r>
              <a:rPr lang="en-US" dirty="0" smtClean="0">
                <a:solidFill>
                  <a:schemeClr val="accent1"/>
                </a:solidFill>
              </a:rPr>
              <a:t>THE WAIK TOOLS</a:t>
            </a:r>
            <a:endParaRPr lang="en-US" dirty="0">
              <a:solidFill>
                <a:schemeClr val="accent1"/>
              </a:solidFill>
            </a:endParaRPr>
          </a:p>
        </p:txBody>
      </p:sp>
    </p:spTree>
    <p:extLst>
      <p:ext uri="{BB962C8B-B14F-4D97-AF65-F5344CB8AC3E}">
        <p14:creationId xmlns:p14="http://schemas.microsoft.com/office/powerpoint/2010/main" val="337518316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3"/>
          <p:cNvSpPr>
            <a:spLocks noGrp="1"/>
          </p:cNvSpPr>
          <p:nvPr>
            <p:ph type="title"/>
          </p:nvPr>
        </p:nvSpPr>
        <p:spPr>
          <a:xfrm>
            <a:off x="381000" y="228600"/>
            <a:ext cx="8610600" cy="609600"/>
          </a:xfrm>
        </p:spPr>
        <p:txBody>
          <a:bodyPr vert="horz" wrap="square" lIns="0" tIns="0" rIns="0" bIns="0" rtlCol="0" anchor="t">
            <a:normAutofit/>
          </a:bodyPr>
          <a:lstStyle/>
          <a:p>
            <a:r>
              <a:rPr sz="4300" dirty="0" smtClean="0">
                <a:solidFill>
                  <a:schemeClr val="accent1"/>
                </a:solidFill>
                <a:latin typeface="+mj-lt"/>
              </a:rPr>
              <a:t>User State Migration Tool</a:t>
            </a:r>
            <a:endParaRPr sz="4300" dirty="0">
              <a:solidFill>
                <a:schemeClr val="accent1"/>
              </a:solidFill>
              <a:latin typeface="+mj-lt"/>
            </a:endParaRPr>
          </a:p>
        </p:txBody>
      </p:sp>
      <p:sp>
        <p:nvSpPr>
          <p:cNvPr id="9" name="Content Placeholder 30"/>
          <p:cNvSpPr txBox="1">
            <a:spLocks/>
          </p:cNvSpPr>
          <p:nvPr/>
        </p:nvSpPr>
        <p:spPr>
          <a:xfrm>
            <a:off x="2523461" y="1204600"/>
            <a:ext cx="6239540" cy="5029200"/>
          </a:xfrm>
          <a:prstGeom prst="rect">
            <a:avLst/>
          </a:prstGeom>
        </p:spPr>
        <p:txBody>
          <a:bodyPr>
            <a:noAutofit/>
          </a:bodyPr>
          <a:lst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r>
              <a:rPr lang="en-US" sz="2400" dirty="0" err="1" smtClean="0">
                <a:solidFill>
                  <a:schemeClr val="accent1"/>
                </a:solidFill>
              </a:rPr>
              <a:t>Hardlink</a:t>
            </a:r>
            <a:r>
              <a:rPr lang="en-US" sz="2400" dirty="0" smtClean="0">
                <a:solidFill>
                  <a:schemeClr val="accent1"/>
                </a:solidFill>
              </a:rPr>
              <a:t> Migration</a:t>
            </a:r>
            <a:r>
              <a:rPr lang="en-US" sz="2400" dirty="0" smtClean="0"/>
              <a:t> </a:t>
            </a:r>
          </a:p>
          <a:p>
            <a:pPr lvl="1"/>
            <a:r>
              <a:rPr lang="en-US" sz="2000" dirty="0" smtClean="0"/>
              <a:t>Enables local file migration without </a:t>
            </a:r>
            <a:br>
              <a:rPr lang="en-US" sz="2000" dirty="0" smtClean="0"/>
            </a:br>
            <a:r>
              <a:rPr lang="en-US" sz="2000" dirty="0" smtClean="0"/>
              <a:t>copying or moving files</a:t>
            </a:r>
          </a:p>
          <a:p>
            <a:pPr lvl="1"/>
            <a:r>
              <a:rPr lang="en-US" sz="2000" dirty="0" smtClean="0"/>
              <a:t>Processes migration jobs in third </a:t>
            </a:r>
            <a:br>
              <a:rPr lang="en-US" sz="2000" dirty="0" smtClean="0"/>
            </a:br>
            <a:r>
              <a:rPr lang="en-US" sz="2000" dirty="0" smtClean="0"/>
              <a:t>of the time or less </a:t>
            </a:r>
          </a:p>
          <a:p>
            <a:pPr lvl="1"/>
            <a:endParaRPr lang="en-US" sz="2000" dirty="0" smtClean="0"/>
          </a:p>
          <a:p>
            <a:r>
              <a:rPr lang="en-US" sz="2400" dirty="0" smtClean="0">
                <a:solidFill>
                  <a:schemeClr val="accent1"/>
                </a:solidFill>
              </a:rPr>
              <a:t>Offline User State Capture </a:t>
            </a:r>
          </a:p>
          <a:p>
            <a:pPr lvl="1"/>
            <a:r>
              <a:rPr lang="en-US" sz="2000" dirty="0" smtClean="0"/>
              <a:t>Capture during Windows PE phase </a:t>
            </a:r>
            <a:br>
              <a:rPr lang="en-US" sz="2000" dirty="0" smtClean="0"/>
            </a:br>
            <a:r>
              <a:rPr lang="en-US" sz="2000" dirty="0" smtClean="0"/>
              <a:t>to improve speed</a:t>
            </a:r>
          </a:p>
          <a:p>
            <a:pPr lvl="1"/>
            <a:endParaRPr lang="en-US" sz="2000" dirty="0" smtClean="0"/>
          </a:p>
          <a:p>
            <a:r>
              <a:rPr lang="en-US" sz="2400" dirty="0" smtClean="0">
                <a:solidFill>
                  <a:schemeClr val="accent1"/>
                </a:solidFill>
              </a:rPr>
              <a:t>Volume Shadow Copy</a:t>
            </a:r>
          </a:p>
          <a:p>
            <a:pPr lvl="1"/>
            <a:r>
              <a:rPr lang="en-US" sz="2000" dirty="0" smtClean="0"/>
              <a:t>Capture files even while they are in use</a:t>
            </a:r>
            <a:endParaRPr lang="en-US" sz="2400" dirty="0" smtClean="0"/>
          </a:p>
          <a:p>
            <a:pPr lvl="1">
              <a:buFont typeface="Arial" pitchFamily="34" charset="0"/>
              <a:buNone/>
            </a:pPr>
            <a:endParaRPr lang="en-US" sz="2400" dirty="0" smtClean="0"/>
          </a:p>
        </p:txBody>
      </p:sp>
      <p:pic>
        <p:nvPicPr>
          <p:cNvPr id="10" name="Picture 9" descr="C:\Users\jchapman\Pictures\Artwork_Imagery\Icons - Illustrations\_WINDOWS VISTA ICONS\Easy Transfer share sharing.png"/>
          <p:cNvPicPr>
            <a:picLocks noChangeAspect="1" noChangeArrowheads="1"/>
          </p:cNvPicPr>
          <p:nvPr/>
        </p:nvPicPr>
        <p:blipFill>
          <a:blip r:embed="rId2"/>
          <a:srcRect/>
          <a:stretch>
            <a:fillRect/>
          </a:stretch>
        </p:blipFill>
        <p:spPr bwMode="auto">
          <a:xfrm>
            <a:off x="447675" y="4343402"/>
            <a:ext cx="1704975" cy="1704975"/>
          </a:xfrm>
          <a:prstGeom prst="rect">
            <a:avLst/>
          </a:prstGeom>
          <a:noFill/>
        </p:spPr>
      </p:pic>
      <p:sp>
        <p:nvSpPr>
          <p:cNvPr id="11" name="Content Placeholder 44"/>
          <p:cNvSpPr txBox="1">
            <a:spLocks/>
          </p:cNvSpPr>
          <p:nvPr/>
        </p:nvSpPr>
        <p:spPr>
          <a:xfrm>
            <a:off x="2466976" y="1581152"/>
            <a:ext cx="6426200" cy="4431983"/>
          </a:xfrm>
          <a:prstGeom prst="rect">
            <a:avLst/>
          </a:prstGeom>
        </p:spPr>
        <p:txBody>
          <a:bodyPr/>
          <a:lstStyle/>
          <a:p>
            <a:pPr marL="396875" lvl="0" indent="-396875">
              <a:lnSpc>
                <a:spcPct val="90000"/>
              </a:lnSpc>
              <a:spcBef>
                <a:spcPct val="20000"/>
              </a:spcBef>
              <a:buSzPct val="80000"/>
            </a:pPr>
            <a:endParaRPr lang="en-US" sz="2000" dirty="0" smtClean="0"/>
          </a:p>
        </p:txBody>
      </p:sp>
      <p:pic>
        <p:nvPicPr>
          <p:cNvPr id="12" name="Picture 2" descr="C:\Users\jchapman\Pictures\Artwork_Imagery\Icons - Illustrations\_WINDOWS VISTA ICONS\Computer PC desktop.png"/>
          <p:cNvPicPr>
            <a:picLocks noChangeAspect="1" noChangeArrowheads="1"/>
          </p:cNvPicPr>
          <p:nvPr/>
        </p:nvPicPr>
        <p:blipFill>
          <a:blip r:embed="rId3"/>
          <a:srcRect/>
          <a:stretch>
            <a:fillRect/>
          </a:stretch>
        </p:blipFill>
        <p:spPr bwMode="auto">
          <a:xfrm>
            <a:off x="285750" y="1447800"/>
            <a:ext cx="2095500" cy="2095500"/>
          </a:xfrm>
          <a:prstGeom prst="rect">
            <a:avLst/>
          </a:prstGeom>
          <a:noFill/>
        </p:spPr>
      </p:pic>
      <p:pic>
        <p:nvPicPr>
          <p:cNvPr id="13" name="Picture 3" descr="C:\Users\jchapman\Pictures\Artwork_Imagery\Icons - Illustrations\_WINDOWS VISTA ICONS\Saved Organize search.png"/>
          <p:cNvPicPr>
            <a:picLocks noChangeAspect="1" noChangeArrowheads="1"/>
          </p:cNvPicPr>
          <p:nvPr/>
        </p:nvPicPr>
        <p:blipFill>
          <a:blip r:embed="rId4" cstate="print"/>
          <a:srcRect/>
          <a:stretch>
            <a:fillRect/>
          </a:stretch>
        </p:blipFill>
        <p:spPr bwMode="auto">
          <a:xfrm>
            <a:off x="952500" y="2028825"/>
            <a:ext cx="704850" cy="704850"/>
          </a:xfrm>
          <a:prstGeom prst="rect">
            <a:avLst/>
          </a:prstGeom>
          <a:noFill/>
        </p:spPr>
      </p:pic>
      <p:pic>
        <p:nvPicPr>
          <p:cNvPr id="14" name="Picture 10" descr="C:\Users\jchapman\Pictures\Artwork_Imagery\Icons - Illustrations\_WINDOWS VISTA ICONS\Performance speed speedometer guage.png"/>
          <p:cNvPicPr>
            <a:picLocks noChangeAspect="1" noChangeArrowheads="1"/>
          </p:cNvPicPr>
          <p:nvPr/>
        </p:nvPicPr>
        <p:blipFill>
          <a:blip r:embed="rId5" cstate="print"/>
          <a:srcRect/>
          <a:stretch>
            <a:fillRect/>
          </a:stretch>
        </p:blipFill>
        <p:spPr bwMode="auto">
          <a:xfrm>
            <a:off x="1419226" y="2438402"/>
            <a:ext cx="942975" cy="942975"/>
          </a:xfrm>
          <a:prstGeom prst="rect">
            <a:avLst/>
          </a:prstGeom>
          <a:noFill/>
        </p:spPr>
      </p:pic>
    </p:spTree>
    <p:extLst>
      <p:ext uri="{BB962C8B-B14F-4D97-AF65-F5344CB8AC3E}">
        <p14:creationId xmlns:p14="http://schemas.microsoft.com/office/powerpoint/2010/main" val="341333661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3618" y="1103737"/>
            <a:ext cx="8318162" cy="1035882"/>
          </a:xfrm>
          <a:prstGeom prst="rect">
            <a:avLst/>
          </a:prstGeom>
        </p:spPr>
        <p:txBody>
          <a:bodyPr lIns="68607" tIns="34304" rIns="68607" bIns="34304"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6600">
              <a:gradFill>
                <a:gsLst>
                  <a:gs pos="96667">
                    <a:srgbClr val="FFFFFF"/>
                  </a:gs>
                  <a:gs pos="90000">
                    <a:srgbClr val="FFFFFF"/>
                  </a:gs>
                </a:gsLst>
                <a:lin ang="5400000" scaled="0"/>
              </a:gradFill>
            </a:endParaRPr>
          </a:p>
        </p:txBody>
      </p:sp>
      <p:sp>
        <p:nvSpPr>
          <p:cNvPr id="6" name="Text Placeholder 5"/>
          <p:cNvSpPr>
            <a:spLocks noGrp="1"/>
          </p:cNvSpPr>
          <p:nvPr>
            <p:ph type="body" sz="quarter" idx="10"/>
          </p:nvPr>
        </p:nvSpPr>
        <p:spPr>
          <a:xfrm>
            <a:off x="384673" y="605139"/>
            <a:ext cx="3054266" cy="918437"/>
          </a:xfrm>
        </p:spPr>
        <p:txBody>
          <a:bodyPr/>
          <a:lstStyle/>
          <a:p>
            <a:r>
              <a:rPr lang="en-US" dirty="0" smtClean="0">
                <a:gradFill>
                  <a:gsLst>
                    <a:gs pos="96667">
                      <a:srgbClr val="FFFFFF"/>
                    </a:gs>
                    <a:gs pos="90000">
                      <a:srgbClr val="FFFFFF"/>
                    </a:gs>
                  </a:gsLst>
                  <a:lin ang="5400000" scaled="0"/>
                </a:gradFill>
              </a:rPr>
              <a:t>DEMO</a:t>
            </a:r>
          </a:p>
        </p:txBody>
      </p:sp>
      <p:sp>
        <p:nvSpPr>
          <p:cNvPr id="4" name="Text Placeholder 5"/>
          <p:cNvSpPr>
            <a:spLocks noGrp="1"/>
          </p:cNvSpPr>
          <p:nvPr>
            <p:ph type="body" sz="quarter" idx="10"/>
          </p:nvPr>
        </p:nvSpPr>
        <p:spPr>
          <a:xfrm>
            <a:off x="537072" y="2020277"/>
            <a:ext cx="8358450" cy="4648880"/>
          </a:xfrm>
        </p:spPr>
        <p:txBody>
          <a:bodyPr/>
          <a:lstStyle/>
          <a:p>
            <a:pPr marL="685800" indent="-685800">
              <a:buFont typeface="Arial" pitchFamily="34" charset="0"/>
              <a:buChar char="•"/>
            </a:pPr>
            <a:r>
              <a:rPr lang="en-US" sz="4000" dirty="0">
                <a:gradFill>
                  <a:gsLst>
                    <a:gs pos="96667">
                      <a:srgbClr val="FFFFFF"/>
                    </a:gs>
                    <a:gs pos="90000">
                      <a:srgbClr val="FFFFFF"/>
                    </a:gs>
                  </a:gsLst>
                  <a:lin ang="5400000" scaled="0"/>
                </a:gradFill>
              </a:rPr>
              <a:t>Windows Automated Installation Kit </a:t>
            </a:r>
            <a:r>
              <a:rPr lang="en-US" sz="4000" dirty="0" smtClean="0">
                <a:gradFill>
                  <a:gsLst>
                    <a:gs pos="96667">
                      <a:srgbClr val="FFFFFF"/>
                    </a:gs>
                    <a:gs pos="90000">
                      <a:srgbClr val="FFFFFF"/>
                    </a:gs>
                  </a:gsLst>
                  <a:lin ang="5400000" scaled="0"/>
                </a:gradFill>
              </a:rPr>
              <a:t>(</a:t>
            </a:r>
            <a:r>
              <a:rPr lang="en-US" sz="4000" dirty="0">
                <a:gradFill>
                  <a:gsLst>
                    <a:gs pos="96667">
                      <a:srgbClr val="FFFFFF"/>
                    </a:gs>
                    <a:gs pos="90000">
                      <a:srgbClr val="FFFFFF"/>
                    </a:gs>
                  </a:gsLst>
                  <a:lin ang="5400000" scaled="0"/>
                </a:gradFill>
              </a:rPr>
              <a:t>WAIK) </a:t>
            </a:r>
            <a:endParaRPr lang="en-US" sz="4000" dirty="0" smtClean="0">
              <a:gradFill>
                <a:gsLst>
                  <a:gs pos="96667">
                    <a:srgbClr val="FFFFFF"/>
                  </a:gs>
                  <a:gs pos="90000">
                    <a:srgbClr val="FFFFFF"/>
                  </a:gs>
                </a:gsLst>
                <a:lin ang="5400000" scaled="0"/>
              </a:gradFill>
            </a:endParaRPr>
          </a:p>
          <a:p>
            <a:pPr marL="685800" indent="-685800">
              <a:buFont typeface="Arial" pitchFamily="34" charset="0"/>
              <a:buChar char="•"/>
            </a:pPr>
            <a:r>
              <a:rPr lang="en-US" sz="4000" dirty="0" smtClean="0">
                <a:gradFill>
                  <a:gsLst>
                    <a:gs pos="96667">
                      <a:srgbClr val="FFFFFF"/>
                    </a:gs>
                    <a:gs pos="90000">
                      <a:srgbClr val="FFFFFF"/>
                    </a:gs>
                  </a:gsLst>
                  <a:lin ang="5400000" scaled="0"/>
                </a:gradFill>
              </a:rPr>
              <a:t>Windows </a:t>
            </a:r>
            <a:r>
              <a:rPr lang="en-US" sz="4000" dirty="0" err="1" smtClean="0">
                <a:gradFill>
                  <a:gsLst>
                    <a:gs pos="96667">
                      <a:srgbClr val="FFFFFF"/>
                    </a:gs>
                    <a:gs pos="90000">
                      <a:srgbClr val="FFFFFF"/>
                    </a:gs>
                  </a:gsLst>
                  <a:lin ang="5400000" scaled="0"/>
                </a:gradFill>
              </a:rPr>
              <a:t>Preinstallation</a:t>
            </a:r>
            <a:r>
              <a:rPr lang="en-US" sz="4000" dirty="0" smtClean="0">
                <a:gradFill>
                  <a:gsLst>
                    <a:gs pos="96667">
                      <a:srgbClr val="FFFFFF"/>
                    </a:gs>
                    <a:gs pos="90000">
                      <a:srgbClr val="FFFFFF"/>
                    </a:gs>
                  </a:gsLst>
                  <a:lin ang="5400000" scaled="0"/>
                </a:gradFill>
              </a:rPr>
              <a:t> Environment (WinPE)</a:t>
            </a:r>
          </a:p>
          <a:p>
            <a:pPr marL="685800" indent="-685800">
              <a:buFont typeface="Arial" pitchFamily="34" charset="0"/>
              <a:buChar char="•"/>
            </a:pPr>
            <a:r>
              <a:rPr lang="en-US" sz="4000" dirty="0" smtClean="0">
                <a:gradFill>
                  <a:gsLst>
                    <a:gs pos="96667">
                      <a:srgbClr val="FFFFFF"/>
                    </a:gs>
                    <a:gs pos="90000">
                      <a:srgbClr val="FFFFFF"/>
                    </a:gs>
                  </a:gsLst>
                  <a:lin ang="5400000" scaled="0"/>
                </a:gradFill>
              </a:rPr>
              <a:t>DISM &amp; </a:t>
            </a:r>
            <a:r>
              <a:rPr lang="en-US" sz="4000" dirty="0" err="1" smtClean="0">
                <a:gradFill>
                  <a:gsLst>
                    <a:gs pos="96667">
                      <a:srgbClr val="FFFFFF"/>
                    </a:gs>
                    <a:gs pos="90000">
                      <a:srgbClr val="FFFFFF"/>
                    </a:gs>
                  </a:gsLst>
                  <a:lin ang="5400000" scaled="0"/>
                </a:gradFill>
              </a:rPr>
              <a:t>ImageX</a:t>
            </a:r>
            <a:endParaRPr lang="en-US" sz="4000" dirty="0" smtClean="0">
              <a:gradFill>
                <a:gsLst>
                  <a:gs pos="96667">
                    <a:srgbClr val="FFFFFF"/>
                  </a:gs>
                  <a:gs pos="90000">
                    <a:srgbClr val="FFFFFF"/>
                  </a:gs>
                </a:gsLst>
                <a:lin ang="5400000" scaled="0"/>
              </a:gradFill>
            </a:endParaRPr>
          </a:p>
          <a:p>
            <a:pPr marL="685800" indent="-685800">
              <a:buFont typeface="Arial" pitchFamily="34" charset="0"/>
              <a:buChar char="•"/>
            </a:pPr>
            <a:r>
              <a:rPr lang="en-US" sz="4000" dirty="0" smtClean="0">
                <a:gradFill>
                  <a:gsLst>
                    <a:gs pos="96667">
                      <a:srgbClr val="FFFFFF"/>
                    </a:gs>
                    <a:gs pos="90000">
                      <a:srgbClr val="FFFFFF"/>
                    </a:gs>
                  </a:gsLst>
                  <a:lin ang="5400000" scaled="0"/>
                </a:gradFill>
              </a:rPr>
              <a:t>Windows System Image Manager</a:t>
            </a:r>
          </a:p>
          <a:p>
            <a:pPr marL="685800" indent="-685800">
              <a:buFont typeface="Arial" pitchFamily="34" charset="0"/>
              <a:buChar char="•"/>
            </a:pPr>
            <a:r>
              <a:rPr lang="en-US" sz="4000" dirty="0">
                <a:gradFill>
                  <a:gsLst>
                    <a:gs pos="96667">
                      <a:srgbClr val="FFFFFF"/>
                    </a:gs>
                    <a:gs pos="90000">
                      <a:srgbClr val="FFFFFF"/>
                    </a:gs>
                  </a:gsLst>
                  <a:lin ang="5400000" scaled="0"/>
                </a:gradFill>
              </a:rPr>
              <a:t>User State Migration Toolkit (USMT)</a:t>
            </a:r>
          </a:p>
          <a:p>
            <a:pPr marL="685800" indent="-685800">
              <a:buFont typeface="Arial" pitchFamily="34" charset="0"/>
              <a:buChar char="•"/>
            </a:pPr>
            <a:endParaRPr lang="en-US" sz="4000" dirty="0" smtClean="0">
              <a:gradFill>
                <a:gsLst>
                  <a:gs pos="96667">
                    <a:srgbClr val="FFFFFF"/>
                  </a:gs>
                  <a:gs pos="90000">
                    <a:srgbClr val="FFFFFF"/>
                  </a:gs>
                </a:gsLst>
                <a:lin ang="5400000" scaled="0"/>
              </a:gradFill>
            </a:endParaRPr>
          </a:p>
        </p:txBody>
      </p:sp>
    </p:spTree>
    <p:extLst>
      <p:ext uri="{BB962C8B-B14F-4D97-AF65-F5344CB8AC3E}">
        <p14:creationId xmlns:p14="http://schemas.microsoft.com/office/powerpoint/2010/main" val="21765584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a:spLocks noGrp="1"/>
          </p:cNvSpPr>
          <p:nvPr>
            <p:ph type="body" sz="quarter" idx="10"/>
          </p:nvPr>
        </p:nvSpPr>
        <p:spPr>
          <a:xfrm>
            <a:off x="523821" y="2409273"/>
            <a:ext cx="8192797" cy="1592744"/>
          </a:xfrm>
        </p:spPr>
        <p:txBody>
          <a:bodyPr/>
          <a:lstStyle/>
          <a:p>
            <a:r>
              <a:rPr lang="en-US" sz="11500" b="1" dirty="0" smtClean="0"/>
              <a:t>THANK YOU</a:t>
            </a:r>
            <a:endParaRPr lang="en-US" sz="11500" b="1" dirty="0"/>
          </a:p>
        </p:txBody>
      </p:sp>
    </p:spTree>
    <p:extLst>
      <p:ext uri="{BB962C8B-B14F-4D97-AF65-F5344CB8AC3E}">
        <p14:creationId xmlns:p14="http://schemas.microsoft.com/office/powerpoint/2010/main" val="289778010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3"/>
          <p:cNvSpPr>
            <a:spLocks noGrp="1"/>
          </p:cNvSpPr>
          <p:nvPr>
            <p:ph type="title"/>
          </p:nvPr>
        </p:nvSpPr>
        <p:spPr>
          <a:xfrm>
            <a:off x="381000" y="228600"/>
            <a:ext cx="8610600" cy="609600"/>
          </a:xfrm>
        </p:spPr>
        <p:txBody>
          <a:bodyPr>
            <a:normAutofit fontScale="90000"/>
          </a:bodyPr>
          <a:lstStyle/>
          <a:p>
            <a:r>
              <a:rPr dirty="0">
                <a:solidFill>
                  <a:schemeClr val="accent1"/>
                </a:solidFill>
              </a:rPr>
              <a:t>Volume Activation </a:t>
            </a:r>
            <a:r>
              <a:rPr dirty="0" smtClean="0">
                <a:solidFill>
                  <a:schemeClr val="accent1"/>
                </a:solidFill>
              </a:rPr>
              <a:t>in </a:t>
            </a:r>
            <a:r>
              <a:rPr dirty="0">
                <a:solidFill>
                  <a:schemeClr val="accent1"/>
                </a:solidFill>
              </a:rPr>
              <a:t>Windows 7</a:t>
            </a:r>
          </a:p>
        </p:txBody>
      </p:sp>
      <p:sp>
        <p:nvSpPr>
          <p:cNvPr id="16" name="Rectangle 3"/>
          <p:cNvSpPr>
            <a:spLocks noGrp="1" noChangeArrowheads="1"/>
          </p:cNvSpPr>
          <p:nvPr>
            <p:ph type="body" idx="4294967295"/>
          </p:nvPr>
        </p:nvSpPr>
        <p:spPr>
          <a:xfrm>
            <a:off x="381000" y="1447800"/>
            <a:ext cx="8382000" cy="4572000"/>
          </a:xfrm>
          <a:prstGeom prst="rect">
            <a:avLst/>
          </a:prstGeom>
        </p:spPr>
        <p:txBody>
          <a:bodyPr>
            <a:noAutofit/>
          </a:bodyPr>
          <a:lstStyle/>
          <a:p>
            <a:r>
              <a:rPr lang="en-US" sz="2800" dirty="0" smtClean="0">
                <a:solidFill>
                  <a:schemeClr val="accent1"/>
                </a:solidFill>
              </a:rPr>
              <a:t>Guarantees you are running a Genuine Windows OS</a:t>
            </a:r>
          </a:p>
          <a:p>
            <a:r>
              <a:rPr lang="en-US" sz="2800" dirty="0" smtClean="0">
                <a:solidFill>
                  <a:schemeClr val="accent1"/>
                </a:solidFill>
              </a:rPr>
              <a:t>Activation ensures the Windows Genuine Advantage (WGA) ActiveX control is valid</a:t>
            </a:r>
          </a:p>
          <a:p>
            <a:r>
              <a:rPr lang="en-US" sz="2800" dirty="0" err="1" smtClean="0">
                <a:solidFill>
                  <a:schemeClr val="accent1"/>
                </a:solidFill>
              </a:rPr>
              <a:t>OSes</a:t>
            </a:r>
            <a:r>
              <a:rPr lang="en-US" sz="2800" dirty="0" smtClean="0">
                <a:solidFill>
                  <a:schemeClr val="accent1"/>
                </a:solidFill>
              </a:rPr>
              <a:t> that require Activation</a:t>
            </a:r>
          </a:p>
          <a:p>
            <a:pPr lvl="1"/>
            <a:r>
              <a:rPr lang="en-US" sz="2000" dirty="0" smtClean="0"/>
              <a:t>Vista</a:t>
            </a:r>
          </a:p>
          <a:p>
            <a:pPr lvl="1"/>
            <a:r>
              <a:rPr lang="en-US" sz="2000" dirty="0" smtClean="0"/>
              <a:t>Server 2008</a:t>
            </a:r>
          </a:p>
          <a:p>
            <a:pPr lvl="1"/>
            <a:r>
              <a:rPr lang="en-US" sz="2000" dirty="0" smtClean="0"/>
              <a:t>Windows 7</a:t>
            </a:r>
          </a:p>
          <a:p>
            <a:pPr lvl="1"/>
            <a:r>
              <a:rPr lang="en-US" sz="2000" dirty="0" smtClean="0"/>
              <a:t>Server 2008 R2</a:t>
            </a:r>
          </a:p>
          <a:p>
            <a:r>
              <a:rPr lang="en-US" sz="2800" dirty="0" smtClean="0">
                <a:solidFill>
                  <a:schemeClr val="accent1"/>
                </a:solidFill>
              </a:rPr>
              <a:t>Online validation experience unchanged</a:t>
            </a:r>
          </a:p>
        </p:txBody>
      </p:sp>
    </p:spTree>
    <p:extLst>
      <p:ext uri="{BB962C8B-B14F-4D97-AF65-F5344CB8AC3E}">
        <p14:creationId xmlns:p14="http://schemas.microsoft.com/office/powerpoint/2010/main" val="146268167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64797"/>
          </a:xfrm>
        </p:spPr>
        <p:txBody>
          <a:bodyPr/>
          <a:lstStyle/>
          <a:p>
            <a:r>
              <a:rPr dirty="0" smtClean="0">
                <a:solidFill>
                  <a:schemeClr val="accent1"/>
                </a:solidFill>
              </a:rPr>
              <a:t>Two Types of Activation</a:t>
            </a:r>
            <a:endParaRPr lang="en-US" dirty="0">
              <a:solidFill>
                <a:schemeClr val="accent1"/>
              </a:solidFill>
            </a:endParaRPr>
          </a:p>
        </p:txBody>
      </p:sp>
      <p:sp>
        <p:nvSpPr>
          <p:cNvPr id="3" name="Text Placeholder 2"/>
          <p:cNvSpPr>
            <a:spLocks noGrp="1"/>
          </p:cNvSpPr>
          <p:nvPr>
            <p:ph type="body" idx="4294967295"/>
          </p:nvPr>
        </p:nvSpPr>
        <p:spPr>
          <a:xfrm>
            <a:off x="381000" y="1412875"/>
            <a:ext cx="8382000" cy="4167295"/>
          </a:xfrm>
          <a:prstGeom prst="rect">
            <a:avLst/>
          </a:prstGeom>
        </p:spPr>
        <p:txBody>
          <a:bodyPr/>
          <a:lstStyle/>
          <a:p>
            <a:r>
              <a:rPr lang="en-US" dirty="0" smtClean="0">
                <a:solidFill>
                  <a:schemeClr val="accent1"/>
                </a:solidFill>
              </a:rPr>
              <a:t>Multiple Activation Key (MAK)</a:t>
            </a:r>
          </a:p>
          <a:p>
            <a:pPr lvl="1"/>
            <a:r>
              <a:rPr lang="en-US" dirty="0" smtClean="0"/>
              <a:t>Each client connects to Microsoft to activate</a:t>
            </a:r>
          </a:p>
          <a:p>
            <a:pPr lvl="1"/>
            <a:r>
              <a:rPr lang="en-US" dirty="0" smtClean="0"/>
              <a:t>30 day initial activation period</a:t>
            </a:r>
          </a:p>
          <a:p>
            <a:pPr lvl="2"/>
            <a:r>
              <a:rPr lang="en-US" dirty="0" smtClean="0"/>
              <a:t>Can be reset 3 times</a:t>
            </a:r>
          </a:p>
          <a:p>
            <a:pPr lvl="2"/>
            <a:r>
              <a:rPr lang="en-US" dirty="0" err="1" smtClean="0"/>
              <a:t>Slmgr</a:t>
            </a:r>
            <a:r>
              <a:rPr lang="en-US" dirty="0" smtClean="0"/>
              <a:t> -rearm</a:t>
            </a:r>
          </a:p>
          <a:p>
            <a:r>
              <a:rPr lang="en-US" dirty="0" smtClean="0">
                <a:solidFill>
                  <a:schemeClr val="accent1"/>
                </a:solidFill>
              </a:rPr>
              <a:t>Key Management Service (KMS)</a:t>
            </a:r>
          </a:p>
          <a:p>
            <a:pPr lvl="1"/>
            <a:r>
              <a:rPr lang="en-US" dirty="0" smtClean="0"/>
              <a:t>Requires a KMS Server</a:t>
            </a:r>
          </a:p>
          <a:p>
            <a:pPr lvl="1"/>
            <a:r>
              <a:rPr lang="en-US" dirty="0" smtClean="0"/>
              <a:t>KMS server activates with Microsoft directly</a:t>
            </a:r>
          </a:p>
          <a:p>
            <a:pPr lvl="1"/>
            <a:r>
              <a:rPr lang="en-US" dirty="0" smtClean="0"/>
              <a:t>Clients activate with internal KMS server</a:t>
            </a:r>
            <a:endParaRPr lang="en-US" dirty="0"/>
          </a:p>
        </p:txBody>
      </p:sp>
    </p:spTree>
    <p:extLst>
      <p:ext uri="{BB962C8B-B14F-4D97-AF65-F5344CB8AC3E}">
        <p14:creationId xmlns:p14="http://schemas.microsoft.com/office/powerpoint/2010/main" val="312672165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3618" y="1779589"/>
            <a:ext cx="8318162" cy="1124712"/>
          </a:xfrm>
          <a:prstGeom prst="rect">
            <a:avLst/>
          </a:prstGeom>
        </p:spPr>
        <p:txBody>
          <a:bodyPr lIns="68607" tIns="34304" rIns="68607" bIns="34304"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6600">
              <a:gradFill>
                <a:gsLst>
                  <a:gs pos="96667">
                    <a:srgbClr val="FFFFFF"/>
                  </a:gs>
                  <a:gs pos="90000">
                    <a:srgbClr val="FFFFFF"/>
                  </a:gs>
                </a:gsLst>
                <a:lin ang="5400000" scaled="0"/>
              </a:gradFill>
            </a:endParaRPr>
          </a:p>
        </p:txBody>
      </p:sp>
      <p:sp>
        <p:nvSpPr>
          <p:cNvPr id="6" name="Text Placeholder 5"/>
          <p:cNvSpPr>
            <a:spLocks noGrp="1"/>
          </p:cNvSpPr>
          <p:nvPr>
            <p:ph type="body" sz="quarter" idx="10"/>
          </p:nvPr>
        </p:nvSpPr>
        <p:spPr>
          <a:xfrm>
            <a:off x="384673" y="1280991"/>
            <a:ext cx="3054266" cy="997196"/>
          </a:xfrm>
        </p:spPr>
        <p:txBody>
          <a:bodyPr/>
          <a:lstStyle/>
          <a:p>
            <a:r>
              <a:rPr lang="en-US" dirty="0" smtClean="0">
                <a:gradFill>
                  <a:gsLst>
                    <a:gs pos="96667">
                      <a:srgbClr val="FFFFFF"/>
                    </a:gs>
                    <a:gs pos="90000">
                      <a:srgbClr val="FFFFFF"/>
                    </a:gs>
                  </a:gsLst>
                  <a:lin ang="5400000" scaled="0"/>
                </a:gradFill>
              </a:rPr>
              <a:t>DEMO</a:t>
            </a:r>
          </a:p>
        </p:txBody>
      </p:sp>
      <p:sp>
        <p:nvSpPr>
          <p:cNvPr id="4" name="Text Placeholder 5"/>
          <p:cNvSpPr>
            <a:spLocks noGrp="1"/>
          </p:cNvSpPr>
          <p:nvPr>
            <p:ph type="body" sz="quarter" idx="10"/>
          </p:nvPr>
        </p:nvSpPr>
        <p:spPr>
          <a:xfrm>
            <a:off x="537072" y="2696129"/>
            <a:ext cx="8358450" cy="1329595"/>
          </a:xfrm>
        </p:spPr>
        <p:txBody>
          <a:bodyPr/>
          <a:lstStyle/>
          <a:p>
            <a:pPr marL="685800" indent="-685800">
              <a:buFont typeface="Arial" pitchFamily="34" charset="0"/>
              <a:buChar char="•"/>
            </a:pPr>
            <a:r>
              <a:rPr lang="en-US" sz="4800" dirty="0">
                <a:gradFill>
                  <a:gsLst>
                    <a:gs pos="96667">
                      <a:srgbClr val="FFFFFF"/>
                    </a:gs>
                    <a:gs pos="90000">
                      <a:srgbClr val="FFFFFF"/>
                    </a:gs>
                  </a:gsLst>
                  <a:lin ang="5400000" scaled="0"/>
                </a:gradFill>
              </a:rPr>
              <a:t>Volume Activation Management Tool </a:t>
            </a:r>
            <a:r>
              <a:rPr lang="en-US" sz="4800" dirty="0" smtClean="0">
                <a:gradFill>
                  <a:gsLst>
                    <a:gs pos="96667">
                      <a:srgbClr val="FFFFFF"/>
                    </a:gs>
                    <a:gs pos="90000">
                      <a:srgbClr val="FFFFFF"/>
                    </a:gs>
                  </a:gsLst>
                  <a:lin ang="5400000" scaled="0"/>
                </a:gradFill>
              </a:rPr>
              <a:t>2.0 (VAMT</a:t>
            </a:r>
            <a:r>
              <a:rPr lang="en-US" sz="4800" dirty="0">
                <a:gradFill>
                  <a:gsLst>
                    <a:gs pos="96667">
                      <a:srgbClr val="FFFFFF"/>
                    </a:gs>
                    <a:gs pos="90000">
                      <a:srgbClr val="FFFFFF"/>
                    </a:gs>
                  </a:gsLst>
                  <a:lin ang="5400000" scaled="0"/>
                </a:gradFill>
              </a:rPr>
              <a:t>)</a:t>
            </a:r>
            <a:endParaRPr lang="en-US" sz="4800" dirty="0" smtClean="0">
              <a:gradFill>
                <a:gsLst>
                  <a:gs pos="96667">
                    <a:srgbClr val="FFFFFF"/>
                  </a:gs>
                  <a:gs pos="90000">
                    <a:srgbClr val="FFFFFF"/>
                  </a:gs>
                </a:gsLst>
                <a:lin ang="5400000" scaled="0"/>
              </a:gradFill>
            </a:endParaRPr>
          </a:p>
        </p:txBody>
      </p:sp>
    </p:spTree>
    <p:extLst>
      <p:ext uri="{BB962C8B-B14F-4D97-AF65-F5344CB8AC3E}">
        <p14:creationId xmlns:p14="http://schemas.microsoft.com/office/powerpoint/2010/main" val="21765584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4673" y="1345786"/>
            <a:ext cx="8423524" cy="3889270"/>
          </a:xfrm>
        </p:spPr>
        <p:txBody>
          <a:bodyPr/>
          <a:lstStyle/>
          <a:p>
            <a:pPr marL="457200" indent="-457200">
              <a:spcBef>
                <a:spcPts val="0"/>
              </a:spcBef>
              <a:spcAft>
                <a:spcPts val="1351"/>
              </a:spcAft>
              <a:buFont typeface="Wingdings" pitchFamily="2" charset="2"/>
              <a:buChar char="§"/>
            </a:pPr>
            <a:r>
              <a:rPr lang="en-US" sz="2700" spc="-75" dirty="0" smtClean="0">
                <a:gradFill>
                  <a:gsLst>
                    <a:gs pos="0">
                      <a:srgbClr val="FFFFFF"/>
                    </a:gs>
                    <a:gs pos="86000">
                      <a:srgbClr val="FFFFFF"/>
                    </a:gs>
                  </a:gsLst>
                  <a:lin ang="5400000" scaled="0"/>
                </a:gradFill>
                <a:latin typeface="+mj-lt"/>
              </a:rPr>
              <a:t>Microsoft Solution Accelerators help faster &amp; secure deployments in your enterprises</a:t>
            </a:r>
          </a:p>
          <a:p>
            <a:pPr marL="457200" indent="-457200">
              <a:spcBef>
                <a:spcPts val="0"/>
              </a:spcBef>
              <a:spcAft>
                <a:spcPts val="1351"/>
              </a:spcAft>
              <a:buFont typeface="Wingdings" pitchFamily="2" charset="2"/>
              <a:buChar char="§"/>
            </a:pPr>
            <a:r>
              <a:rPr lang="en-US" sz="2700" dirty="0" smtClean="0">
                <a:gradFill>
                  <a:gsLst>
                    <a:gs pos="0">
                      <a:srgbClr val="FFFFFF"/>
                    </a:gs>
                    <a:gs pos="86000">
                      <a:srgbClr val="FFFFFF"/>
                    </a:gs>
                  </a:gsLst>
                  <a:lin ang="5400000" scaled="0"/>
                </a:gradFill>
                <a:latin typeface="+mj-lt"/>
              </a:rPr>
              <a:t>Complete infrastructure assessment using MAP</a:t>
            </a:r>
          </a:p>
          <a:p>
            <a:pPr marL="457200" indent="-457200">
              <a:spcBef>
                <a:spcPts val="0"/>
              </a:spcBef>
              <a:spcAft>
                <a:spcPts val="1351"/>
              </a:spcAft>
              <a:buFont typeface="Wingdings" pitchFamily="2" charset="2"/>
              <a:buChar char="§"/>
            </a:pPr>
            <a:r>
              <a:rPr lang="en-US" sz="2700" dirty="0" smtClean="0">
                <a:gradFill>
                  <a:gsLst>
                    <a:gs pos="0">
                      <a:srgbClr val="FFFFFF"/>
                    </a:gs>
                    <a:gs pos="86000">
                      <a:srgbClr val="FFFFFF"/>
                    </a:gs>
                  </a:gsLst>
                  <a:lin ang="5400000" scaled="0"/>
                </a:gradFill>
                <a:latin typeface="+mj-lt"/>
              </a:rPr>
              <a:t>Rapid desktop deployment using MDT 2012</a:t>
            </a:r>
          </a:p>
          <a:p>
            <a:pPr marL="457200" indent="-457200">
              <a:spcBef>
                <a:spcPts val="0"/>
              </a:spcBef>
              <a:spcAft>
                <a:spcPts val="1351"/>
              </a:spcAft>
              <a:buFont typeface="Wingdings" pitchFamily="2" charset="2"/>
              <a:buChar char="§"/>
            </a:pPr>
            <a:r>
              <a:rPr lang="en-US" sz="2700" dirty="0" smtClean="0">
                <a:gradFill>
                  <a:gsLst>
                    <a:gs pos="0">
                      <a:srgbClr val="FFFFFF"/>
                    </a:gs>
                    <a:gs pos="86000">
                      <a:srgbClr val="FFFFFF"/>
                    </a:gs>
                  </a:gsLst>
                  <a:lin ang="5400000" scaled="0"/>
                </a:gradFill>
                <a:latin typeface="+mj-lt"/>
              </a:rPr>
              <a:t>Automation of OS Images using WAIK &amp; transfer User Data/Settings using USMT</a:t>
            </a:r>
          </a:p>
          <a:p>
            <a:pPr marL="457200" indent="-457200">
              <a:spcBef>
                <a:spcPts val="0"/>
              </a:spcBef>
              <a:spcAft>
                <a:spcPts val="1351"/>
              </a:spcAft>
              <a:buFont typeface="Wingdings" pitchFamily="2" charset="2"/>
              <a:buChar char="§"/>
            </a:pPr>
            <a:r>
              <a:rPr lang="en-US" sz="2700" dirty="0">
                <a:gradFill>
                  <a:gsLst>
                    <a:gs pos="0">
                      <a:srgbClr val="FFFFFF"/>
                    </a:gs>
                    <a:gs pos="86000">
                      <a:srgbClr val="FFFFFF"/>
                    </a:gs>
                  </a:gsLst>
                  <a:lin ang="5400000" scaled="0"/>
                </a:gradFill>
              </a:rPr>
              <a:t>To fix </a:t>
            </a:r>
            <a:r>
              <a:rPr lang="en-US" sz="2700" dirty="0" err="1">
                <a:gradFill>
                  <a:gsLst>
                    <a:gs pos="0">
                      <a:srgbClr val="FFFFFF"/>
                    </a:gs>
                    <a:gs pos="86000">
                      <a:srgbClr val="FFFFFF"/>
                    </a:gs>
                  </a:gsLst>
                  <a:lin ang="5400000" scaled="0"/>
                </a:gradFill>
              </a:rPr>
              <a:t>AppCompat</a:t>
            </a:r>
            <a:r>
              <a:rPr lang="en-US" sz="2700" dirty="0">
                <a:gradFill>
                  <a:gsLst>
                    <a:gs pos="0">
                      <a:srgbClr val="FFFFFF"/>
                    </a:gs>
                    <a:gs pos="86000">
                      <a:srgbClr val="FFFFFF"/>
                    </a:gs>
                  </a:gsLst>
                  <a:lin ang="5400000" scaled="0"/>
                </a:gradFill>
              </a:rPr>
              <a:t> issues you can use ACT </a:t>
            </a:r>
            <a:r>
              <a:rPr lang="en-US" sz="2700" dirty="0" smtClean="0">
                <a:gradFill>
                  <a:gsLst>
                    <a:gs pos="0">
                      <a:srgbClr val="FFFFFF"/>
                    </a:gs>
                    <a:gs pos="86000">
                      <a:srgbClr val="FFFFFF"/>
                    </a:gs>
                  </a:gsLst>
                  <a:lin ang="5400000" scaled="0"/>
                </a:gradFill>
              </a:rPr>
              <a:t>5.6</a:t>
            </a:r>
            <a:endParaRPr lang="en-US" sz="2700" dirty="0" smtClean="0">
              <a:gradFill>
                <a:gsLst>
                  <a:gs pos="0">
                    <a:srgbClr val="FFFFFF"/>
                  </a:gs>
                  <a:gs pos="86000">
                    <a:srgbClr val="FFFFFF"/>
                  </a:gs>
                </a:gsLst>
                <a:lin ang="5400000" scaled="0"/>
              </a:gradFill>
              <a:latin typeface="+mj-lt"/>
            </a:endParaRPr>
          </a:p>
          <a:p>
            <a:pPr marL="457200" indent="-457200">
              <a:spcBef>
                <a:spcPts val="0"/>
              </a:spcBef>
              <a:spcAft>
                <a:spcPts val="1351"/>
              </a:spcAft>
              <a:buFont typeface="Wingdings" pitchFamily="2" charset="2"/>
              <a:buChar char="§"/>
            </a:pPr>
            <a:r>
              <a:rPr lang="en-US" sz="2700" dirty="0" smtClean="0">
                <a:gradFill>
                  <a:gsLst>
                    <a:gs pos="0">
                      <a:srgbClr val="FFFFFF"/>
                    </a:gs>
                    <a:gs pos="86000">
                      <a:srgbClr val="FFFFFF"/>
                    </a:gs>
                  </a:gsLst>
                  <a:lin ang="5400000" scaled="0"/>
                </a:gradFill>
                <a:latin typeface="+mj-lt"/>
              </a:rPr>
              <a:t>Product Activation Management in enterprises using VAMT</a:t>
            </a:r>
            <a:endParaRPr lang="en-US" sz="2700" spc="-75" dirty="0">
              <a:gradFill>
                <a:gsLst>
                  <a:gs pos="0">
                    <a:srgbClr val="FFFFFF"/>
                  </a:gs>
                  <a:gs pos="86000">
                    <a:srgbClr val="FFFFFF"/>
                  </a:gs>
                </a:gsLst>
                <a:lin ang="5400000" scaled="0"/>
              </a:gradFill>
              <a:latin typeface="+mj-lt"/>
            </a:endParaRPr>
          </a:p>
        </p:txBody>
      </p:sp>
      <p:sp>
        <p:nvSpPr>
          <p:cNvPr id="4" name="Text Placeholder 1"/>
          <p:cNvSpPr>
            <a:spLocks noGrp="1"/>
          </p:cNvSpPr>
          <p:nvPr>
            <p:ph type="body" sz="quarter" idx="10"/>
          </p:nvPr>
        </p:nvSpPr>
        <p:spPr>
          <a:xfrm>
            <a:off x="384673" y="232603"/>
            <a:ext cx="8423524" cy="830997"/>
          </a:xfrm>
        </p:spPr>
        <p:txBody>
          <a:bodyPr/>
          <a:lstStyle/>
          <a:p>
            <a:r>
              <a:rPr lang="en-US" sz="6000" dirty="0" smtClean="0"/>
              <a:t>KEY TAKEAWAYS</a:t>
            </a:r>
            <a:endParaRPr lang="en-US" sz="6000" dirty="0"/>
          </a:p>
        </p:txBody>
      </p:sp>
    </p:spTree>
    <p:extLst>
      <p:ext uri="{BB962C8B-B14F-4D97-AF65-F5344CB8AC3E}">
        <p14:creationId xmlns:p14="http://schemas.microsoft.com/office/powerpoint/2010/main" val="164309076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84673" y="83517"/>
            <a:ext cx="8423524" cy="997196"/>
          </a:xfrm>
        </p:spPr>
        <p:txBody>
          <a:bodyPr/>
          <a:lstStyle/>
          <a:p>
            <a:r>
              <a:rPr lang="en-US" dirty="0" smtClean="0"/>
              <a:t>Resources</a:t>
            </a:r>
            <a:endParaRPr lang="en-US" dirty="0"/>
          </a:p>
        </p:txBody>
      </p:sp>
      <p:sp>
        <p:nvSpPr>
          <p:cNvPr id="3" name="Text Placeholder 2"/>
          <p:cNvSpPr>
            <a:spLocks noGrp="1"/>
          </p:cNvSpPr>
          <p:nvPr>
            <p:ph type="body" sz="quarter" idx="11"/>
          </p:nvPr>
        </p:nvSpPr>
        <p:spPr>
          <a:xfrm>
            <a:off x="384672" y="1064742"/>
            <a:ext cx="8530727" cy="6032421"/>
          </a:xfrm>
        </p:spPr>
        <p:txBody>
          <a:bodyPr/>
          <a:lstStyle/>
          <a:p>
            <a:r>
              <a:rPr lang="en-US" sz="2000" dirty="0"/>
              <a:t>Microsoft Solution Accelerators</a:t>
            </a:r>
          </a:p>
          <a:p>
            <a:r>
              <a:rPr lang="en-US" sz="2000" dirty="0">
                <a:hlinkClick r:id="rId2"/>
              </a:rPr>
              <a:t>http://</a:t>
            </a:r>
            <a:r>
              <a:rPr lang="en-US" sz="2000" dirty="0" smtClean="0">
                <a:hlinkClick r:id="rId2"/>
              </a:rPr>
              <a:t>technet.microsoft.com/en-us/solutionaccelerators/bb545941</a:t>
            </a:r>
            <a:r>
              <a:rPr lang="en-US" sz="2000" dirty="0" smtClean="0"/>
              <a:t> </a:t>
            </a:r>
            <a:endParaRPr lang="en-US" sz="2000" dirty="0"/>
          </a:p>
          <a:p>
            <a:endParaRPr lang="en-US" sz="2000" dirty="0"/>
          </a:p>
          <a:p>
            <a:r>
              <a:rPr lang="en-US" sz="2000" dirty="0"/>
              <a:t>Microsoft Application Compatibility Toolkit (ACT) Version 5.6</a:t>
            </a:r>
          </a:p>
          <a:p>
            <a:r>
              <a:rPr lang="en-US" sz="2000" dirty="0">
                <a:hlinkClick r:id="rId3"/>
              </a:rPr>
              <a:t>http://technet.microsoft.com/en-us/library/cc722055(WS.10).</a:t>
            </a:r>
            <a:r>
              <a:rPr lang="en-US" sz="2000" dirty="0" smtClean="0">
                <a:hlinkClick r:id="rId3"/>
              </a:rPr>
              <a:t>aspx</a:t>
            </a:r>
            <a:r>
              <a:rPr lang="en-US" sz="2000" dirty="0" smtClean="0"/>
              <a:t> </a:t>
            </a:r>
            <a:endParaRPr lang="en-US" sz="2000" dirty="0"/>
          </a:p>
          <a:p>
            <a:endParaRPr lang="en-US" sz="2000" dirty="0"/>
          </a:p>
          <a:p>
            <a:r>
              <a:rPr lang="en-US" sz="2000" dirty="0"/>
              <a:t>Windows Automated Installation Kit for Windows 7</a:t>
            </a:r>
          </a:p>
          <a:p>
            <a:r>
              <a:rPr lang="en-US" sz="2000" dirty="0">
                <a:hlinkClick r:id="rId4"/>
              </a:rPr>
              <a:t>http://technet.microsoft.com/en-us/library/dd349343(WS.10).</a:t>
            </a:r>
            <a:r>
              <a:rPr lang="en-US" sz="2000" dirty="0" smtClean="0">
                <a:hlinkClick r:id="rId4"/>
              </a:rPr>
              <a:t>aspx</a:t>
            </a:r>
            <a:r>
              <a:rPr lang="en-US" sz="2000" dirty="0" smtClean="0"/>
              <a:t> </a:t>
            </a:r>
            <a:endParaRPr lang="en-US" sz="2000" dirty="0"/>
          </a:p>
          <a:p>
            <a:endParaRPr lang="en-US" sz="2000" dirty="0"/>
          </a:p>
          <a:p>
            <a:r>
              <a:rPr lang="en-US" sz="2000" dirty="0"/>
              <a:t>Microsoft Assessment and Planning </a:t>
            </a:r>
            <a:r>
              <a:rPr lang="en-US" sz="2000" dirty="0" smtClean="0"/>
              <a:t>Toolkit 5.6</a:t>
            </a:r>
            <a:endParaRPr lang="en-US" sz="2000" dirty="0"/>
          </a:p>
          <a:p>
            <a:r>
              <a:rPr lang="en-US" sz="2000" dirty="0">
                <a:hlinkClick r:id="rId5"/>
              </a:rPr>
              <a:t>http://</a:t>
            </a:r>
            <a:r>
              <a:rPr lang="en-US" sz="2000" dirty="0" smtClean="0">
                <a:hlinkClick r:id="rId5"/>
              </a:rPr>
              <a:t>technet.microsoft.com/en-us/library/bb977556.aspx</a:t>
            </a:r>
            <a:r>
              <a:rPr lang="en-US" sz="2000" dirty="0" smtClean="0"/>
              <a:t> </a:t>
            </a:r>
            <a:endParaRPr lang="en-US" sz="2000" dirty="0"/>
          </a:p>
          <a:p>
            <a:endParaRPr lang="en-US" sz="2000" dirty="0"/>
          </a:p>
          <a:p>
            <a:r>
              <a:rPr lang="en-US" sz="2000" dirty="0"/>
              <a:t>Product Activation Using Volume Activation Management Tool 2.0 </a:t>
            </a:r>
          </a:p>
          <a:p>
            <a:r>
              <a:rPr lang="en-US" sz="2000" dirty="0">
                <a:hlinkClick r:id="rId6"/>
              </a:rPr>
              <a:t>http://</a:t>
            </a:r>
            <a:r>
              <a:rPr lang="en-US" sz="2000" dirty="0" smtClean="0">
                <a:hlinkClick r:id="rId6"/>
              </a:rPr>
              <a:t>technet.microsoft.com/en-us/library/ff686878.aspx</a:t>
            </a:r>
            <a:r>
              <a:rPr lang="en-US" sz="2000" dirty="0" smtClean="0"/>
              <a:t> </a:t>
            </a:r>
            <a:endParaRPr lang="en-US" sz="2000" dirty="0"/>
          </a:p>
          <a:p>
            <a:endParaRPr lang="en-US" sz="2000" dirty="0"/>
          </a:p>
          <a:p>
            <a:r>
              <a:rPr lang="en-US" sz="2000" dirty="0"/>
              <a:t>Microsoft Deployment </a:t>
            </a:r>
            <a:r>
              <a:rPr lang="en-US" sz="2000" dirty="0" smtClean="0"/>
              <a:t>Toolkit TechNet Library</a:t>
            </a:r>
            <a:endParaRPr lang="en-US" sz="2000" dirty="0"/>
          </a:p>
          <a:p>
            <a:r>
              <a:rPr lang="en-US" sz="2000" dirty="0">
                <a:hlinkClick r:id="rId7"/>
              </a:rPr>
              <a:t>http://</a:t>
            </a:r>
            <a:r>
              <a:rPr lang="en-US" sz="2000" dirty="0" smtClean="0">
                <a:hlinkClick r:id="rId7"/>
              </a:rPr>
              <a:t>technet.microsoft.com/en-us/library/ee376932.aspx</a:t>
            </a:r>
            <a:r>
              <a:rPr lang="en-US" sz="2000" dirty="0" smtClean="0"/>
              <a:t> </a:t>
            </a:r>
            <a:endParaRPr lang="en-US" sz="2000" dirty="0"/>
          </a:p>
          <a:p>
            <a:endParaRPr lang="en-US" sz="2000" dirty="0"/>
          </a:p>
        </p:txBody>
      </p:sp>
    </p:spTree>
    <p:extLst>
      <p:ext uri="{BB962C8B-B14F-4D97-AF65-F5344CB8AC3E}">
        <p14:creationId xmlns:p14="http://schemas.microsoft.com/office/powerpoint/2010/main" val="3609319123"/>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normAutofit/>
          </a:bodyPr>
          <a:lstStyle/>
          <a:p>
            <a:r>
              <a:rPr lang="en-US" sz="6000" dirty="0" smtClean="0"/>
              <a:t>Resources</a:t>
            </a:r>
            <a:endParaRPr lang="en-US" sz="6000" dirty="0"/>
          </a:p>
        </p:txBody>
      </p:sp>
      <p:sp>
        <p:nvSpPr>
          <p:cNvPr id="6" name="Content Placeholder 12"/>
          <p:cNvSpPr txBox="1">
            <a:spLocks/>
          </p:cNvSpPr>
          <p:nvPr/>
        </p:nvSpPr>
        <p:spPr>
          <a:xfrm>
            <a:off x="457200" y="2174875"/>
            <a:ext cx="4040188" cy="3951288"/>
          </a:xfrm>
          <a:prstGeom prst="rect">
            <a:avLst/>
          </a:prstGeom>
        </p:spPr>
        <p:txBody>
          <a:bodyPr/>
          <a:lst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Font typeface="Arial" pitchFamily="34" charset="0"/>
              <a:buNone/>
            </a:pPr>
            <a:endParaRPr lang="en-US"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a:p>
            <a:pPr marL="0" indent="0">
              <a:buFont typeface="Arial" pitchFamily="34" charset="0"/>
              <a:buNone/>
            </a:pPr>
            <a:endParaRPr lang="en-US"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a:p>
            <a:pPr marL="0" indent="0">
              <a:buFont typeface="Arial" pitchFamily="34" charset="0"/>
              <a:buNone/>
            </a:pPr>
            <a:endParaRPr lang="en-US"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a:p>
            <a:pPr marL="0" indent="0" algn="ctr">
              <a:buFont typeface="Arial" pitchFamily="34" charset="0"/>
              <a:buNone/>
            </a:pPr>
            <a:r>
              <a:rPr lang="en-US" sz="1800" b="1"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hlinkClick r:id="rId2"/>
              </a:rPr>
              <a:t>http://msdn.microsoft.com/</a:t>
            </a:r>
            <a:r>
              <a:rPr lang="en-US" sz="1800" b="1"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rPr>
              <a:t> </a:t>
            </a:r>
            <a:endParaRPr lang="en-IN" sz="1800" b="1" dirty="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p:txBody>
      </p:sp>
      <p:sp>
        <p:nvSpPr>
          <p:cNvPr id="8" name="Content Placeholder 14"/>
          <p:cNvSpPr txBox="1">
            <a:spLocks/>
          </p:cNvSpPr>
          <p:nvPr/>
        </p:nvSpPr>
        <p:spPr>
          <a:xfrm>
            <a:off x="4645025" y="2174875"/>
            <a:ext cx="4041775" cy="3951288"/>
          </a:xfrm>
          <a:prstGeom prst="rect">
            <a:avLst/>
          </a:prstGeom>
        </p:spPr>
        <p:txBody>
          <a:bodyPr/>
          <a:lst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endParaRPr lang="en-US"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a:p>
            <a:endParaRPr lang="en-US"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a:p>
            <a:endParaRPr lang="en-US"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a:p>
            <a:pPr marL="0" indent="0" algn="ctr">
              <a:buFont typeface="Arial" pitchFamily="34" charset="0"/>
              <a:buNone/>
            </a:pPr>
            <a:r>
              <a:rPr lang="en-US" sz="1800" b="1"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hlinkClick r:id="rId3"/>
              </a:rPr>
              <a:t>http://technet.microsoft.com/</a:t>
            </a:r>
            <a:r>
              <a:rPr lang="en-US" sz="1800" b="1"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rPr>
              <a:t> </a:t>
            </a:r>
            <a:endParaRPr lang="en-IN" sz="1800" b="1" dirty="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endParaRPr>
          </a:p>
        </p:txBody>
      </p:sp>
      <p:pic>
        <p:nvPicPr>
          <p:cNvPr id="9" name="Picture 2" descr="C:\Users\richikn.FAREAST\Desktop\Cloud Advertorial Images\MSDN 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1632" y="2339854"/>
            <a:ext cx="2944080" cy="78471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Users\richikn.FAREAST\Desktop\Cloud Advertorial Images\TechNet 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71389" y="2478015"/>
            <a:ext cx="3463312" cy="6465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http://ts1.mm.bing.net/images/thumbnail.aspx?q=545133893600&amp;id=0142cfd610a5bd205d28fddd1d2959f4&amp;url=http%3a%2f%2fwww.liveworld.com%2fsocialvoice%2fwp-content%2fuploads%2f2010%2f11%2ffacebook-ico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0449" y="4980814"/>
            <a:ext cx="425007" cy="4250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5" descr="http://ts1.mm.bing.net/images/thumbnail.aspx?q=545133893600&amp;id=0142cfd610a5bd205d28fddd1d2959f4&amp;url=http%3a%2f%2fwww.liveworld.com%2fsocialvoice%2fwp-content%2fuploads%2f2010%2f11%2ffacebook-ico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2582" y="4960444"/>
            <a:ext cx="405515" cy="40551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7" descr="http://ts2.mm.bing.net/images/thumbnail.aspx?q=636626350077&amp;id=52e81822dc9ccbf6b16054608be3542d&amp;url=http%3a%2f%2fwww.anzaloneresearch.com%2fuploadedImages%2fHome_Page%2ftwitter-ico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52517" y="5002678"/>
            <a:ext cx="425006" cy="42500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descr="http://ts2.mm.bing.net/images/thumbnail.aspx?q=636626350077&amp;id=52e81822dc9ccbf6b16054608be3542d&amp;url=http%3a%2f%2fwww.anzaloneresearch.com%2fuploadedImages%2fHome_Page%2ftwitter-icon.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21436" y="4970583"/>
            <a:ext cx="425004" cy="42500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230924" y="5017472"/>
            <a:ext cx="3012830" cy="307777"/>
          </a:xfrm>
          <a:prstGeom prst="rect">
            <a:avLst/>
          </a:prstGeom>
          <a:noFill/>
        </p:spPr>
        <p:txBody>
          <a:bodyPr wrap="square" rtlCol="0">
            <a:spAutoFit/>
          </a:bodyPr>
          <a:lstStyle/>
          <a:p>
            <a:r>
              <a:rPr lang="en-US" dirty="0" smtClean="0">
                <a:solidFill>
                  <a:srgbClr val="000000"/>
                </a:solidFill>
                <a:hlinkClick r:id="rId8"/>
              </a:rPr>
              <a:t> msdnindia</a:t>
            </a:r>
            <a:r>
              <a:rPr lang="en-US" dirty="0" smtClean="0">
                <a:solidFill>
                  <a:srgbClr val="000000"/>
                </a:solidFill>
              </a:rPr>
              <a:t> </a:t>
            </a:r>
            <a:endParaRPr lang="en-IN" dirty="0">
              <a:solidFill>
                <a:srgbClr val="000000"/>
              </a:solidFill>
            </a:endParaRPr>
          </a:p>
        </p:txBody>
      </p:sp>
      <p:sp>
        <p:nvSpPr>
          <p:cNvPr id="16" name="TextBox 15"/>
          <p:cNvSpPr txBox="1"/>
          <p:nvPr/>
        </p:nvSpPr>
        <p:spPr>
          <a:xfrm>
            <a:off x="5498097" y="5005750"/>
            <a:ext cx="1269816" cy="307777"/>
          </a:xfrm>
          <a:prstGeom prst="rect">
            <a:avLst/>
          </a:prstGeom>
          <a:noFill/>
        </p:spPr>
        <p:txBody>
          <a:bodyPr wrap="square" rtlCol="0">
            <a:spAutoFit/>
          </a:bodyPr>
          <a:lstStyle/>
          <a:p>
            <a:r>
              <a:rPr lang="en-US" dirty="0">
                <a:solidFill>
                  <a:srgbClr val="000000"/>
                </a:solidFill>
                <a:hlinkClick r:id="rId8"/>
              </a:rPr>
              <a:t> </a:t>
            </a:r>
            <a:r>
              <a:rPr lang="en-US" dirty="0" smtClean="0">
                <a:solidFill>
                  <a:srgbClr val="000000"/>
                </a:solidFill>
                <a:hlinkClick r:id="rId8"/>
              </a:rPr>
              <a:t>technetindia</a:t>
            </a:r>
            <a:r>
              <a:rPr lang="en-US" dirty="0" smtClean="0">
                <a:solidFill>
                  <a:srgbClr val="000000"/>
                </a:solidFill>
              </a:rPr>
              <a:t> </a:t>
            </a:r>
            <a:endParaRPr lang="en-IN" dirty="0">
              <a:solidFill>
                <a:srgbClr val="000000"/>
              </a:solidFill>
            </a:endParaRPr>
          </a:p>
        </p:txBody>
      </p:sp>
      <p:sp>
        <p:nvSpPr>
          <p:cNvPr id="17" name="TextBox 16"/>
          <p:cNvSpPr txBox="1"/>
          <p:nvPr/>
        </p:nvSpPr>
        <p:spPr>
          <a:xfrm>
            <a:off x="3130051" y="5040919"/>
            <a:ext cx="1234646" cy="307777"/>
          </a:xfrm>
          <a:prstGeom prst="rect">
            <a:avLst/>
          </a:prstGeom>
          <a:noFill/>
        </p:spPr>
        <p:txBody>
          <a:bodyPr wrap="square" rtlCol="0">
            <a:spAutoFit/>
          </a:bodyPr>
          <a:lstStyle/>
          <a:p>
            <a:r>
              <a:rPr lang="en-US" dirty="0">
                <a:solidFill>
                  <a:srgbClr val="000000"/>
                </a:solidFill>
                <a:hlinkClick r:id="rId8"/>
              </a:rPr>
              <a:t>@</a:t>
            </a:r>
            <a:r>
              <a:rPr lang="en-US" dirty="0" smtClean="0">
                <a:solidFill>
                  <a:srgbClr val="000000"/>
                </a:solidFill>
                <a:hlinkClick r:id="rId8"/>
              </a:rPr>
              <a:t>msdnindia</a:t>
            </a:r>
            <a:r>
              <a:rPr lang="en-US" dirty="0" smtClean="0">
                <a:solidFill>
                  <a:srgbClr val="000000"/>
                </a:solidFill>
              </a:rPr>
              <a:t> </a:t>
            </a:r>
            <a:endParaRPr lang="en-IN" dirty="0">
              <a:solidFill>
                <a:srgbClr val="000000"/>
              </a:solidFill>
            </a:endParaRPr>
          </a:p>
        </p:txBody>
      </p:sp>
      <p:sp>
        <p:nvSpPr>
          <p:cNvPr id="18" name="TextBox 17"/>
          <p:cNvSpPr txBox="1"/>
          <p:nvPr/>
        </p:nvSpPr>
        <p:spPr>
          <a:xfrm>
            <a:off x="7221379" y="5029197"/>
            <a:ext cx="1494691" cy="307777"/>
          </a:xfrm>
          <a:prstGeom prst="rect">
            <a:avLst/>
          </a:prstGeom>
          <a:noFill/>
        </p:spPr>
        <p:txBody>
          <a:bodyPr wrap="square" rtlCol="0">
            <a:spAutoFit/>
          </a:bodyPr>
          <a:lstStyle/>
          <a:p>
            <a:r>
              <a:rPr lang="en-US" dirty="0" smtClean="0">
                <a:solidFill>
                  <a:srgbClr val="000000"/>
                </a:solidFill>
                <a:hlinkClick r:id="rId8"/>
              </a:rPr>
              <a:t>@technetindia</a:t>
            </a:r>
            <a:r>
              <a:rPr lang="en-US" dirty="0" smtClean="0">
                <a:solidFill>
                  <a:srgbClr val="000000"/>
                </a:solidFill>
              </a:rPr>
              <a:t> </a:t>
            </a:r>
            <a:endParaRPr lang="en-IN" dirty="0">
              <a:solidFill>
                <a:srgbClr val="000000"/>
              </a:solidFill>
            </a:endParaRPr>
          </a:p>
        </p:txBody>
      </p:sp>
      <p:sp>
        <p:nvSpPr>
          <p:cNvPr id="19" name="Rectangle 18"/>
          <p:cNvSpPr/>
          <p:nvPr/>
        </p:nvSpPr>
        <p:spPr>
          <a:xfrm>
            <a:off x="457200" y="1500555"/>
            <a:ext cx="4040188" cy="412652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solidFill>
                <a:srgbClr val="FFFFFF"/>
              </a:solidFill>
            </a:endParaRPr>
          </a:p>
        </p:txBody>
      </p:sp>
      <p:sp>
        <p:nvSpPr>
          <p:cNvPr id="20" name="Rectangle 19"/>
          <p:cNvSpPr/>
          <p:nvPr/>
        </p:nvSpPr>
        <p:spPr>
          <a:xfrm>
            <a:off x="4747819" y="1512279"/>
            <a:ext cx="4040188" cy="412652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N">
              <a:solidFill>
                <a:srgbClr val="FFFFFF"/>
              </a:solidFill>
            </a:endParaRPr>
          </a:p>
        </p:txBody>
      </p:sp>
      <p:sp>
        <p:nvSpPr>
          <p:cNvPr id="25" name="Content Placeholder 2"/>
          <p:cNvSpPr txBox="1">
            <a:spLocks/>
          </p:cNvSpPr>
          <p:nvPr/>
        </p:nvSpPr>
        <p:spPr>
          <a:xfrm>
            <a:off x="327991" y="1623078"/>
            <a:ext cx="4317033" cy="249299"/>
          </a:xfrm>
          <a:prstGeom prst="rect">
            <a:avLst/>
          </a:prstGeom>
        </p:spPr>
        <p:txBody>
          <a:bodyPr vert="horz" wrap="square" lIns="0" tIns="0" rIns="0" bIns="0" rtlCol="0">
            <a:spAutoFit/>
          </a:bodyPr>
          <a:lst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59661" lvl="1" indent="0">
              <a:buFont typeface="Arial" pitchFamily="34" charset="0"/>
              <a:buNone/>
            </a:pPr>
            <a:r>
              <a:rPr lang="en-US" sz="1800"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rPr>
              <a:t>SOFTWARE APPLICATION DEVELOPER</a:t>
            </a:r>
          </a:p>
        </p:txBody>
      </p:sp>
      <p:sp>
        <p:nvSpPr>
          <p:cNvPr id="27" name="Content Placeholder 2"/>
          <p:cNvSpPr txBox="1">
            <a:spLocks/>
          </p:cNvSpPr>
          <p:nvPr/>
        </p:nvSpPr>
        <p:spPr>
          <a:xfrm>
            <a:off x="4747819" y="1623077"/>
            <a:ext cx="4040188" cy="249299"/>
          </a:xfrm>
          <a:prstGeom prst="rect">
            <a:avLst/>
          </a:prstGeom>
        </p:spPr>
        <p:txBody>
          <a:bodyPr vert="horz" wrap="square" lIns="0" tIns="0" rIns="0" bIns="0" rtlCol="0">
            <a:spAutoFit/>
          </a:bodyPr>
          <a:lstStyle>
            <a:lvl1pPr marL="259660" indent="-259660" algn="l" defTabSz="686047"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59661" lvl="1" indent="0">
              <a:buFont typeface="Arial" pitchFamily="34" charset="0"/>
              <a:buNone/>
            </a:pPr>
            <a:r>
              <a:rPr lang="en-US" sz="1800" dirty="0" smtClean="0">
                <a:gradFill flip="none" rotWithShape="1">
                  <a:gsLst>
                    <a:gs pos="0">
                      <a:srgbClr val="000000">
                        <a:lumMod val="65000"/>
                        <a:lumOff val="35000"/>
                      </a:srgbClr>
                    </a:gs>
                    <a:gs pos="86000">
                      <a:srgbClr val="000000">
                        <a:lumMod val="75000"/>
                        <a:lumOff val="25000"/>
                      </a:srgbClr>
                    </a:gs>
                  </a:gsLst>
                  <a:path path="circle">
                    <a:fillToRect r="100000" b="100000"/>
                  </a:path>
                  <a:tileRect l="-100000" t="-100000"/>
                </a:gradFill>
              </a:rPr>
              <a:t>INFRASTRUCTURE PROFESSIONALS</a:t>
            </a:r>
          </a:p>
        </p:txBody>
      </p:sp>
    </p:spTree>
    <p:extLst>
      <p:ext uri="{BB962C8B-B14F-4D97-AF65-F5344CB8AC3E}">
        <p14:creationId xmlns:p14="http://schemas.microsoft.com/office/powerpoint/2010/main" val="3749202205"/>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5638800"/>
            <a:ext cx="6477000" cy="685800"/>
          </a:xfrm>
        </p:spPr>
        <p:txBody>
          <a:bodyPr>
            <a:noAutofit/>
          </a:bodyPr>
          <a:lstStyle/>
          <a:p>
            <a:pPr algn="ctr"/>
            <a:r>
              <a:rPr lang="en-US" sz="2400" dirty="0"/>
              <a:t>Register and study a course in MVA </a:t>
            </a:r>
            <a:r>
              <a:rPr lang="en-US" sz="2400" dirty="0">
                <a:hlinkClick r:id="rId3"/>
              </a:rPr>
              <a:t>www.MicrosoftVirtualAcademy.com</a:t>
            </a:r>
            <a:r>
              <a:rPr lang="en-US" sz="2400" dirty="0"/>
              <a:t> </a:t>
            </a:r>
          </a:p>
        </p:txBody>
      </p:sp>
      <p:sp>
        <p:nvSpPr>
          <p:cNvPr id="10" name="Rectangle 9"/>
          <p:cNvSpPr/>
          <p:nvPr/>
        </p:nvSpPr>
        <p:spPr>
          <a:xfrm>
            <a:off x="685800" y="3886200"/>
            <a:ext cx="6324600" cy="1723549"/>
          </a:xfrm>
          <a:prstGeom prst="rect">
            <a:avLst/>
          </a:prstGeom>
        </p:spPr>
        <p:txBody>
          <a:bodyPr wrap="square">
            <a:spAutoFit/>
          </a:bodyPr>
          <a:lstStyle/>
          <a:p>
            <a:pPr>
              <a:spcBef>
                <a:spcPct val="20000"/>
              </a:spcBef>
            </a:pPr>
            <a:r>
              <a:rPr lang="en-US" sz="1600" b="1" dirty="0">
                <a:solidFill>
                  <a:prstClr val="black"/>
                </a:solidFill>
              </a:rPr>
              <a:t>Description</a:t>
            </a:r>
          </a:p>
          <a:p>
            <a:pPr marL="285750" indent="-285750">
              <a:spcBef>
                <a:spcPct val="20000"/>
              </a:spcBef>
              <a:buFont typeface="Arial" pitchFamily="34" charset="0"/>
              <a:buChar char="•"/>
            </a:pPr>
            <a:r>
              <a:rPr lang="en-US" sz="1500" dirty="0">
                <a:solidFill>
                  <a:prstClr val="black"/>
                </a:solidFill>
              </a:rPr>
              <a:t>Free e-learning program</a:t>
            </a:r>
          </a:p>
          <a:p>
            <a:pPr marL="285750" indent="-285750">
              <a:spcBef>
                <a:spcPct val="20000"/>
              </a:spcBef>
              <a:buFont typeface="Arial" pitchFamily="34" charset="0"/>
              <a:buChar char="•"/>
            </a:pPr>
            <a:r>
              <a:rPr lang="en-US" sz="1500" dirty="0">
                <a:solidFill>
                  <a:prstClr val="black"/>
                </a:solidFill>
              </a:rPr>
              <a:t>100, 200 and some 300 level-multiproduct  content</a:t>
            </a:r>
          </a:p>
          <a:p>
            <a:pPr marL="285750" indent="-285750">
              <a:spcBef>
                <a:spcPct val="20000"/>
              </a:spcBef>
              <a:buFont typeface="Arial" pitchFamily="34" charset="0"/>
              <a:buChar char="•"/>
            </a:pPr>
            <a:r>
              <a:rPr lang="en-US" sz="1500" dirty="0">
                <a:solidFill>
                  <a:prstClr val="black"/>
                </a:solidFill>
              </a:rPr>
              <a:t>Organized by product, careers &amp; specializations</a:t>
            </a:r>
          </a:p>
          <a:p>
            <a:pPr marL="285750" indent="-285750">
              <a:spcBef>
                <a:spcPct val="20000"/>
              </a:spcBef>
              <a:buFont typeface="Arial" pitchFamily="34" charset="0"/>
              <a:buChar char="•"/>
            </a:pPr>
            <a:r>
              <a:rPr lang="en-US" sz="1500" dirty="0">
                <a:solidFill>
                  <a:prstClr val="black"/>
                </a:solidFill>
              </a:rPr>
              <a:t>5 tracks released, 1 more every week</a:t>
            </a:r>
          </a:p>
          <a:p>
            <a:pPr marL="285750" indent="-285750">
              <a:spcBef>
                <a:spcPct val="20000"/>
              </a:spcBef>
              <a:buFont typeface="Arial" pitchFamily="34" charset="0"/>
              <a:buChar char="•"/>
            </a:pPr>
            <a:r>
              <a:rPr lang="en-US" sz="1500" dirty="0">
                <a:solidFill>
                  <a:prstClr val="black"/>
                </a:solidFill>
              </a:rPr>
              <a:t>Online and offline components</a:t>
            </a:r>
          </a:p>
        </p:txBody>
      </p:sp>
    </p:spTree>
    <p:extLst>
      <p:ext uri="{BB962C8B-B14F-4D97-AF65-F5344CB8AC3E}">
        <p14:creationId xmlns:p14="http://schemas.microsoft.com/office/powerpoint/2010/main" val="33807788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a:xfrm>
            <a:off x="384673" y="232603"/>
            <a:ext cx="8423524" cy="6168197"/>
          </a:xfrm>
          <a:prstGeom prst="rect">
            <a:avLst/>
          </a:prstGeom>
        </p:spPr>
        <p:txBody>
          <a:bodyPr/>
          <a:lstStyle>
            <a:lvl1pPr marL="259660" indent="-259660" algn="l" defTabSz="686047"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472868" indent="-213207" algn="l" defTabSz="686047" rtl="0" eaLnBrk="1" latinLnBrk="0" hangingPunct="1">
              <a:lnSpc>
                <a:spcPct val="90000"/>
              </a:lnSpc>
              <a:spcBef>
                <a:spcPct val="20000"/>
              </a:spcBef>
              <a:buSzPct val="90000"/>
              <a:buFont typeface="Arial" pitchFamily="34" charset="0"/>
              <a:buChar char="•"/>
              <a:tabLst>
                <a:tab pos="472868" algn="l"/>
              </a:tabLst>
              <a:defRPr sz="21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686074" indent="-213207" algn="l" defTabSz="686047" rtl="0" eaLnBrk="1" latinLnBrk="0" hangingPunct="1">
              <a:lnSpc>
                <a:spcPct val="90000"/>
              </a:lnSpc>
              <a:spcBef>
                <a:spcPct val="20000"/>
              </a:spcBef>
              <a:buSzPct val="90000"/>
              <a:buFont typeface="Arial" pitchFamily="34" charset="0"/>
              <a:buChar char="•"/>
              <a:defRPr sz="1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112489" indent="-167946" algn="l" defTabSz="686047" rtl="0" eaLnBrk="1" latinLnBrk="0" hangingPunct="1">
              <a:lnSpc>
                <a:spcPct val="90000"/>
              </a:lnSpc>
              <a:spcBef>
                <a:spcPct val="20000"/>
              </a:spcBef>
              <a:buSzPct val="90000"/>
              <a:buFont typeface="Arial" pitchFamily="34" charset="0"/>
              <a:buChar char="•"/>
              <a:tabLst>
                <a:tab pos="686074" algn="l"/>
              </a:tabLst>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285199" indent="-172710" algn="l" defTabSz="686047" rtl="0" eaLnBrk="1" latinLnBrk="0" hangingPunct="1">
              <a:lnSpc>
                <a:spcPct val="90000"/>
              </a:lnSpc>
              <a:spcBef>
                <a:spcPct val="20000"/>
              </a:spcBef>
              <a:buSzPct val="90000"/>
              <a:buFont typeface="Arial" pitchFamily="34" charset="0"/>
              <a:buChar char="•"/>
              <a:defRPr sz="15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1886629"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652"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676"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700" indent="-171512" algn="l" defTabSz="68604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buNone/>
            </a:pPr>
            <a:r>
              <a:rPr lang="en-US" sz="6000" dirty="0" smtClean="0"/>
              <a:t>Thank You</a:t>
            </a:r>
          </a:p>
          <a:p>
            <a:pPr marL="0" indent="0">
              <a:buNone/>
            </a:pPr>
            <a:endParaRPr lang="en-US" sz="6000" dirty="0"/>
          </a:p>
          <a:p>
            <a:pPr marL="0" indent="0">
              <a:buNone/>
            </a:pPr>
            <a:r>
              <a:rPr lang="en-US" sz="4800" dirty="0" smtClean="0"/>
              <a:t>Feedback</a:t>
            </a:r>
          </a:p>
          <a:p>
            <a:pPr marL="0" indent="0">
              <a:buNone/>
            </a:pPr>
            <a:endParaRPr lang="en-US" sz="6000" dirty="0"/>
          </a:p>
        </p:txBody>
      </p:sp>
      <p:sp>
        <p:nvSpPr>
          <p:cNvPr id="82" name="Freeform 25"/>
          <p:cNvSpPr>
            <a:spLocks/>
          </p:cNvSpPr>
          <p:nvPr/>
        </p:nvSpPr>
        <p:spPr bwMode="black">
          <a:xfrm>
            <a:off x="574538" y="3824781"/>
            <a:ext cx="636910" cy="204319"/>
          </a:xfrm>
          <a:custGeom>
            <a:avLst/>
            <a:gdLst>
              <a:gd name="T0" fmla="*/ 385 w 770"/>
              <a:gd name="T1" fmla="*/ 247 h 247"/>
              <a:gd name="T2" fmla="*/ 411 w 770"/>
              <a:gd name="T3" fmla="*/ 241 h 247"/>
              <a:gd name="T4" fmla="*/ 411 w 770"/>
              <a:gd name="T5" fmla="*/ 240 h 247"/>
              <a:gd name="T6" fmla="*/ 770 w 770"/>
              <a:gd name="T7" fmla="*/ 27 h 247"/>
              <a:gd name="T8" fmla="*/ 727 w 770"/>
              <a:gd name="T9" fmla="*/ 0 h 247"/>
              <a:gd name="T10" fmla="*/ 43 w 770"/>
              <a:gd name="T11" fmla="*/ 0 h 247"/>
              <a:gd name="T12" fmla="*/ 0 w 770"/>
              <a:gd name="T13" fmla="*/ 27 h 247"/>
              <a:gd name="T14" fmla="*/ 358 w 770"/>
              <a:gd name="T15" fmla="*/ 241 h 247"/>
              <a:gd name="T16" fmla="*/ 385 w 770"/>
              <a:gd name="T17" fmla="*/ 247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0" h="247">
                <a:moveTo>
                  <a:pt x="385" y="247"/>
                </a:moveTo>
                <a:cubicBezTo>
                  <a:pt x="395" y="247"/>
                  <a:pt x="404" y="245"/>
                  <a:pt x="411" y="241"/>
                </a:cubicBezTo>
                <a:cubicBezTo>
                  <a:pt x="411" y="240"/>
                  <a:pt x="411" y="240"/>
                  <a:pt x="411" y="240"/>
                </a:cubicBezTo>
                <a:cubicBezTo>
                  <a:pt x="770" y="27"/>
                  <a:pt x="770" y="27"/>
                  <a:pt x="770" y="27"/>
                </a:cubicBezTo>
                <a:cubicBezTo>
                  <a:pt x="762" y="11"/>
                  <a:pt x="746" y="0"/>
                  <a:pt x="727" y="0"/>
                </a:cubicBezTo>
                <a:cubicBezTo>
                  <a:pt x="43" y="0"/>
                  <a:pt x="43" y="0"/>
                  <a:pt x="43" y="0"/>
                </a:cubicBezTo>
                <a:cubicBezTo>
                  <a:pt x="24" y="0"/>
                  <a:pt x="7" y="11"/>
                  <a:pt x="0" y="27"/>
                </a:cubicBezTo>
                <a:cubicBezTo>
                  <a:pt x="358" y="241"/>
                  <a:pt x="358" y="241"/>
                  <a:pt x="358" y="241"/>
                </a:cubicBezTo>
                <a:cubicBezTo>
                  <a:pt x="365" y="245"/>
                  <a:pt x="375" y="247"/>
                  <a:pt x="385" y="247"/>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83" name="Freeform 26"/>
          <p:cNvSpPr>
            <a:spLocks/>
          </p:cNvSpPr>
          <p:nvPr/>
        </p:nvSpPr>
        <p:spPr bwMode="black">
          <a:xfrm>
            <a:off x="1036124" y="3879359"/>
            <a:ext cx="179524" cy="213415"/>
          </a:xfrm>
          <a:custGeom>
            <a:avLst/>
            <a:gdLst>
              <a:gd name="T0" fmla="*/ 513 w 513"/>
              <a:gd name="T1" fmla="*/ 610 h 610"/>
              <a:gd name="T2" fmla="*/ 513 w 513"/>
              <a:gd name="T3" fmla="*/ 0 h 610"/>
              <a:gd name="T4" fmla="*/ 0 w 513"/>
              <a:gd name="T5" fmla="*/ 305 h 610"/>
              <a:gd name="T6" fmla="*/ 513 w 513"/>
              <a:gd name="T7" fmla="*/ 610 h 610"/>
            </a:gdLst>
            <a:ahLst/>
            <a:cxnLst>
              <a:cxn ang="0">
                <a:pos x="T0" y="T1"/>
              </a:cxn>
              <a:cxn ang="0">
                <a:pos x="T2" y="T3"/>
              </a:cxn>
              <a:cxn ang="0">
                <a:pos x="T4" y="T5"/>
              </a:cxn>
              <a:cxn ang="0">
                <a:pos x="T6" y="T7"/>
              </a:cxn>
            </a:cxnLst>
            <a:rect l="0" t="0" r="r" b="b"/>
            <a:pathLst>
              <a:path w="513" h="610">
                <a:moveTo>
                  <a:pt x="513" y="610"/>
                </a:moveTo>
                <a:lnTo>
                  <a:pt x="513" y="0"/>
                </a:lnTo>
                <a:lnTo>
                  <a:pt x="0" y="305"/>
                </a:lnTo>
                <a:lnTo>
                  <a:pt x="513" y="610"/>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84" name="Freeform 27"/>
          <p:cNvSpPr>
            <a:spLocks/>
          </p:cNvSpPr>
          <p:nvPr/>
        </p:nvSpPr>
        <p:spPr bwMode="black">
          <a:xfrm>
            <a:off x="570689" y="4003560"/>
            <a:ext cx="644959" cy="185076"/>
          </a:xfrm>
          <a:custGeom>
            <a:avLst/>
            <a:gdLst>
              <a:gd name="T0" fmla="*/ 0 w 780"/>
              <a:gd name="T1" fmla="*/ 176 h 224"/>
              <a:gd name="T2" fmla="*/ 48 w 780"/>
              <a:gd name="T3" fmla="*/ 224 h 224"/>
              <a:gd name="T4" fmla="*/ 732 w 780"/>
              <a:gd name="T5" fmla="*/ 224 h 224"/>
              <a:gd name="T6" fmla="*/ 780 w 780"/>
              <a:gd name="T7" fmla="*/ 176 h 224"/>
              <a:gd name="T8" fmla="*/ 780 w 780"/>
              <a:gd name="T9" fmla="*/ 150 h 224"/>
              <a:gd name="T10" fmla="*/ 528 w 780"/>
              <a:gd name="T11" fmla="*/ 0 h 224"/>
              <a:gd name="T12" fmla="*/ 435 w 780"/>
              <a:gd name="T13" fmla="*/ 55 h 224"/>
              <a:gd name="T14" fmla="*/ 390 w 780"/>
              <a:gd name="T15" fmla="*/ 67 h 224"/>
              <a:gd name="T16" fmla="*/ 390 w 780"/>
              <a:gd name="T17" fmla="*/ 67 h 224"/>
              <a:gd name="T18" fmla="*/ 344 w 780"/>
              <a:gd name="T19" fmla="*/ 55 h 224"/>
              <a:gd name="T20" fmla="*/ 252 w 780"/>
              <a:gd name="T21" fmla="*/ 0 h 224"/>
              <a:gd name="T22" fmla="*/ 0 w 780"/>
              <a:gd name="T23" fmla="*/ 150 h 224"/>
              <a:gd name="T24" fmla="*/ 0 w 780"/>
              <a:gd name="T25" fmla="*/ 17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0" h="224">
                <a:moveTo>
                  <a:pt x="0" y="176"/>
                </a:moveTo>
                <a:cubicBezTo>
                  <a:pt x="0" y="203"/>
                  <a:pt x="21" y="224"/>
                  <a:pt x="48" y="224"/>
                </a:cubicBezTo>
                <a:cubicBezTo>
                  <a:pt x="732" y="224"/>
                  <a:pt x="732" y="224"/>
                  <a:pt x="732" y="224"/>
                </a:cubicBezTo>
                <a:cubicBezTo>
                  <a:pt x="758" y="224"/>
                  <a:pt x="780" y="203"/>
                  <a:pt x="780" y="176"/>
                </a:cubicBezTo>
                <a:cubicBezTo>
                  <a:pt x="780" y="150"/>
                  <a:pt x="780" y="150"/>
                  <a:pt x="780" y="150"/>
                </a:cubicBezTo>
                <a:cubicBezTo>
                  <a:pt x="528" y="0"/>
                  <a:pt x="528" y="0"/>
                  <a:pt x="528" y="0"/>
                </a:cubicBezTo>
                <a:cubicBezTo>
                  <a:pt x="435" y="55"/>
                  <a:pt x="435" y="55"/>
                  <a:pt x="435" y="55"/>
                </a:cubicBezTo>
                <a:cubicBezTo>
                  <a:pt x="423" y="63"/>
                  <a:pt x="407" y="67"/>
                  <a:pt x="390" y="67"/>
                </a:cubicBezTo>
                <a:cubicBezTo>
                  <a:pt x="390" y="67"/>
                  <a:pt x="390" y="67"/>
                  <a:pt x="390" y="67"/>
                </a:cubicBezTo>
                <a:cubicBezTo>
                  <a:pt x="373" y="67"/>
                  <a:pt x="357" y="63"/>
                  <a:pt x="344" y="55"/>
                </a:cubicBezTo>
                <a:cubicBezTo>
                  <a:pt x="252" y="0"/>
                  <a:pt x="252" y="0"/>
                  <a:pt x="252" y="0"/>
                </a:cubicBezTo>
                <a:cubicBezTo>
                  <a:pt x="0" y="150"/>
                  <a:pt x="0" y="150"/>
                  <a:pt x="0" y="150"/>
                </a:cubicBezTo>
                <a:lnTo>
                  <a:pt x="0" y="176"/>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85" name="Freeform 28"/>
          <p:cNvSpPr>
            <a:spLocks/>
          </p:cNvSpPr>
          <p:nvPr/>
        </p:nvSpPr>
        <p:spPr bwMode="black">
          <a:xfrm>
            <a:off x="570689" y="3879359"/>
            <a:ext cx="179175" cy="213415"/>
          </a:xfrm>
          <a:custGeom>
            <a:avLst/>
            <a:gdLst>
              <a:gd name="T0" fmla="*/ 512 w 512"/>
              <a:gd name="T1" fmla="*/ 305 h 610"/>
              <a:gd name="T2" fmla="*/ 0 w 512"/>
              <a:gd name="T3" fmla="*/ 0 h 610"/>
              <a:gd name="T4" fmla="*/ 0 w 512"/>
              <a:gd name="T5" fmla="*/ 610 h 610"/>
              <a:gd name="T6" fmla="*/ 512 w 512"/>
              <a:gd name="T7" fmla="*/ 305 h 610"/>
            </a:gdLst>
            <a:ahLst/>
            <a:cxnLst>
              <a:cxn ang="0">
                <a:pos x="T0" y="T1"/>
              </a:cxn>
              <a:cxn ang="0">
                <a:pos x="T2" y="T3"/>
              </a:cxn>
              <a:cxn ang="0">
                <a:pos x="T4" y="T5"/>
              </a:cxn>
              <a:cxn ang="0">
                <a:pos x="T6" y="T7"/>
              </a:cxn>
            </a:cxnLst>
            <a:rect l="0" t="0" r="r" b="b"/>
            <a:pathLst>
              <a:path w="512" h="610">
                <a:moveTo>
                  <a:pt x="512" y="305"/>
                </a:moveTo>
                <a:lnTo>
                  <a:pt x="0" y="0"/>
                </a:lnTo>
                <a:lnTo>
                  <a:pt x="0" y="610"/>
                </a:lnTo>
                <a:lnTo>
                  <a:pt x="512" y="305"/>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88" name="Freeform 13"/>
          <p:cNvSpPr>
            <a:spLocks noEditPoints="1"/>
          </p:cNvSpPr>
          <p:nvPr/>
        </p:nvSpPr>
        <p:spPr bwMode="black">
          <a:xfrm>
            <a:off x="570689" y="5912496"/>
            <a:ext cx="573511" cy="488304"/>
          </a:xfrm>
          <a:custGeom>
            <a:avLst/>
            <a:gdLst>
              <a:gd name="T0" fmla="*/ 344 w 414"/>
              <a:gd name="T1" fmla="*/ 55 h 353"/>
              <a:gd name="T2" fmla="*/ 296 w 414"/>
              <a:gd name="T3" fmla="*/ 9 h 353"/>
              <a:gd name="T4" fmla="*/ 206 w 414"/>
              <a:gd name="T5" fmla="*/ 45 h 353"/>
              <a:gd name="T6" fmla="*/ 0 w 414"/>
              <a:gd name="T7" fmla="*/ 174 h 353"/>
              <a:gd name="T8" fmla="*/ 158 w 414"/>
              <a:gd name="T9" fmla="*/ 278 h 353"/>
              <a:gd name="T10" fmla="*/ 160 w 414"/>
              <a:gd name="T11" fmla="*/ 278 h 353"/>
              <a:gd name="T12" fmla="*/ 160 w 414"/>
              <a:gd name="T13" fmla="*/ 332 h 353"/>
              <a:gd name="T14" fmla="*/ 133 w 414"/>
              <a:gd name="T15" fmla="*/ 337 h 353"/>
              <a:gd name="T16" fmla="*/ 128 w 414"/>
              <a:gd name="T17" fmla="*/ 347 h 353"/>
              <a:gd name="T18" fmla="*/ 137 w 414"/>
              <a:gd name="T19" fmla="*/ 352 h 353"/>
              <a:gd name="T20" fmla="*/ 137 w 414"/>
              <a:gd name="T21" fmla="*/ 352 h 353"/>
              <a:gd name="T22" fmla="*/ 176 w 414"/>
              <a:gd name="T23" fmla="*/ 346 h 353"/>
              <a:gd name="T24" fmla="*/ 215 w 414"/>
              <a:gd name="T25" fmla="*/ 352 h 353"/>
              <a:gd name="T26" fmla="*/ 218 w 414"/>
              <a:gd name="T27" fmla="*/ 352 h 353"/>
              <a:gd name="T28" fmla="*/ 224 w 414"/>
              <a:gd name="T29" fmla="*/ 347 h 353"/>
              <a:gd name="T30" fmla="*/ 245 w 414"/>
              <a:gd name="T31" fmla="*/ 352 h 353"/>
              <a:gd name="T32" fmla="*/ 248 w 414"/>
              <a:gd name="T33" fmla="*/ 352 h 353"/>
              <a:gd name="T34" fmla="*/ 255 w 414"/>
              <a:gd name="T35" fmla="*/ 347 h 353"/>
              <a:gd name="T36" fmla="*/ 250 w 414"/>
              <a:gd name="T37" fmla="*/ 337 h 353"/>
              <a:gd name="T38" fmla="*/ 207 w 414"/>
              <a:gd name="T39" fmla="*/ 331 h 353"/>
              <a:gd name="T40" fmla="*/ 207 w 414"/>
              <a:gd name="T41" fmla="*/ 271 h 353"/>
              <a:gd name="T42" fmla="*/ 343 w 414"/>
              <a:gd name="T43" fmla="*/ 112 h 353"/>
              <a:gd name="T44" fmla="*/ 414 w 414"/>
              <a:gd name="T45" fmla="*/ 83 h 353"/>
              <a:gd name="T46" fmla="*/ 344 w 414"/>
              <a:gd name="T47" fmla="*/ 55 h 353"/>
              <a:gd name="T48" fmla="*/ 192 w 414"/>
              <a:gd name="T49" fmla="*/ 332 h 353"/>
              <a:gd name="T50" fmla="*/ 192 w 414"/>
              <a:gd name="T51" fmla="*/ 332 h 353"/>
              <a:gd name="T52" fmla="*/ 191 w 414"/>
              <a:gd name="T53" fmla="*/ 332 h 353"/>
              <a:gd name="T54" fmla="*/ 176 w 414"/>
              <a:gd name="T55" fmla="*/ 331 h 353"/>
              <a:gd name="T56" fmla="*/ 175 w 414"/>
              <a:gd name="T57" fmla="*/ 331 h 353"/>
              <a:gd name="T58" fmla="*/ 175 w 414"/>
              <a:gd name="T59" fmla="*/ 277 h 353"/>
              <a:gd name="T60" fmla="*/ 192 w 414"/>
              <a:gd name="T61" fmla="*/ 275 h 353"/>
              <a:gd name="T62" fmla="*/ 192 w 414"/>
              <a:gd name="T63" fmla="*/ 332 h 353"/>
              <a:gd name="T64" fmla="*/ 286 w 414"/>
              <a:gd name="T65" fmla="*/ 82 h 353"/>
              <a:gd name="T66" fmla="*/ 271 w 414"/>
              <a:gd name="T67" fmla="*/ 67 h 353"/>
              <a:gd name="T68" fmla="*/ 286 w 414"/>
              <a:gd name="T69" fmla="*/ 52 h 353"/>
              <a:gd name="T70" fmla="*/ 301 w 414"/>
              <a:gd name="T71" fmla="*/ 67 h 353"/>
              <a:gd name="T72" fmla="*/ 286 w 414"/>
              <a:gd name="T73" fmla="*/ 82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4" h="353">
                <a:moveTo>
                  <a:pt x="344" y="55"/>
                </a:moveTo>
                <a:cubicBezTo>
                  <a:pt x="336" y="33"/>
                  <a:pt x="319" y="16"/>
                  <a:pt x="296" y="9"/>
                </a:cubicBezTo>
                <a:cubicBezTo>
                  <a:pt x="263" y="0"/>
                  <a:pt x="228" y="11"/>
                  <a:pt x="206" y="45"/>
                </a:cubicBezTo>
                <a:cubicBezTo>
                  <a:pt x="145" y="140"/>
                  <a:pt x="71" y="200"/>
                  <a:pt x="0" y="174"/>
                </a:cubicBezTo>
                <a:cubicBezTo>
                  <a:pt x="0" y="174"/>
                  <a:pt x="50" y="278"/>
                  <a:pt x="158" y="278"/>
                </a:cubicBezTo>
                <a:cubicBezTo>
                  <a:pt x="159" y="278"/>
                  <a:pt x="160" y="278"/>
                  <a:pt x="160" y="278"/>
                </a:cubicBezTo>
                <a:cubicBezTo>
                  <a:pt x="160" y="332"/>
                  <a:pt x="160" y="332"/>
                  <a:pt x="160" y="332"/>
                </a:cubicBezTo>
                <a:cubicBezTo>
                  <a:pt x="150" y="333"/>
                  <a:pt x="140" y="335"/>
                  <a:pt x="133" y="337"/>
                </a:cubicBezTo>
                <a:cubicBezTo>
                  <a:pt x="129" y="339"/>
                  <a:pt x="127" y="343"/>
                  <a:pt x="128" y="347"/>
                </a:cubicBezTo>
                <a:cubicBezTo>
                  <a:pt x="129" y="351"/>
                  <a:pt x="134" y="353"/>
                  <a:pt x="137" y="352"/>
                </a:cubicBezTo>
                <a:cubicBezTo>
                  <a:pt x="137" y="352"/>
                  <a:pt x="137" y="352"/>
                  <a:pt x="137" y="352"/>
                </a:cubicBezTo>
                <a:cubicBezTo>
                  <a:pt x="147" y="348"/>
                  <a:pt x="161" y="346"/>
                  <a:pt x="176" y="346"/>
                </a:cubicBezTo>
                <a:cubicBezTo>
                  <a:pt x="192" y="346"/>
                  <a:pt x="206" y="348"/>
                  <a:pt x="215" y="352"/>
                </a:cubicBezTo>
                <a:cubicBezTo>
                  <a:pt x="216" y="352"/>
                  <a:pt x="217" y="352"/>
                  <a:pt x="218" y="352"/>
                </a:cubicBezTo>
                <a:cubicBezTo>
                  <a:pt x="221" y="352"/>
                  <a:pt x="223" y="350"/>
                  <a:pt x="224" y="347"/>
                </a:cubicBezTo>
                <a:cubicBezTo>
                  <a:pt x="232" y="348"/>
                  <a:pt x="240" y="350"/>
                  <a:pt x="245" y="352"/>
                </a:cubicBezTo>
                <a:cubicBezTo>
                  <a:pt x="246" y="352"/>
                  <a:pt x="247" y="352"/>
                  <a:pt x="248" y="352"/>
                </a:cubicBezTo>
                <a:cubicBezTo>
                  <a:pt x="251" y="352"/>
                  <a:pt x="254" y="350"/>
                  <a:pt x="255" y="347"/>
                </a:cubicBezTo>
                <a:cubicBezTo>
                  <a:pt x="256" y="343"/>
                  <a:pt x="254" y="339"/>
                  <a:pt x="250" y="337"/>
                </a:cubicBezTo>
                <a:cubicBezTo>
                  <a:pt x="239" y="334"/>
                  <a:pt x="224" y="331"/>
                  <a:pt x="207" y="331"/>
                </a:cubicBezTo>
                <a:cubicBezTo>
                  <a:pt x="207" y="271"/>
                  <a:pt x="207" y="271"/>
                  <a:pt x="207" y="271"/>
                </a:cubicBezTo>
                <a:cubicBezTo>
                  <a:pt x="283" y="251"/>
                  <a:pt x="323" y="185"/>
                  <a:pt x="343" y="112"/>
                </a:cubicBezTo>
                <a:cubicBezTo>
                  <a:pt x="414" y="83"/>
                  <a:pt x="414" y="83"/>
                  <a:pt x="414" y="83"/>
                </a:cubicBezTo>
                <a:lnTo>
                  <a:pt x="344" y="55"/>
                </a:lnTo>
                <a:close/>
                <a:moveTo>
                  <a:pt x="192" y="332"/>
                </a:moveTo>
                <a:cubicBezTo>
                  <a:pt x="192" y="332"/>
                  <a:pt x="192" y="332"/>
                  <a:pt x="192" y="332"/>
                </a:cubicBezTo>
                <a:cubicBezTo>
                  <a:pt x="192" y="332"/>
                  <a:pt x="192" y="332"/>
                  <a:pt x="191" y="332"/>
                </a:cubicBezTo>
                <a:cubicBezTo>
                  <a:pt x="187" y="331"/>
                  <a:pt x="181" y="331"/>
                  <a:pt x="176" y="331"/>
                </a:cubicBezTo>
                <a:cubicBezTo>
                  <a:pt x="176" y="331"/>
                  <a:pt x="176" y="331"/>
                  <a:pt x="175" y="331"/>
                </a:cubicBezTo>
                <a:cubicBezTo>
                  <a:pt x="175" y="277"/>
                  <a:pt x="175" y="277"/>
                  <a:pt x="175" y="277"/>
                </a:cubicBezTo>
                <a:cubicBezTo>
                  <a:pt x="181" y="276"/>
                  <a:pt x="187" y="276"/>
                  <a:pt x="192" y="275"/>
                </a:cubicBezTo>
                <a:lnTo>
                  <a:pt x="192" y="332"/>
                </a:lnTo>
                <a:close/>
                <a:moveTo>
                  <a:pt x="286" y="82"/>
                </a:moveTo>
                <a:cubicBezTo>
                  <a:pt x="278" y="82"/>
                  <a:pt x="271" y="75"/>
                  <a:pt x="271" y="67"/>
                </a:cubicBezTo>
                <a:cubicBezTo>
                  <a:pt x="271" y="59"/>
                  <a:pt x="278" y="52"/>
                  <a:pt x="286" y="52"/>
                </a:cubicBezTo>
                <a:cubicBezTo>
                  <a:pt x="294" y="52"/>
                  <a:pt x="301" y="59"/>
                  <a:pt x="301" y="67"/>
                </a:cubicBezTo>
                <a:cubicBezTo>
                  <a:pt x="301" y="75"/>
                  <a:pt x="294" y="82"/>
                  <a:pt x="286" y="82"/>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2302" tIns="41151" rIns="82302" bIns="41151"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97" name="Freeform 132"/>
          <p:cNvSpPr>
            <a:spLocks/>
          </p:cNvSpPr>
          <p:nvPr/>
        </p:nvSpPr>
        <p:spPr bwMode="black">
          <a:xfrm>
            <a:off x="789856" y="5061477"/>
            <a:ext cx="54506" cy="52313"/>
          </a:xfrm>
          <a:custGeom>
            <a:avLst/>
            <a:gdLst/>
            <a:ahLst/>
            <a:cxnLst>
              <a:cxn ang="0">
                <a:pos x="29" y="55"/>
              </a:cxn>
              <a:cxn ang="0">
                <a:pos x="1" y="28"/>
              </a:cxn>
              <a:cxn ang="0">
                <a:pos x="25" y="0"/>
              </a:cxn>
              <a:cxn ang="0">
                <a:pos x="54" y="28"/>
              </a:cxn>
              <a:cxn ang="0">
                <a:pos x="29" y="55"/>
              </a:cxn>
            </a:cxnLst>
            <a:rect l="0" t="0" r="r" b="b"/>
            <a:pathLst>
              <a:path w="55" h="55">
                <a:moveTo>
                  <a:pt x="29" y="55"/>
                </a:moveTo>
                <a:cubicBezTo>
                  <a:pt x="15" y="55"/>
                  <a:pt x="2" y="43"/>
                  <a:pt x="1" y="28"/>
                </a:cubicBezTo>
                <a:cubicBezTo>
                  <a:pt x="0" y="13"/>
                  <a:pt x="10" y="1"/>
                  <a:pt x="25" y="0"/>
                </a:cubicBezTo>
                <a:cubicBezTo>
                  <a:pt x="40" y="0"/>
                  <a:pt x="53" y="12"/>
                  <a:pt x="54" y="28"/>
                </a:cubicBezTo>
                <a:cubicBezTo>
                  <a:pt x="55" y="43"/>
                  <a:pt x="44" y="55"/>
                  <a:pt x="29" y="55"/>
                </a:cubicBezTo>
                <a:close/>
              </a:path>
            </a:pathLst>
          </a:custGeom>
          <a:solidFill>
            <a:srgbClr val="FFFFFF"/>
          </a:solid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98" name="Freeform 133"/>
          <p:cNvSpPr>
            <a:spLocks/>
          </p:cNvSpPr>
          <p:nvPr/>
        </p:nvSpPr>
        <p:spPr bwMode="black">
          <a:xfrm>
            <a:off x="785496" y="4895818"/>
            <a:ext cx="224569" cy="211433"/>
          </a:xfrm>
          <a:custGeom>
            <a:avLst/>
            <a:gdLst/>
            <a:ahLst/>
            <a:cxnLst>
              <a:cxn ang="0">
                <a:pos x="234" y="213"/>
              </a:cxn>
              <a:cxn ang="0">
                <a:pos x="123" y="26"/>
              </a:cxn>
              <a:cxn ang="0">
                <a:pos x="5" y="2"/>
              </a:cxn>
              <a:cxn ang="0">
                <a:pos x="2" y="6"/>
              </a:cxn>
              <a:cxn ang="0">
                <a:pos x="0" y="34"/>
              </a:cxn>
              <a:cxn ang="0">
                <a:pos x="4" y="38"/>
              </a:cxn>
              <a:cxn ang="0">
                <a:pos x="104" y="63"/>
              </a:cxn>
              <a:cxn ang="0">
                <a:pos x="196" y="217"/>
              </a:cxn>
              <a:cxn ang="0">
                <a:pos x="200" y="222"/>
              </a:cxn>
              <a:cxn ang="0">
                <a:pos x="230" y="219"/>
              </a:cxn>
              <a:cxn ang="0">
                <a:pos x="234" y="213"/>
              </a:cxn>
            </a:cxnLst>
            <a:rect l="0" t="0" r="r" b="b"/>
            <a:pathLst>
              <a:path w="234" h="222">
                <a:moveTo>
                  <a:pt x="234" y="213"/>
                </a:moveTo>
                <a:cubicBezTo>
                  <a:pt x="231" y="110"/>
                  <a:pt x="177" y="53"/>
                  <a:pt x="123" y="26"/>
                </a:cubicBezTo>
                <a:cubicBezTo>
                  <a:pt x="71" y="0"/>
                  <a:pt x="19" y="1"/>
                  <a:pt x="5" y="2"/>
                </a:cubicBezTo>
                <a:cubicBezTo>
                  <a:pt x="3" y="2"/>
                  <a:pt x="2" y="3"/>
                  <a:pt x="2" y="6"/>
                </a:cubicBezTo>
                <a:cubicBezTo>
                  <a:pt x="1" y="8"/>
                  <a:pt x="1" y="32"/>
                  <a:pt x="0" y="34"/>
                </a:cubicBezTo>
                <a:cubicBezTo>
                  <a:pt x="0" y="38"/>
                  <a:pt x="2" y="38"/>
                  <a:pt x="4" y="38"/>
                </a:cubicBezTo>
                <a:cubicBezTo>
                  <a:pt x="17" y="37"/>
                  <a:pt x="61" y="39"/>
                  <a:pt x="104" y="63"/>
                </a:cubicBezTo>
                <a:cubicBezTo>
                  <a:pt x="149" y="87"/>
                  <a:pt x="192" y="134"/>
                  <a:pt x="196" y="217"/>
                </a:cubicBezTo>
                <a:cubicBezTo>
                  <a:pt x="196" y="220"/>
                  <a:pt x="197" y="222"/>
                  <a:pt x="200" y="222"/>
                </a:cubicBezTo>
                <a:cubicBezTo>
                  <a:pt x="201" y="222"/>
                  <a:pt x="228" y="219"/>
                  <a:pt x="230" y="219"/>
                </a:cubicBezTo>
                <a:cubicBezTo>
                  <a:pt x="233" y="219"/>
                  <a:pt x="234" y="217"/>
                  <a:pt x="234" y="213"/>
                </a:cubicBezTo>
                <a:close/>
              </a:path>
            </a:pathLst>
          </a:custGeom>
          <a:solidFill>
            <a:srgbClr val="FFFFFF"/>
          </a:solid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99" name="Freeform 134"/>
          <p:cNvSpPr>
            <a:spLocks/>
          </p:cNvSpPr>
          <p:nvPr/>
        </p:nvSpPr>
        <p:spPr bwMode="black">
          <a:xfrm>
            <a:off x="785496" y="4978647"/>
            <a:ext cx="143899" cy="135143"/>
          </a:xfrm>
          <a:custGeom>
            <a:avLst/>
            <a:gdLst/>
            <a:ahLst/>
            <a:cxnLst>
              <a:cxn ang="0">
                <a:pos x="151" y="133"/>
              </a:cxn>
              <a:cxn ang="0">
                <a:pos x="4" y="0"/>
              </a:cxn>
              <a:cxn ang="0">
                <a:pos x="0" y="4"/>
              </a:cxn>
              <a:cxn ang="0">
                <a:pos x="1" y="35"/>
              </a:cxn>
              <a:cxn ang="0">
                <a:pos x="5" y="40"/>
              </a:cxn>
              <a:cxn ang="0">
                <a:pos x="110" y="135"/>
              </a:cxn>
              <a:cxn ang="0">
                <a:pos x="115" y="141"/>
              </a:cxn>
              <a:cxn ang="0">
                <a:pos x="146" y="139"/>
              </a:cxn>
              <a:cxn ang="0">
                <a:pos x="151" y="133"/>
              </a:cxn>
            </a:cxnLst>
            <a:rect l="0" t="0" r="r" b="b"/>
            <a:pathLst>
              <a:path w="151" h="141">
                <a:moveTo>
                  <a:pt x="151" y="133"/>
                </a:moveTo>
                <a:cubicBezTo>
                  <a:pt x="142" y="30"/>
                  <a:pt x="54" y="0"/>
                  <a:pt x="4" y="0"/>
                </a:cubicBezTo>
                <a:cubicBezTo>
                  <a:pt x="1" y="0"/>
                  <a:pt x="0" y="1"/>
                  <a:pt x="0" y="4"/>
                </a:cubicBezTo>
                <a:cubicBezTo>
                  <a:pt x="0" y="5"/>
                  <a:pt x="0" y="33"/>
                  <a:pt x="1" y="35"/>
                </a:cubicBezTo>
                <a:cubicBezTo>
                  <a:pt x="1" y="38"/>
                  <a:pt x="2" y="40"/>
                  <a:pt x="5" y="40"/>
                </a:cubicBezTo>
                <a:cubicBezTo>
                  <a:pt x="31" y="42"/>
                  <a:pt x="100" y="55"/>
                  <a:pt x="110" y="135"/>
                </a:cubicBezTo>
                <a:cubicBezTo>
                  <a:pt x="111" y="139"/>
                  <a:pt x="111" y="141"/>
                  <a:pt x="115" y="141"/>
                </a:cubicBezTo>
                <a:cubicBezTo>
                  <a:pt x="117" y="141"/>
                  <a:pt x="145" y="139"/>
                  <a:pt x="146" y="139"/>
                </a:cubicBezTo>
                <a:cubicBezTo>
                  <a:pt x="150" y="139"/>
                  <a:pt x="151" y="137"/>
                  <a:pt x="151" y="133"/>
                </a:cubicBezTo>
                <a:close/>
              </a:path>
            </a:pathLst>
          </a:custGeom>
          <a:solidFill>
            <a:srgbClr val="FFFFFF"/>
          </a:solidFill>
          <a:ln>
            <a:noFill/>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100" name="Freeform 20"/>
          <p:cNvSpPr>
            <a:spLocks noEditPoints="1"/>
          </p:cNvSpPr>
          <p:nvPr/>
        </p:nvSpPr>
        <p:spPr bwMode="black">
          <a:xfrm>
            <a:off x="516995" y="4812866"/>
            <a:ext cx="761570" cy="489946"/>
          </a:xfrm>
          <a:custGeom>
            <a:avLst/>
            <a:gdLst>
              <a:gd name="T0" fmla="*/ 2306 w 2516"/>
              <a:gd name="T1" fmla="*/ 1227 h 1619"/>
              <a:gd name="T2" fmla="*/ 2306 w 2516"/>
              <a:gd name="T3" fmla="*/ 108 h 1619"/>
              <a:gd name="T4" fmla="*/ 2197 w 2516"/>
              <a:gd name="T5" fmla="*/ 0 h 1619"/>
              <a:gd name="T6" fmla="*/ 319 w 2516"/>
              <a:gd name="T7" fmla="*/ 0 h 1619"/>
              <a:gd name="T8" fmla="*/ 211 w 2516"/>
              <a:gd name="T9" fmla="*/ 108 h 1619"/>
              <a:gd name="T10" fmla="*/ 211 w 2516"/>
              <a:gd name="T11" fmla="*/ 1227 h 1619"/>
              <a:gd name="T12" fmla="*/ 0 w 2516"/>
              <a:gd name="T13" fmla="*/ 1484 h 1619"/>
              <a:gd name="T14" fmla="*/ 129 w 2516"/>
              <a:gd name="T15" fmla="*/ 1619 h 1619"/>
              <a:gd name="T16" fmla="*/ 2387 w 2516"/>
              <a:gd name="T17" fmla="*/ 1619 h 1619"/>
              <a:gd name="T18" fmla="*/ 2516 w 2516"/>
              <a:gd name="T19" fmla="*/ 1484 h 1619"/>
              <a:gd name="T20" fmla="*/ 2306 w 2516"/>
              <a:gd name="T21" fmla="*/ 1227 h 1619"/>
              <a:gd name="T22" fmla="*/ 2306 w 2516"/>
              <a:gd name="T23" fmla="*/ 1227 h 1619"/>
              <a:gd name="T24" fmla="*/ 1431 w 2516"/>
              <a:gd name="T25" fmla="*/ 1518 h 1619"/>
              <a:gd name="T26" fmla="*/ 1045 w 2516"/>
              <a:gd name="T27" fmla="*/ 1518 h 1619"/>
              <a:gd name="T28" fmla="*/ 1004 w 2516"/>
              <a:gd name="T29" fmla="*/ 1497 h 1619"/>
              <a:gd name="T30" fmla="*/ 1051 w 2516"/>
              <a:gd name="T31" fmla="*/ 1410 h 1619"/>
              <a:gd name="T32" fmla="*/ 1085 w 2516"/>
              <a:gd name="T33" fmla="*/ 1396 h 1619"/>
              <a:gd name="T34" fmla="*/ 1390 w 2516"/>
              <a:gd name="T35" fmla="*/ 1396 h 1619"/>
              <a:gd name="T36" fmla="*/ 1424 w 2516"/>
              <a:gd name="T37" fmla="*/ 1410 h 1619"/>
              <a:gd name="T38" fmla="*/ 1472 w 2516"/>
              <a:gd name="T39" fmla="*/ 1497 h 1619"/>
              <a:gd name="T40" fmla="*/ 1431 w 2516"/>
              <a:gd name="T41" fmla="*/ 1518 h 1619"/>
              <a:gd name="T42" fmla="*/ 2136 w 2516"/>
              <a:gd name="T43" fmla="*/ 1200 h 1619"/>
              <a:gd name="T44" fmla="*/ 380 w 2516"/>
              <a:gd name="T45" fmla="*/ 1200 h 1619"/>
              <a:gd name="T46" fmla="*/ 380 w 2516"/>
              <a:gd name="T47" fmla="*/ 222 h 1619"/>
              <a:gd name="T48" fmla="*/ 428 w 2516"/>
              <a:gd name="T49" fmla="*/ 169 h 1619"/>
              <a:gd name="T50" fmla="*/ 2089 w 2516"/>
              <a:gd name="T51" fmla="*/ 169 h 1619"/>
              <a:gd name="T52" fmla="*/ 2136 w 2516"/>
              <a:gd name="T53" fmla="*/ 222 h 1619"/>
              <a:gd name="T54" fmla="*/ 2136 w 2516"/>
              <a:gd name="T55" fmla="*/ 1200 h 1619"/>
              <a:gd name="T56" fmla="*/ 2136 w 2516"/>
              <a:gd name="T57" fmla="*/ 1200 h 1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16" h="1619">
                <a:moveTo>
                  <a:pt x="2306" y="1227"/>
                </a:moveTo>
                <a:cubicBezTo>
                  <a:pt x="2306" y="108"/>
                  <a:pt x="2306" y="108"/>
                  <a:pt x="2306" y="108"/>
                </a:cubicBezTo>
                <a:cubicBezTo>
                  <a:pt x="2306" y="54"/>
                  <a:pt x="2258" y="0"/>
                  <a:pt x="2197" y="0"/>
                </a:cubicBezTo>
                <a:cubicBezTo>
                  <a:pt x="319" y="0"/>
                  <a:pt x="319" y="0"/>
                  <a:pt x="319" y="0"/>
                </a:cubicBezTo>
                <a:cubicBezTo>
                  <a:pt x="258" y="0"/>
                  <a:pt x="211" y="54"/>
                  <a:pt x="211" y="108"/>
                </a:cubicBezTo>
                <a:cubicBezTo>
                  <a:pt x="211" y="1227"/>
                  <a:pt x="211" y="1227"/>
                  <a:pt x="211" y="1227"/>
                </a:cubicBezTo>
                <a:cubicBezTo>
                  <a:pt x="0" y="1484"/>
                  <a:pt x="0" y="1484"/>
                  <a:pt x="0" y="1484"/>
                </a:cubicBezTo>
                <a:cubicBezTo>
                  <a:pt x="0" y="1558"/>
                  <a:pt x="61" y="1619"/>
                  <a:pt x="129" y="1619"/>
                </a:cubicBezTo>
                <a:cubicBezTo>
                  <a:pt x="2387" y="1619"/>
                  <a:pt x="2387" y="1619"/>
                  <a:pt x="2387" y="1619"/>
                </a:cubicBezTo>
                <a:cubicBezTo>
                  <a:pt x="2455" y="1619"/>
                  <a:pt x="2516" y="1558"/>
                  <a:pt x="2516" y="1484"/>
                </a:cubicBezTo>
                <a:cubicBezTo>
                  <a:pt x="2306" y="1227"/>
                  <a:pt x="2306" y="1227"/>
                  <a:pt x="2306" y="1227"/>
                </a:cubicBezTo>
                <a:cubicBezTo>
                  <a:pt x="2306" y="1227"/>
                  <a:pt x="2306" y="1227"/>
                  <a:pt x="2306" y="1227"/>
                </a:cubicBezTo>
                <a:close/>
                <a:moveTo>
                  <a:pt x="1431" y="1518"/>
                </a:moveTo>
                <a:cubicBezTo>
                  <a:pt x="1045" y="1518"/>
                  <a:pt x="1045" y="1518"/>
                  <a:pt x="1045" y="1518"/>
                </a:cubicBezTo>
                <a:cubicBezTo>
                  <a:pt x="1024" y="1518"/>
                  <a:pt x="1004" y="1504"/>
                  <a:pt x="1004" y="1497"/>
                </a:cubicBezTo>
                <a:cubicBezTo>
                  <a:pt x="1051" y="1410"/>
                  <a:pt x="1051" y="1410"/>
                  <a:pt x="1051" y="1410"/>
                </a:cubicBezTo>
                <a:cubicBezTo>
                  <a:pt x="1051" y="1403"/>
                  <a:pt x="1065" y="1396"/>
                  <a:pt x="1085" y="1396"/>
                </a:cubicBezTo>
                <a:cubicBezTo>
                  <a:pt x="1390" y="1396"/>
                  <a:pt x="1390" y="1396"/>
                  <a:pt x="1390" y="1396"/>
                </a:cubicBezTo>
                <a:cubicBezTo>
                  <a:pt x="1411" y="1396"/>
                  <a:pt x="1424" y="1403"/>
                  <a:pt x="1424" y="1410"/>
                </a:cubicBezTo>
                <a:cubicBezTo>
                  <a:pt x="1472" y="1497"/>
                  <a:pt x="1472" y="1497"/>
                  <a:pt x="1472" y="1497"/>
                </a:cubicBezTo>
                <a:cubicBezTo>
                  <a:pt x="1472" y="1504"/>
                  <a:pt x="1451" y="1518"/>
                  <a:pt x="1431" y="1518"/>
                </a:cubicBezTo>
                <a:close/>
                <a:moveTo>
                  <a:pt x="2136" y="1200"/>
                </a:moveTo>
                <a:cubicBezTo>
                  <a:pt x="380" y="1200"/>
                  <a:pt x="380" y="1200"/>
                  <a:pt x="380" y="1200"/>
                </a:cubicBezTo>
                <a:cubicBezTo>
                  <a:pt x="380" y="222"/>
                  <a:pt x="380" y="222"/>
                  <a:pt x="380" y="222"/>
                </a:cubicBezTo>
                <a:cubicBezTo>
                  <a:pt x="380" y="189"/>
                  <a:pt x="400" y="169"/>
                  <a:pt x="428" y="169"/>
                </a:cubicBezTo>
                <a:cubicBezTo>
                  <a:pt x="2089" y="169"/>
                  <a:pt x="2089" y="169"/>
                  <a:pt x="2089" y="169"/>
                </a:cubicBezTo>
                <a:cubicBezTo>
                  <a:pt x="2116" y="169"/>
                  <a:pt x="2136" y="189"/>
                  <a:pt x="2136" y="222"/>
                </a:cubicBezTo>
                <a:cubicBezTo>
                  <a:pt x="2136" y="1200"/>
                  <a:pt x="2136" y="1200"/>
                  <a:pt x="2136" y="1200"/>
                </a:cubicBezTo>
                <a:cubicBezTo>
                  <a:pt x="2136" y="1200"/>
                  <a:pt x="2136" y="1200"/>
                  <a:pt x="2136" y="1200"/>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defTabSz="740740"/>
            <a:endParaRPr lang="en-US" spc="-122">
              <a:solidFill>
                <a:schemeClr val="tx1">
                  <a:lumMod val="50000"/>
                </a:schemeClr>
              </a:solidFill>
              <a:latin typeface="Segoe Light" pitchFamily="34" charset="0"/>
            </a:endParaRPr>
          </a:p>
        </p:txBody>
      </p:sp>
      <p:sp>
        <p:nvSpPr>
          <p:cNvPr id="101" name="Rectangle 100"/>
          <p:cNvSpPr/>
          <p:nvPr/>
        </p:nvSpPr>
        <p:spPr>
          <a:xfrm>
            <a:off x="2747980" y="3724456"/>
            <a:ext cx="4259107" cy="523220"/>
          </a:xfrm>
          <a:prstGeom prst="rect">
            <a:avLst/>
          </a:prstGeom>
        </p:spPr>
        <p:txBody>
          <a:bodyPr wrap="square">
            <a:spAutoFit/>
          </a:bodyPr>
          <a:lstStyle/>
          <a:p>
            <a:r>
              <a:rPr lang="en-US" sz="2800" u="sng" dirty="0" smtClean="0"/>
              <a:t>aviraj@microsoft.com</a:t>
            </a:r>
            <a:endParaRPr lang="en-US" sz="2800" u="sng" dirty="0"/>
          </a:p>
        </p:txBody>
      </p:sp>
      <p:sp>
        <p:nvSpPr>
          <p:cNvPr id="102" name="Rectangle 101"/>
          <p:cNvSpPr/>
          <p:nvPr/>
        </p:nvSpPr>
        <p:spPr>
          <a:xfrm>
            <a:off x="2747980" y="4739924"/>
            <a:ext cx="6060217" cy="523220"/>
          </a:xfrm>
          <a:prstGeom prst="rect">
            <a:avLst/>
          </a:prstGeom>
        </p:spPr>
        <p:txBody>
          <a:bodyPr wrap="square">
            <a:spAutoFit/>
          </a:bodyPr>
          <a:lstStyle/>
          <a:p>
            <a:r>
              <a:rPr lang="en-US" sz="2800" u="sng" dirty="0"/>
              <a:t>http://blogs.technet.com/aviraj</a:t>
            </a:r>
          </a:p>
        </p:txBody>
      </p:sp>
      <p:sp>
        <p:nvSpPr>
          <p:cNvPr id="103" name="Rectangle 102"/>
          <p:cNvSpPr/>
          <p:nvPr/>
        </p:nvSpPr>
        <p:spPr>
          <a:xfrm>
            <a:off x="2747979" y="5877580"/>
            <a:ext cx="4259107" cy="523220"/>
          </a:xfrm>
          <a:prstGeom prst="rect">
            <a:avLst/>
          </a:prstGeom>
        </p:spPr>
        <p:txBody>
          <a:bodyPr wrap="square">
            <a:spAutoFit/>
          </a:bodyPr>
          <a:lstStyle/>
          <a:p>
            <a:r>
              <a:rPr lang="en-US" sz="2800" u="sng" dirty="0" smtClean="0"/>
              <a:t>@aviraj111</a:t>
            </a:r>
            <a:endParaRPr lang="en-US" sz="2800" u="sng" dirty="0"/>
          </a:p>
        </p:txBody>
      </p:sp>
    </p:spTree>
    <p:extLst>
      <p:ext uri="{BB962C8B-B14F-4D97-AF65-F5344CB8AC3E}">
        <p14:creationId xmlns:p14="http://schemas.microsoft.com/office/powerpoint/2010/main" val="1851036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0525" y="6190576"/>
            <a:ext cx="8382000" cy="430887"/>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685848" eaLnBrk="0" hangingPunct="0"/>
            <a:r>
              <a:rPr lang="en-US" sz="700" dirty="0">
                <a:gradFill>
                  <a:gsLst>
                    <a:gs pos="0">
                      <a:srgbClr val="FFFFFF"/>
                    </a:gs>
                    <a:gs pos="100000">
                      <a:srgbClr val="FFFFFF"/>
                    </a:gs>
                  </a:gsLst>
                  <a:lin ang="5400000" scaled="0"/>
                </a:gradFill>
                <a:cs typeface="Arial" charset="0"/>
              </a:rPr>
              <a:t>© 2012 Microsoft Corporation. All rights reserved. Microsoft, Windows, Windows Vista and other product names are or may be registered trademarks and/or trademarks in the U.S. and/or other countries.</a:t>
            </a:r>
          </a:p>
          <a:p>
            <a:pPr defTabSz="685848" eaLnBrk="0" hangingPunct="0"/>
            <a:r>
              <a:rPr lang="en-US" sz="700" dirty="0">
                <a:gradFill>
                  <a:gsLst>
                    <a:gs pos="0">
                      <a:srgbClr val="FFFFFF"/>
                    </a:gs>
                    <a:gs pos="100000">
                      <a:srgbClr val="FFFFFF"/>
                    </a:gs>
                  </a:gsLst>
                  <a:lin ang="5400000" scaled="0"/>
                </a:gra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gradFill>
                  <a:gsLst>
                    <a:gs pos="0">
                      <a:srgbClr val="FFFFFF"/>
                    </a:gs>
                    <a:gs pos="100000">
                      <a:srgbClr val="FFFFFF"/>
                    </a:gs>
                  </a:gsLst>
                  <a:lin ang="5400000" scaled="0"/>
                </a:gradFill>
                <a:cs typeface="Arial" charset="0"/>
              </a:rPr>
              <a:t/>
            </a:r>
            <a:br>
              <a:rPr lang="en-US" sz="700" dirty="0" smtClean="0">
                <a:gradFill>
                  <a:gsLst>
                    <a:gs pos="0">
                      <a:srgbClr val="FFFFFF"/>
                    </a:gs>
                    <a:gs pos="100000">
                      <a:srgbClr val="FFFFFF"/>
                    </a:gs>
                  </a:gsLst>
                  <a:lin ang="5400000" scaled="0"/>
                </a:gradFill>
                <a:cs typeface="Arial" charset="0"/>
              </a:rPr>
            </a:br>
            <a:r>
              <a:rPr lang="en-US" sz="700" dirty="0" smtClean="0">
                <a:gradFill>
                  <a:gsLst>
                    <a:gs pos="0">
                      <a:srgbClr val="FFFFFF"/>
                    </a:gs>
                    <a:gs pos="100000">
                      <a:srgbClr val="FFFFFF"/>
                    </a:gs>
                  </a:gsLst>
                  <a:lin ang="5400000" scaled="0"/>
                </a:gradFill>
                <a:cs typeface="Arial" charset="0"/>
              </a:rPr>
              <a:t>MICROSOFT </a:t>
            </a:r>
            <a:r>
              <a:rPr lang="en-US" sz="700" dirty="0">
                <a:gradFill>
                  <a:gsLst>
                    <a:gs pos="0">
                      <a:srgbClr val="FFFFFF"/>
                    </a:gs>
                    <a:gs pos="100000">
                      <a:srgbClr val="FFFFFF"/>
                    </a:gs>
                  </a:gsLst>
                  <a:lin ang="5400000" scaled="0"/>
                </a:gradFill>
                <a:cs typeface="Arial" charset="0"/>
              </a:rPr>
              <a:t>MAKES NO WARRANTIES, EXPRESS, IMPLIED OR STATUTORY, AS TO THE INFORMATION IN THIS PRESENTATION.</a:t>
            </a:r>
          </a:p>
        </p:txBody>
      </p:sp>
      <p:pic>
        <p:nvPicPr>
          <p:cNvPr id="6" name="Picture 2" descr="Microsoft logo and tagline"/>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rcRect/>
          <a:stretch/>
        </p:blipFill>
        <p:spPr bwMode="black">
          <a:xfrm>
            <a:off x="384671" y="2858023"/>
            <a:ext cx="3515281" cy="591615"/>
          </a:xfrm>
          <a:prstGeom prst="rect">
            <a:avLst/>
          </a:prstGeom>
          <a:noFill/>
          <a:ln>
            <a:noFill/>
          </a:ln>
        </p:spPr>
      </p:pic>
    </p:spTree>
    <p:extLst>
      <p:ext uri="{BB962C8B-B14F-4D97-AF65-F5344CB8AC3E}">
        <p14:creationId xmlns:p14="http://schemas.microsoft.com/office/powerpoint/2010/main" val="217537108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84673" y="83517"/>
            <a:ext cx="8423524" cy="997196"/>
          </a:xfrm>
        </p:spPr>
        <p:txBody>
          <a:bodyPr/>
          <a:lstStyle/>
          <a:p>
            <a:r>
              <a:rPr lang="en-US" dirty="0" smtClean="0"/>
              <a:t>Download Tools</a:t>
            </a:r>
            <a:endParaRPr lang="en-US" dirty="0"/>
          </a:p>
        </p:txBody>
      </p:sp>
      <p:sp>
        <p:nvSpPr>
          <p:cNvPr id="3" name="Text Placeholder 2"/>
          <p:cNvSpPr>
            <a:spLocks noGrp="1"/>
          </p:cNvSpPr>
          <p:nvPr>
            <p:ph type="body" sz="quarter" idx="11"/>
          </p:nvPr>
        </p:nvSpPr>
        <p:spPr>
          <a:xfrm>
            <a:off x="384672" y="1064742"/>
            <a:ext cx="8530727" cy="5693866"/>
          </a:xfrm>
        </p:spPr>
        <p:txBody>
          <a:bodyPr/>
          <a:lstStyle/>
          <a:p>
            <a:r>
              <a:rPr lang="en-US" sz="2000" dirty="0"/>
              <a:t>The Windows® Automated Installation Kit (AIK) for Windows® 7</a:t>
            </a:r>
          </a:p>
          <a:p>
            <a:r>
              <a:rPr lang="en-US" sz="2000" dirty="0">
                <a:hlinkClick r:id="rId2"/>
              </a:rPr>
              <a:t>http://</a:t>
            </a:r>
            <a:r>
              <a:rPr lang="en-US" sz="2000" dirty="0" smtClean="0">
                <a:hlinkClick r:id="rId2"/>
              </a:rPr>
              <a:t>www.microsoft.com/download/en/details.aspx?displaylang=en&amp;id=5753</a:t>
            </a:r>
            <a:r>
              <a:rPr lang="en-US" sz="2000" dirty="0" smtClean="0"/>
              <a:t> </a:t>
            </a:r>
            <a:endParaRPr lang="en-US" sz="2000" dirty="0"/>
          </a:p>
          <a:p>
            <a:endParaRPr lang="en-US" sz="2000" dirty="0"/>
          </a:p>
          <a:p>
            <a:r>
              <a:rPr lang="en-US" sz="2000" dirty="0"/>
              <a:t>The Windows® Automated Installation Kit (AIK) Supplement for Windows® 7 SP1</a:t>
            </a:r>
          </a:p>
          <a:p>
            <a:r>
              <a:rPr lang="en-US" sz="2000" dirty="0">
                <a:hlinkClick r:id="rId3"/>
              </a:rPr>
              <a:t>http://</a:t>
            </a:r>
            <a:r>
              <a:rPr lang="en-US" sz="2000" dirty="0" smtClean="0">
                <a:hlinkClick r:id="rId3"/>
              </a:rPr>
              <a:t>www.microsoft.com/download/en/details.aspx?id=5188</a:t>
            </a:r>
            <a:r>
              <a:rPr lang="en-US" sz="2000" dirty="0" smtClean="0"/>
              <a:t> </a:t>
            </a:r>
            <a:endParaRPr lang="en-US" sz="2000" dirty="0"/>
          </a:p>
          <a:p>
            <a:endParaRPr lang="en-US" sz="2000" dirty="0"/>
          </a:p>
          <a:p>
            <a:r>
              <a:rPr lang="en-US" sz="2000" dirty="0"/>
              <a:t>Microsoft Assessment and Planning Toolkit</a:t>
            </a:r>
          </a:p>
          <a:p>
            <a:r>
              <a:rPr lang="en-US" sz="2000" dirty="0">
                <a:hlinkClick r:id="rId4"/>
              </a:rPr>
              <a:t>http://</a:t>
            </a:r>
            <a:r>
              <a:rPr lang="en-US" sz="2000" dirty="0" smtClean="0">
                <a:hlinkClick r:id="rId4"/>
              </a:rPr>
              <a:t>www.microsoft.com/download/en/details.aspx?displaylang=en&amp;id=7826</a:t>
            </a:r>
            <a:r>
              <a:rPr lang="en-US" sz="2000" dirty="0" smtClean="0"/>
              <a:t> </a:t>
            </a:r>
            <a:endParaRPr lang="en-US" sz="2000" dirty="0"/>
          </a:p>
          <a:p>
            <a:endParaRPr lang="en-US" sz="2000" dirty="0"/>
          </a:p>
          <a:p>
            <a:r>
              <a:rPr lang="en-US" sz="2000" dirty="0"/>
              <a:t>Microsoft Application Compatibility Toolkit </a:t>
            </a:r>
            <a:r>
              <a:rPr lang="en-US" sz="2000" dirty="0" smtClean="0"/>
              <a:t>5.6 </a:t>
            </a:r>
            <a:endParaRPr lang="en-US" sz="2000" dirty="0"/>
          </a:p>
          <a:p>
            <a:r>
              <a:rPr lang="en-US" sz="2000" dirty="0">
                <a:hlinkClick r:id="rId5"/>
              </a:rPr>
              <a:t>http://</a:t>
            </a:r>
            <a:r>
              <a:rPr lang="en-US" sz="2000" dirty="0" smtClean="0">
                <a:hlinkClick r:id="rId5"/>
              </a:rPr>
              <a:t>www.microsoft.com/download/en/details.aspx?displaylang=en&amp;id=7352</a:t>
            </a:r>
            <a:r>
              <a:rPr lang="en-US" sz="2000" dirty="0" smtClean="0"/>
              <a:t> </a:t>
            </a:r>
            <a:endParaRPr lang="en-US" sz="2000" dirty="0"/>
          </a:p>
          <a:p>
            <a:endParaRPr lang="en-US" sz="2000" dirty="0"/>
          </a:p>
          <a:p>
            <a:r>
              <a:rPr lang="en-US" sz="2000" dirty="0"/>
              <a:t>Volume Activation Management Tool (VAMT) 2.0</a:t>
            </a:r>
          </a:p>
          <a:p>
            <a:r>
              <a:rPr lang="en-US" sz="2000" dirty="0">
                <a:hlinkClick r:id="rId6"/>
              </a:rPr>
              <a:t>http://</a:t>
            </a:r>
            <a:r>
              <a:rPr lang="en-US" sz="2000" dirty="0" smtClean="0">
                <a:hlinkClick r:id="rId6"/>
              </a:rPr>
              <a:t>www.microsoft.com/download/en/details.aspx?displaylang=en&amp;id=11936</a:t>
            </a:r>
            <a:r>
              <a:rPr lang="en-US" sz="2000" dirty="0" smtClean="0"/>
              <a:t> </a:t>
            </a:r>
            <a:endParaRPr lang="en-US" sz="2000" dirty="0"/>
          </a:p>
          <a:p>
            <a:endParaRPr lang="en-US" sz="2000" dirty="0"/>
          </a:p>
          <a:p>
            <a:r>
              <a:rPr lang="en-US" sz="2000" dirty="0"/>
              <a:t>Microsoft Deployment Toolkit </a:t>
            </a:r>
            <a:r>
              <a:rPr lang="en-US" sz="2000" dirty="0" smtClean="0"/>
              <a:t>2010 </a:t>
            </a:r>
            <a:r>
              <a:rPr lang="en-US" sz="2000" dirty="0"/>
              <a:t>Update 1</a:t>
            </a:r>
          </a:p>
          <a:p>
            <a:r>
              <a:rPr lang="en-US" sz="2000" dirty="0">
                <a:hlinkClick r:id="rId7"/>
              </a:rPr>
              <a:t>http://www.microsoft.com/download/en/details.aspx?displaylang=en&amp;=</a:t>
            </a:r>
            <a:r>
              <a:rPr lang="en-US" sz="2000" dirty="0" smtClean="0">
                <a:hlinkClick r:id="rId7"/>
              </a:rPr>
              <a:t>tm&amp;id=25175</a:t>
            </a:r>
            <a:r>
              <a:rPr lang="en-US" sz="2000" dirty="0" smtClean="0"/>
              <a:t> </a:t>
            </a:r>
            <a:endParaRPr lang="en-US" sz="2000" dirty="0"/>
          </a:p>
        </p:txBody>
      </p:sp>
    </p:spTree>
    <p:extLst>
      <p:ext uri="{BB962C8B-B14F-4D97-AF65-F5344CB8AC3E}">
        <p14:creationId xmlns:p14="http://schemas.microsoft.com/office/powerpoint/2010/main" val="22455485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4673" y="2041525"/>
            <a:ext cx="8423524" cy="3141373"/>
          </a:xfrm>
        </p:spPr>
        <p:txBody>
          <a:bodyPr/>
          <a:lstStyle/>
          <a:p>
            <a:pPr marL="0" indent="0">
              <a:spcBef>
                <a:spcPts val="0"/>
              </a:spcBef>
              <a:spcAft>
                <a:spcPts val="1351"/>
              </a:spcAft>
              <a:buNone/>
            </a:pPr>
            <a:r>
              <a:rPr lang="en-US" sz="2700" spc="-75" dirty="0" smtClean="0">
                <a:gradFill>
                  <a:gsLst>
                    <a:gs pos="0">
                      <a:srgbClr val="FFFFFF"/>
                    </a:gs>
                    <a:gs pos="86000">
                      <a:srgbClr val="FFFFFF"/>
                    </a:gs>
                  </a:gsLst>
                  <a:lin ang="5400000" scaled="0"/>
                </a:gradFill>
                <a:latin typeface="+mj-lt"/>
              </a:rPr>
              <a:t>Introduction to Microsoft Solutions Accelerators</a:t>
            </a:r>
          </a:p>
          <a:p>
            <a:pPr>
              <a:spcBef>
                <a:spcPts val="0"/>
              </a:spcBef>
              <a:spcAft>
                <a:spcPts val="1351"/>
              </a:spcAft>
            </a:pPr>
            <a:r>
              <a:rPr lang="en-US" sz="2700" dirty="0">
                <a:gradFill>
                  <a:gsLst>
                    <a:gs pos="0">
                      <a:srgbClr val="FFFFFF"/>
                    </a:gs>
                    <a:gs pos="86000">
                      <a:srgbClr val="FFFFFF"/>
                    </a:gs>
                  </a:gsLst>
                  <a:lin ang="5400000" scaled="0"/>
                </a:gradFill>
              </a:rPr>
              <a:t>Application Compatibility Toolkit 5.6 (ACT)</a:t>
            </a:r>
          </a:p>
          <a:p>
            <a:pPr>
              <a:spcBef>
                <a:spcPts val="0"/>
              </a:spcBef>
              <a:spcAft>
                <a:spcPts val="1351"/>
              </a:spcAft>
            </a:pPr>
            <a:r>
              <a:rPr lang="en-US" sz="2700" dirty="0" smtClean="0">
                <a:gradFill>
                  <a:gsLst>
                    <a:gs pos="0">
                      <a:srgbClr val="FFFFFF"/>
                    </a:gs>
                    <a:gs pos="86000">
                      <a:srgbClr val="FFFFFF"/>
                    </a:gs>
                  </a:gsLst>
                  <a:lin ang="5400000" scaled="0"/>
                </a:gradFill>
                <a:latin typeface="+mj-lt"/>
              </a:rPr>
              <a:t>Microsoft </a:t>
            </a:r>
            <a:r>
              <a:rPr lang="en-US" sz="2700" dirty="0">
                <a:gradFill>
                  <a:gsLst>
                    <a:gs pos="0">
                      <a:srgbClr val="FFFFFF"/>
                    </a:gs>
                    <a:gs pos="86000">
                      <a:srgbClr val="FFFFFF"/>
                    </a:gs>
                  </a:gsLst>
                  <a:lin ang="5400000" scaled="0"/>
                </a:gradFill>
                <a:latin typeface="+mj-lt"/>
              </a:rPr>
              <a:t>Assessment &amp; Planning Toolkit </a:t>
            </a:r>
            <a:r>
              <a:rPr lang="en-US" sz="2700" dirty="0" smtClean="0">
                <a:gradFill>
                  <a:gsLst>
                    <a:gs pos="0">
                      <a:srgbClr val="FFFFFF"/>
                    </a:gs>
                    <a:gs pos="86000">
                      <a:srgbClr val="FFFFFF"/>
                    </a:gs>
                  </a:gsLst>
                  <a:lin ang="5400000" scaled="0"/>
                </a:gradFill>
                <a:latin typeface="+mj-lt"/>
              </a:rPr>
              <a:t>6.5 (MAP)</a:t>
            </a:r>
          </a:p>
          <a:p>
            <a:pPr>
              <a:spcBef>
                <a:spcPts val="0"/>
              </a:spcBef>
              <a:spcAft>
                <a:spcPts val="1351"/>
              </a:spcAft>
            </a:pPr>
            <a:r>
              <a:rPr lang="en-US" sz="2700" dirty="0" smtClean="0">
                <a:gradFill>
                  <a:gsLst>
                    <a:gs pos="0">
                      <a:srgbClr val="FFFFFF"/>
                    </a:gs>
                    <a:gs pos="86000">
                      <a:srgbClr val="FFFFFF"/>
                    </a:gs>
                  </a:gsLst>
                  <a:lin ang="5400000" scaled="0"/>
                </a:gradFill>
                <a:latin typeface="+mj-lt"/>
              </a:rPr>
              <a:t>Microsoft </a:t>
            </a:r>
            <a:r>
              <a:rPr lang="en-US" sz="2700" dirty="0">
                <a:gradFill>
                  <a:gsLst>
                    <a:gs pos="0">
                      <a:srgbClr val="FFFFFF"/>
                    </a:gs>
                    <a:gs pos="86000">
                      <a:srgbClr val="FFFFFF"/>
                    </a:gs>
                  </a:gsLst>
                  <a:lin ang="5400000" scaled="0"/>
                </a:gradFill>
                <a:latin typeface="+mj-lt"/>
              </a:rPr>
              <a:t>Deployment Toolkit </a:t>
            </a:r>
            <a:r>
              <a:rPr lang="en-US" sz="2700" dirty="0" smtClean="0">
                <a:gradFill>
                  <a:gsLst>
                    <a:gs pos="0">
                      <a:srgbClr val="FFFFFF"/>
                    </a:gs>
                    <a:gs pos="86000">
                      <a:srgbClr val="FFFFFF"/>
                    </a:gs>
                  </a:gsLst>
                  <a:lin ang="5400000" scaled="0"/>
                </a:gradFill>
                <a:latin typeface="+mj-lt"/>
              </a:rPr>
              <a:t>2012 (MDT)</a:t>
            </a:r>
            <a:endParaRPr lang="en-US" sz="2700" dirty="0">
              <a:gradFill>
                <a:gsLst>
                  <a:gs pos="0">
                    <a:srgbClr val="FFFFFF"/>
                  </a:gs>
                  <a:gs pos="86000">
                    <a:srgbClr val="FFFFFF"/>
                  </a:gs>
                </a:gsLst>
                <a:lin ang="5400000" scaled="0"/>
              </a:gradFill>
              <a:latin typeface="+mj-lt"/>
            </a:endParaRPr>
          </a:p>
          <a:p>
            <a:pPr>
              <a:spcBef>
                <a:spcPts val="0"/>
              </a:spcBef>
              <a:spcAft>
                <a:spcPts val="1351"/>
              </a:spcAft>
            </a:pPr>
            <a:r>
              <a:rPr lang="en-US" sz="2700" dirty="0">
                <a:gradFill>
                  <a:gsLst>
                    <a:gs pos="0">
                      <a:srgbClr val="FFFFFF"/>
                    </a:gs>
                    <a:gs pos="86000">
                      <a:srgbClr val="FFFFFF"/>
                    </a:gs>
                  </a:gsLst>
                  <a:lin ang="5400000" scaled="0"/>
                </a:gradFill>
                <a:latin typeface="+mj-lt"/>
              </a:rPr>
              <a:t>Windows Automated Installation Kit along with USMT (WAIK</a:t>
            </a:r>
            <a:r>
              <a:rPr lang="en-US" sz="2700" dirty="0" smtClean="0">
                <a:gradFill>
                  <a:gsLst>
                    <a:gs pos="0">
                      <a:srgbClr val="FFFFFF"/>
                    </a:gs>
                    <a:gs pos="86000">
                      <a:srgbClr val="FFFFFF"/>
                    </a:gs>
                  </a:gsLst>
                  <a:lin ang="5400000" scaled="0"/>
                </a:gradFill>
                <a:latin typeface="+mj-lt"/>
              </a:rPr>
              <a:t>)</a:t>
            </a:r>
          </a:p>
          <a:p>
            <a:pPr>
              <a:spcBef>
                <a:spcPts val="0"/>
              </a:spcBef>
              <a:spcAft>
                <a:spcPts val="1351"/>
              </a:spcAft>
            </a:pPr>
            <a:r>
              <a:rPr lang="en-US" sz="2700" dirty="0" smtClean="0">
                <a:gradFill>
                  <a:gsLst>
                    <a:gs pos="0">
                      <a:srgbClr val="FFFFFF"/>
                    </a:gs>
                    <a:gs pos="86000">
                      <a:srgbClr val="FFFFFF"/>
                    </a:gs>
                  </a:gsLst>
                  <a:lin ang="5400000" scaled="0"/>
                </a:gradFill>
                <a:latin typeface="+mj-lt"/>
              </a:rPr>
              <a:t>Volume </a:t>
            </a:r>
            <a:r>
              <a:rPr lang="en-US" sz="2700" dirty="0">
                <a:gradFill>
                  <a:gsLst>
                    <a:gs pos="0">
                      <a:srgbClr val="FFFFFF"/>
                    </a:gs>
                    <a:gs pos="86000">
                      <a:srgbClr val="FFFFFF"/>
                    </a:gs>
                  </a:gsLst>
                  <a:lin ang="5400000" scaled="0"/>
                </a:gradFill>
                <a:latin typeface="+mj-lt"/>
              </a:rPr>
              <a:t>Activation Management Tool (</a:t>
            </a:r>
            <a:r>
              <a:rPr lang="en-US" sz="2700" dirty="0" smtClean="0">
                <a:gradFill>
                  <a:gsLst>
                    <a:gs pos="0">
                      <a:srgbClr val="FFFFFF"/>
                    </a:gs>
                    <a:gs pos="86000">
                      <a:srgbClr val="FFFFFF"/>
                    </a:gs>
                  </a:gsLst>
                  <a:lin ang="5400000" scaled="0"/>
                </a:gradFill>
                <a:latin typeface="+mj-lt"/>
              </a:rPr>
              <a:t>VAMT)</a:t>
            </a:r>
          </a:p>
        </p:txBody>
      </p:sp>
      <p:sp>
        <p:nvSpPr>
          <p:cNvPr id="4" name="Text Placeholder 1"/>
          <p:cNvSpPr>
            <a:spLocks noGrp="1"/>
          </p:cNvSpPr>
          <p:nvPr>
            <p:ph type="body" sz="quarter" idx="10"/>
          </p:nvPr>
        </p:nvSpPr>
        <p:spPr>
          <a:xfrm>
            <a:off x="384673" y="232603"/>
            <a:ext cx="8423524" cy="830997"/>
          </a:xfrm>
        </p:spPr>
        <p:txBody>
          <a:bodyPr/>
          <a:lstStyle/>
          <a:p>
            <a:r>
              <a:rPr lang="en-US" sz="6000" dirty="0" smtClean="0"/>
              <a:t>Agenda</a:t>
            </a:r>
            <a:endParaRPr lang="en-US" sz="6000" dirty="0"/>
          </a:p>
        </p:txBody>
      </p:sp>
    </p:spTree>
    <p:extLst>
      <p:ext uri="{BB962C8B-B14F-4D97-AF65-F5344CB8AC3E}">
        <p14:creationId xmlns:p14="http://schemas.microsoft.com/office/powerpoint/2010/main" val="1155561893"/>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19114" y="228600"/>
            <a:ext cx="7497262" cy="664797"/>
          </a:xfrm>
        </p:spPr>
        <p:txBody>
          <a:bodyPr/>
          <a:lstStyle/>
          <a:p>
            <a:r>
              <a:rPr lang="en-US" dirty="0" smtClean="0">
                <a:solidFill>
                  <a:schemeClr val="accent1"/>
                </a:solidFill>
                <a:ea typeface="Segoe UI" pitchFamily="34" charset="0"/>
                <a:cs typeface="Segoe UI" pitchFamily="34" charset="0"/>
              </a:rPr>
              <a:t>Solution Accelerators</a:t>
            </a:r>
            <a:endParaRPr lang="en-US" dirty="0"/>
          </a:p>
        </p:txBody>
      </p:sp>
      <p:grpSp>
        <p:nvGrpSpPr>
          <p:cNvPr id="5" name="Group 4"/>
          <p:cNvGrpSpPr/>
          <p:nvPr/>
        </p:nvGrpSpPr>
        <p:grpSpPr>
          <a:xfrm>
            <a:off x="1133061" y="1007845"/>
            <a:ext cx="7097054" cy="4886059"/>
            <a:chOff x="1701753" y="336508"/>
            <a:chExt cx="8785318" cy="6155299"/>
          </a:xfrm>
        </p:grpSpPr>
        <p:pic>
          <p:nvPicPr>
            <p:cNvPr id="6" name="Picture 6" descr="\\cisfs\mss\satvteam\Flagship SA graphics\Flagship Graphic\High Res\Flagship Graphic-01.png"/>
            <p:cNvPicPr>
              <a:picLocks noChangeAspect="1" noChangeArrowheads="1"/>
            </p:cNvPicPr>
            <p:nvPr/>
          </p:nvPicPr>
          <p:blipFill rotWithShape="1">
            <a:blip r:embed="rId2">
              <a:extLst>
                <a:ext uri="{28A0092B-C50C-407E-A947-70E740481C1C}">
                  <a14:useLocalDpi xmlns:a14="http://schemas.microsoft.com/office/drawing/2010/main" val="0"/>
                </a:ext>
              </a:extLst>
            </a:blip>
            <a:srcRect t="7470"/>
            <a:stretch/>
          </p:blipFill>
          <p:spPr bwMode="auto">
            <a:xfrm>
              <a:off x="1701753" y="736269"/>
              <a:ext cx="8785318" cy="57555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7" descr="\\Tkzaw-pro-14\Mydocs3\v-mwalls\My Documents\My Pictures\SAT logo_standard.pn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6773626" y="336508"/>
              <a:ext cx="3448860" cy="3403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93280143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20537" y="249237"/>
            <a:ext cx="8275875" cy="1329595"/>
          </a:xfrm>
        </p:spPr>
        <p:txBody>
          <a:bodyPr/>
          <a:lstStyle/>
          <a:p>
            <a:r>
              <a:rPr lang="en-US" dirty="0" smtClean="0">
                <a:solidFill>
                  <a:schemeClr val="accent1"/>
                </a:solidFill>
              </a:rPr>
              <a:t>Application Compatibility Toolkit (ACT )5.6</a:t>
            </a:r>
            <a:endParaRPr lang="en-US" dirty="0">
              <a:solidFill>
                <a:schemeClr val="accent1"/>
              </a:solidFill>
            </a:endParaRPr>
          </a:p>
        </p:txBody>
      </p:sp>
      <p:pic>
        <p:nvPicPr>
          <p:cNvPr id="5" name="Picture 4" descr="Network.png"/>
          <p:cNvPicPr>
            <a:picLocks noChangeAspect="1"/>
          </p:cNvPicPr>
          <p:nvPr/>
        </p:nvPicPr>
        <p:blipFill>
          <a:blip r:embed="rId2" cstate="print"/>
          <a:stretch>
            <a:fillRect/>
          </a:stretch>
        </p:blipFill>
        <p:spPr>
          <a:xfrm>
            <a:off x="3537997" y="3067298"/>
            <a:ext cx="1279967" cy="1279967"/>
          </a:xfrm>
          <a:prstGeom prst="rect">
            <a:avLst/>
          </a:prstGeom>
        </p:spPr>
      </p:pic>
      <p:sp>
        <p:nvSpPr>
          <p:cNvPr id="6" name="TextBox 5"/>
          <p:cNvSpPr txBox="1"/>
          <p:nvPr/>
        </p:nvSpPr>
        <p:spPr>
          <a:xfrm>
            <a:off x="3518706" y="4275805"/>
            <a:ext cx="1551008" cy="307777"/>
          </a:xfrm>
          <a:prstGeom prst="rect">
            <a:avLst/>
          </a:prstGeom>
          <a:noFill/>
        </p:spPr>
        <p:txBody>
          <a:bodyPr wrap="square" lIns="0" tIns="0" rIns="0" bIns="0" rtlCol="0" anchor="b" anchorCtr="0">
            <a:spAutoFit/>
          </a:bodyPr>
          <a:lstStyle/>
          <a:p>
            <a:pPr algn="ctr"/>
            <a:r>
              <a:rPr lang="en-US" sz="2000" dirty="0" smtClean="0">
                <a:solidFill>
                  <a:schemeClr val="bg1"/>
                </a:solidFill>
                <a:latin typeface="Segoe UI Light" pitchFamily="34" charset="0"/>
              </a:rPr>
              <a:t>LAN</a:t>
            </a:r>
          </a:p>
        </p:txBody>
      </p:sp>
      <p:sp>
        <p:nvSpPr>
          <p:cNvPr id="7" name="Rounded Rectangle 6"/>
          <p:cNvSpPr/>
          <p:nvPr/>
        </p:nvSpPr>
        <p:spPr>
          <a:xfrm>
            <a:off x="3226530" y="1064870"/>
            <a:ext cx="1993655" cy="1454841"/>
          </a:xfrm>
          <a:prstGeom prst="roundRect">
            <a:avLst/>
          </a:prstGeom>
          <a:gradFill>
            <a:gsLst>
              <a:gs pos="0">
                <a:schemeClr val="accent1">
                  <a:lumMod val="40000"/>
                  <a:lumOff val="60000"/>
                </a:schemeClr>
              </a:gs>
              <a:gs pos="100000">
                <a:schemeClr val="accent1">
                  <a:lumMod val="75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Segoe UI Light"/>
              </a:rPr>
              <a:t>An IT Administrator configures and deploys the DCPs to specified computers by using the ACM</a:t>
            </a:r>
            <a:endParaRPr lang="en-US" sz="1200" dirty="0">
              <a:latin typeface="Segoe UI Light"/>
            </a:endParaRPr>
          </a:p>
        </p:txBody>
      </p:sp>
      <p:sp>
        <p:nvSpPr>
          <p:cNvPr id="8" name="Rounded Rectangle 7"/>
          <p:cNvSpPr/>
          <p:nvPr/>
        </p:nvSpPr>
        <p:spPr>
          <a:xfrm>
            <a:off x="6017956" y="2675680"/>
            <a:ext cx="1993655" cy="1454841"/>
          </a:xfrm>
          <a:prstGeom prst="roundRect">
            <a:avLst/>
          </a:prstGeom>
          <a:gradFill>
            <a:gsLst>
              <a:gs pos="0">
                <a:schemeClr val="accent1">
                  <a:lumMod val="40000"/>
                  <a:lumOff val="60000"/>
                </a:schemeClr>
              </a:gs>
              <a:gs pos="100000">
                <a:schemeClr val="accent1">
                  <a:lumMod val="75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Segoe UI Light"/>
              </a:rPr>
              <a:t>The DCPs write log files into the log folder</a:t>
            </a:r>
            <a:endParaRPr lang="en-US" sz="1200" dirty="0">
              <a:latin typeface="Segoe UI Light"/>
            </a:endParaRPr>
          </a:p>
        </p:txBody>
      </p:sp>
      <p:sp>
        <p:nvSpPr>
          <p:cNvPr id="9" name="Rounded Rectangle 8"/>
          <p:cNvSpPr/>
          <p:nvPr/>
        </p:nvSpPr>
        <p:spPr>
          <a:xfrm>
            <a:off x="4895210" y="5056632"/>
            <a:ext cx="1993655" cy="1454841"/>
          </a:xfrm>
          <a:prstGeom prst="roundRect">
            <a:avLst/>
          </a:prstGeom>
          <a:gradFill>
            <a:gsLst>
              <a:gs pos="0">
                <a:schemeClr val="accent1">
                  <a:lumMod val="40000"/>
                  <a:lumOff val="60000"/>
                </a:schemeClr>
              </a:gs>
              <a:gs pos="100000">
                <a:schemeClr val="accent1">
                  <a:lumMod val="75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Segoe UI Light"/>
              </a:rPr>
              <a:t>The ACT Log Processing Service processes the log files and uploads the data to the ACT database</a:t>
            </a:r>
            <a:endParaRPr lang="en-US" sz="1200" dirty="0">
              <a:latin typeface="Segoe UI Light"/>
            </a:endParaRPr>
          </a:p>
        </p:txBody>
      </p:sp>
      <p:sp>
        <p:nvSpPr>
          <p:cNvPr id="10" name="Rounded Rectangle 9"/>
          <p:cNvSpPr/>
          <p:nvPr/>
        </p:nvSpPr>
        <p:spPr>
          <a:xfrm>
            <a:off x="1839494" y="5054279"/>
            <a:ext cx="1993655" cy="1454841"/>
          </a:xfrm>
          <a:prstGeom prst="roundRect">
            <a:avLst/>
          </a:prstGeom>
          <a:gradFill>
            <a:gsLst>
              <a:gs pos="0">
                <a:schemeClr val="accent1">
                  <a:lumMod val="40000"/>
                  <a:lumOff val="60000"/>
                </a:schemeClr>
              </a:gs>
              <a:gs pos="100000">
                <a:schemeClr val="accent1">
                  <a:lumMod val="75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Segoe UI Light"/>
              </a:rPr>
              <a:t>The ACM presents the collected data for analysis</a:t>
            </a:r>
            <a:endParaRPr lang="en-US" sz="1200" dirty="0">
              <a:latin typeface="Segoe UI Light"/>
            </a:endParaRPr>
          </a:p>
        </p:txBody>
      </p:sp>
      <p:sp>
        <p:nvSpPr>
          <p:cNvPr id="11" name="Rounded Rectangle 10"/>
          <p:cNvSpPr/>
          <p:nvPr/>
        </p:nvSpPr>
        <p:spPr>
          <a:xfrm>
            <a:off x="462106" y="2679192"/>
            <a:ext cx="1993655" cy="1454841"/>
          </a:xfrm>
          <a:prstGeom prst="roundRect">
            <a:avLst/>
          </a:prstGeom>
          <a:gradFill>
            <a:gsLst>
              <a:gs pos="0">
                <a:schemeClr val="accent1">
                  <a:lumMod val="40000"/>
                  <a:lumOff val="60000"/>
                </a:schemeClr>
              </a:gs>
              <a:gs pos="100000">
                <a:schemeClr val="accent1">
                  <a:lumMod val="75000"/>
                </a:schemeClr>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Segoe UI Light"/>
              </a:rPr>
              <a:t>The ACM uses the Internet to retrieve the relevant assessments, issues, and solutions that are posted by Microsoft, vendors, and then ACT Community </a:t>
            </a:r>
            <a:endParaRPr lang="en-US" sz="1200" dirty="0">
              <a:latin typeface="Segoe UI Light"/>
            </a:endParaRPr>
          </a:p>
        </p:txBody>
      </p:sp>
      <p:sp>
        <p:nvSpPr>
          <p:cNvPr id="12" name="Up-Down Arrow 11"/>
          <p:cNvSpPr/>
          <p:nvPr/>
        </p:nvSpPr>
        <p:spPr>
          <a:xfrm rot="1870631">
            <a:off x="3216275" y="4189660"/>
            <a:ext cx="316651" cy="79360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Up-Down Arrow 12"/>
          <p:cNvSpPr/>
          <p:nvPr/>
        </p:nvSpPr>
        <p:spPr>
          <a:xfrm rot="19348471">
            <a:off x="4919679" y="4122141"/>
            <a:ext cx="316651" cy="79360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Up-Down Arrow 13"/>
          <p:cNvSpPr/>
          <p:nvPr/>
        </p:nvSpPr>
        <p:spPr>
          <a:xfrm rot="5400000">
            <a:off x="5264994" y="3113214"/>
            <a:ext cx="316651" cy="79360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Up-Down Arrow 14"/>
          <p:cNvSpPr/>
          <p:nvPr/>
        </p:nvSpPr>
        <p:spPr>
          <a:xfrm>
            <a:off x="4153822" y="2615877"/>
            <a:ext cx="325581" cy="55015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Down Arrow 15"/>
          <p:cNvSpPr/>
          <p:nvPr/>
        </p:nvSpPr>
        <p:spPr>
          <a:xfrm rot="18430969">
            <a:off x="5509549" y="1863524"/>
            <a:ext cx="659757" cy="509286"/>
          </a:xfrm>
          <a:prstGeom prst="downArrow">
            <a:avLst/>
          </a:prstGeom>
          <a:gradFill>
            <a:gsLst>
              <a:gs pos="0">
                <a:schemeClr val="accent3">
                  <a:lumMod val="40000"/>
                  <a:lumOff val="60000"/>
                </a:schemeClr>
              </a:gs>
              <a:gs pos="100000">
                <a:schemeClr val="accent3">
                  <a:lumMod val="75000"/>
                </a:schemeClr>
              </a:gs>
            </a:gsLst>
            <a:lin ang="16200000" scaled="0"/>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a:t>
            </a:r>
            <a:endParaRPr lang="en-US" dirty="0"/>
          </a:p>
        </p:txBody>
      </p:sp>
      <p:sp>
        <p:nvSpPr>
          <p:cNvPr id="17" name="Down Arrow 16"/>
          <p:cNvSpPr/>
          <p:nvPr/>
        </p:nvSpPr>
        <p:spPr>
          <a:xfrm rot="965696">
            <a:off x="6252258" y="4319286"/>
            <a:ext cx="659757" cy="509286"/>
          </a:xfrm>
          <a:prstGeom prst="downArrow">
            <a:avLst/>
          </a:prstGeom>
          <a:gradFill>
            <a:gsLst>
              <a:gs pos="0">
                <a:schemeClr val="accent3">
                  <a:lumMod val="40000"/>
                  <a:lumOff val="60000"/>
                </a:schemeClr>
              </a:gs>
              <a:gs pos="100000">
                <a:schemeClr val="accent3">
                  <a:lumMod val="75000"/>
                </a:schemeClr>
              </a:gs>
            </a:gsLst>
            <a:lin ang="16200000" scaled="0"/>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a:t>
            </a:r>
            <a:endParaRPr lang="en-US" dirty="0"/>
          </a:p>
        </p:txBody>
      </p:sp>
      <p:sp>
        <p:nvSpPr>
          <p:cNvPr id="18" name="Down Arrow 17"/>
          <p:cNvSpPr/>
          <p:nvPr/>
        </p:nvSpPr>
        <p:spPr>
          <a:xfrm rot="5400000">
            <a:off x="4053068" y="5476755"/>
            <a:ext cx="659757" cy="509286"/>
          </a:xfrm>
          <a:prstGeom prst="downArrow">
            <a:avLst/>
          </a:prstGeom>
          <a:gradFill>
            <a:gsLst>
              <a:gs pos="0">
                <a:schemeClr val="accent3">
                  <a:lumMod val="40000"/>
                  <a:lumOff val="60000"/>
                </a:schemeClr>
              </a:gs>
              <a:gs pos="100000">
                <a:schemeClr val="accent3">
                  <a:lumMod val="75000"/>
                </a:schemeClr>
              </a:gs>
            </a:gsLst>
            <a:lin ang="16200000" scaled="0"/>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3</a:t>
            </a:r>
            <a:endParaRPr lang="en-US" dirty="0"/>
          </a:p>
        </p:txBody>
      </p:sp>
      <p:sp>
        <p:nvSpPr>
          <p:cNvPr id="19" name="Down Arrow 18"/>
          <p:cNvSpPr/>
          <p:nvPr/>
        </p:nvSpPr>
        <p:spPr>
          <a:xfrm rot="10064981">
            <a:off x="1552938" y="4342436"/>
            <a:ext cx="659757" cy="509286"/>
          </a:xfrm>
          <a:prstGeom prst="downArrow">
            <a:avLst/>
          </a:prstGeom>
          <a:gradFill>
            <a:gsLst>
              <a:gs pos="0">
                <a:schemeClr val="accent3">
                  <a:lumMod val="40000"/>
                  <a:lumOff val="60000"/>
                </a:schemeClr>
              </a:gs>
              <a:gs pos="100000">
                <a:schemeClr val="accent3">
                  <a:lumMod val="75000"/>
                </a:schemeClr>
              </a:gs>
            </a:gsLst>
            <a:lin ang="16200000" scaled="0"/>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4</a:t>
            </a:r>
            <a:endParaRPr lang="en-US" dirty="0"/>
          </a:p>
        </p:txBody>
      </p:sp>
      <p:sp>
        <p:nvSpPr>
          <p:cNvPr id="20" name="Down Arrow 19"/>
          <p:cNvSpPr/>
          <p:nvPr/>
        </p:nvSpPr>
        <p:spPr>
          <a:xfrm rot="14124106">
            <a:off x="2258992" y="1842302"/>
            <a:ext cx="659757" cy="509286"/>
          </a:xfrm>
          <a:prstGeom prst="downArrow">
            <a:avLst/>
          </a:prstGeom>
          <a:gradFill>
            <a:gsLst>
              <a:gs pos="0">
                <a:schemeClr val="accent3">
                  <a:lumMod val="40000"/>
                  <a:lumOff val="60000"/>
                </a:schemeClr>
              </a:gs>
              <a:gs pos="100000">
                <a:schemeClr val="accent3">
                  <a:lumMod val="75000"/>
                </a:schemeClr>
              </a:gs>
            </a:gsLst>
            <a:lin ang="16200000" scaled="0"/>
          </a:gra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dirty="0" smtClean="0"/>
              <a:t>5</a:t>
            </a:r>
            <a:endParaRPr lang="en-US" dirty="0"/>
          </a:p>
        </p:txBody>
      </p:sp>
    </p:spTree>
    <p:extLst>
      <p:ext uri="{BB962C8B-B14F-4D97-AF65-F5344CB8AC3E}">
        <p14:creationId xmlns:p14="http://schemas.microsoft.com/office/powerpoint/2010/main" val="38926347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0"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0"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0"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par>
                                <p:cTn id="70" presetID="53"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par>
                                <p:cTn id="75" presetID="53" presetClass="entr" presetSubtype="0" fill="hold" grpId="0" nodeType="withEffect">
                                  <p:stCondLst>
                                    <p:cond delay="0"/>
                                  </p:stCondLst>
                                  <p:childTnLst>
                                    <p:set>
                                      <p:cBhvr>
                                        <p:cTn id="76" dur="1" fill="hold">
                                          <p:stCondLst>
                                            <p:cond delay="0"/>
                                          </p:stCondLst>
                                        </p:cTn>
                                        <p:tgtEl>
                                          <p:spTgt spid="19"/>
                                        </p:tgtEl>
                                        <p:attrNameLst>
                                          <p:attrName>style.visibility</p:attrName>
                                        </p:attrNameLst>
                                      </p:cBhvr>
                                      <p:to>
                                        <p:strVal val="visible"/>
                                      </p:to>
                                    </p:set>
                                    <p:anim calcmode="lin" valueType="num">
                                      <p:cBhvr>
                                        <p:cTn id="77" dur="500" fill="hold"/>
                                        <p:tgtEl>
                                          <p:spTgt spid="19"/>
                                        </p:tgtEl>
                                        <p:attrNameLst>
                                          <p:attrName>ppt_w</p:attrName>
                                        </p:attrNameLst>
                                      </p:cBhvr>
                                      <p:tavLst>
                                        <p:tav tm="0">
                                          <p:val>
                                            <p:fltVal val="0"/>
                                          </p:val>
                                        </p:tav>
                                        <p:tav tm="100000">
                                          <p:val>
                                            <p:strVal val="#ppt_w"/>
                                          </p:val>
                                        </p:tav>
                                      </p:tavLst>
                                    </p:anim>
                                    <p:anim calcmode="lin" valueType="num">
                                      <p:cBhvr>
                                        <p:cTn id="78" dur="500" fill="hold"/>
                                        <p:tgtEl>
                                          <p:spTgt spid="19"/>
                                        </p:tgtEl>
                                        <p:attrNameLst>
                                          <p:attrName>ppt_h</p:attrName>
                                        </p:attrNameLst>
                                      </p:cBhvr>
                                      <p:tavLst>
                                        <p:tav tm="0">
                                          <p:val>
                                            <p:fltVal val="0"/>
                                          </p:val>
                                        </p:tav>
                                        <p:tav tm="100000">
                                          <p:val>
                                            <p:strVal val="#ppt_h"/>
                                          </p:val>
                                        </p:tav>
                                      </p:tavLst>
                                    </p:anim>
                                    <p:animEffect transition="in" filter="fade">
                                      <p:cBhvr>
                                        <p:cTn id="79" dur="500"/>
                                        <p:tgtEl>
                                          <p:spTgt spid="19"/>
                                        </p:tgtEl>
                                      </p:cBhvr>
                                    </p:animEffect>
                                  </p:childTnLst>
                                </p:cTn>
                              </p:par>
                              <p:par>
                                <p:cTn id="80" presetID="53" presetClass="entr" presetSubtype="0" fill="hold" grpId="0" nodeType="withEffect">
                                  <p:stCondLst>
                                    <p:cond delay="0"/>
                                  </p:stCondLst>
                                  <p:childTnLst>
                                    <p:set>
                                      <p:cBhvr>
                                        <p:cTn id="81" dur="1" fill="hold">
                                          <p:stCondLst>
                                            <p:cond delay="0"/>
                                          </p:stCondLst>
                                        </p:cTn>
                                        <p:tgtEl>
                                          <p:spTgt spid="20"/>
                                        </p:tgtEl>
                                        <p:attrNameLst>
                                          <p:attrName>style.visibility</p:attrName>
                                        </p:attrNameLst>
                                      </p:cBhvr>
                                      <p:to>
                                        <p:strVal val="visible"/>
                                      </p:to>
                                    </p:set>
                                    <p:anim calcmode="lin" valueType="num">
                                      <p:cBhvr>
                                        <p:cTn id="82" dur="500" fill="hold"/>
                                        <p:tgtEl>
                                          <p:spTgt spid="20"/>
                                        </p:tgtEl>
                                        <p:attrNameLst>
                                          <p:attrName>ppt_w</p:attrName>
                                        </p:attrNameLst>
                                      </p:cBhvr>
                                      <p:tavLst>
                                        <p:tav tm="0">
                                          <p:val>
                                            <p:fltVal val="0"/>
                                          </p:val>
                                        </p:tav>
                                        <p:tav tm="100000">
                                          <p:val>
                                            <p:strVal val="#ppt_w"/>
                                          </p:val>
                                        </p:tav>
                                      </p:tavLst>
                                    </p:anim>
                                    <p:anim calcmode="lin" valueType="num">
                                      <p:cBhvr>
                                        <p:cTn id="83" dur="500" fill="hold"/>
                                        <p:tgtEl>
                                          <p:spTgt spid="20"/>
                                        </p:tgtEl>
                                        <p:attrNameLst>
                                          <p:attrName>ppt_h</p:attrName>
                                        </p:attrNameLst>
                                      </p:cBhvr>
                                      <p:tavLst>
                                        <p:tav tm="0">
                                          <p:val>
                                            <p:fltVal val="0"/>
                                          </p:val>
                                        </p:tav>
                                        <p:tav tm="100000">
                                          <p:val>
                                            <p:strVal val="#ppt_h"/>
                                          </p:val>
                                        </p:tav>
                                      </p:tavLst>
                                    </p:anim>
                                    <p:animEffect transition="in" filter="fade">
                                      <p:cBhvr>
                                        <p:cTn id="8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1"/>
                </a:solidFill>
              </a:rPr>
              <a:t>AppCompat</a:t>
            </a:r>
            <a:r>
              <a:rPr lang="en-US" dirty="0" smtClean="0">
                <a:solidFill>
                  <a:schemeClr val="accent1"/>
                </a:solidFill>
              </a:rPr>
              <a:t> Project Plan</a:t>
            </a:r>
            <a:endParaRPr lang="en-US" dirty="0">
              <a:solidFill>
                <a:schemeClr val="accent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721" y="1599994"/>
            <a:ext cx="8766314" cy="3584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21841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rPr>
              <a:t>Collecting an ACT Inventory</a:t>
            </a:r>
            <a:endParaRPr lang="en-US" dirty="0"/>
          </a:p>
        </p:txBody>
      </p:sp>
      <p:sp>
        <p:nvSpPr>
          <p:cNvPr id="22" name="Rectangle 21"/>
          <p:cNvSpPr/>
          <p:nvPr/>
        </p:nvSpPr>
        <p:spPr bwMode="auto">
          <a:xfrm>
            <a:off x="392839" y="2470214"/>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2000" spc="-38" dirty="0">
                <a:gradFill>
                  <a:gsLst>
                    <a:gs pos="0">
                      <a:srgbClr val="FFFFFF"/>
                    </a:gs>
                    <a:gs pos="100000">
                      <a:srgbClr val="FFFFFF"/>
                    </a:gs>
                  </a:gsLst>
                  <a:lin ang="5400000" scaled="0"/>
                </a:gradFill>
                <a:ea typeface="Segoe UI" pitchFamily="34" charset="0"/>
                <a:cs typeface="Segoe UI" pitchFamily="34" charset="0"/>
              </a:rPr>
              <a:t>Do you have any admin desktops?</a:t>
            </a:r>
          </a:p>
        </p:txBody>
      </p:sp>
      <p:sp>
        <p:nvSpPr>
          <p:cNvPr id="23" name="Rectangle 22"/>
          <p:cNvSpPr/>
          <p:nvPr/>
        </p:nvSpPr>
        <p:spPr bwMode="auto">
          <a:xfrm>
            <a:off x="2509310" y="2470214"/>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2000" spc="-38" dirty="0">
                <a:gradFill>
                  <a:gsLst>
                    <a:gs pos="0">
                      <a:srgbClr val="FFFFFF"/>
                    </a:gs>
                    <a:gs pos="100000">
                      <a:srgbClr val="FFFFFF"/>
                    </a:gs>
                  </a:gsLst>
                  <a:lin ang="5400000" scaled="0"/>
                </a:gradFill>
                <a:ea typeface="Segoe UI" pitchFamily="34" charset="0"/>
                <a:cs typeface="Segoe UI" pitchFamily="34" charset="0"/>
              </a:rPr>
              <a:t>Do you have an inventory already?</a:t>
            </a:r>
          </a:p>
        </p:txBody>
      </p:sp>
      <p:sp>
        <p:nvSpPr>
          <p:cNvPr id="24" name="Rectangle 23"/>
          <p:cNvSpPr/>
          <p:nvPr/>
        </p:nvSpPr>
        <p:spPr bwMode="auto">
          <a:xfrm>
            <a:off x="4625782" y="2474830"/>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2000" spc="-38" dirty="0">
                <a:gradFill>
                  <a:gsLst>
                    <a:gs pos="0">
                      <a:srgbClr val="FFFFFF"/>
                    </a:gs>
                    <a:gs pos="100000">
                      <a:srgbClr val="FFFFFF"/>
                    </a:gs>
                  </a:gsLst>
                  <a:lin ang="5400000" scaled="0"/>
                </a:gradFill>
                <a:ea typeface="Segoe UI" pitchFamily="34" charset="0"/>
                <a:cs typeface="Segoe UI" pitchFamily="34" charset="0"/>
              </a:rPr>
              <a:t>Are you happy with it?</a:t>
            </a:r>
          </a:p>
        </p:txBody>
      </p:sp>
      <p:sp>
        <p:nvSpPr>
          <p:cNvPr id="25" name="Rectangle 24"/>
          <p:cNvSpPr/>
          <p:nvPr/>
        </p:nvSpPr>
        <p:spPr bwMode="auto">
          <a:xfrm>
            <a:off x="6742254" y="2474830"/>
            <a:ext cx="2004144" cy="2005477"/>
          </a:xfrm>
          <a:prstGeom prst="rect">
            <a:avLst/>
          </a:prstGeom>
          <a:solidFill>
            <a:schemeClr val="accent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68604" tIns="34302" rIns="68604" bIns="34302" numCol="1" rtlCol="0" anchor="b" anchorCtr="0" compatLnSpc="1">
            <a:prstTxWarp prst="textNoShape">
              <a:avLst/>
            </a:prstTxWarp>
          </a:bodyPr>
          <a:lstStyle/>
          <a:p>
            <a:pPr defTabSz="685848" fontAlgn="base">
              <a:spcBef>
                <a:spcPct val="0"/>
              </a:spcBef>
              <a:spcAft>
                <a:spcPct val="0"/>
              </a:spcAft>
            </a:pPr>
            <a:r>
              <a:rPr lang="en-US" sz="2000" spc="-38" dirty="0" smtClean="0">
                <a:gradFill>
                  <a:gsLst>
                    <a:gs pos="0">
                      <a:srgbClr val="FFFFFF"/>
                    </a:gs>
                    <a:gs pos="100000">
                      <a:srgbClr val="FFFFFF"/>
                    </a:gs>
                  </a:gsLst>
                  <a:lin ang="5400000" scaled="0"/>
                </a:gradFill>
                <a:ea typeface="Segoe UI" pitchFamily="34" charset="0"/>
                <a:cs typeface="Segoe UI" pitchFamily="34" charset="0"/>
              </a:rPr>
              <a:t>Nothing </a:t>
            </a:r>
            <a:r>
              <a:rPr lang="en-US" sz="2000" spc="-38" dirty="0">
                <a:gradFill>
                  <a:gsLst>
                    <a:gs pos="0">
                      <a:srgbClr val="FFFFFF"/>
                    </a:gs>
                    <a:gs pos="100000">
                      <a:srgbClr val="FFFFFF"/>
                    </a:gs>
                  </a:gsLst>
                  <a:lin ang="5400000" scaled="0"/>
                </a:gradFill>
                <a:ea typeface="Segoe UI" pitchFamily="34" charset="0"/>
                <a:cs typeface="Segoe UI" pitchFamily="34" charset="0"/>
              </a:rPr>
              <a:t>inherently magical about ACT if you already have an inventory</a:t>
            </a:r>
          </a:p>
        </p:txBody>
      </p:sp>
    </p:spTree>
    <p:extLst>
      <p:ext uri="{BB962C8B-B14F-4D97-AF65-F5344CB8AC3E}">
        <p14:creationId xmlns:p14="http://schemas.microsoft.com/office/powerpoint/2010/main" val="2371997463"/>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20537" y="249237"/>
            <a:ext cx="8275875" cy="664797"/>
          </a:xfrm>
        </p:spPr>
        <p:txBody>
          <a:bodyPr/>
          <a:lstStyle/>
          <a:p>
            <a:r>
              <a:rPr lang="en-US" dirty="0" smtClean="0">
                <a:solidFill>
                  <a:schemeClr val="accent1"/>
                </a:solidFill>
              </a:rPr>
              <a:t>What is the IECTT?</a:t>
            </a:r>
            <a:endParaRPr lang="en-US" dirty="0">
              <a:solidFill>
                <a:schemeClr val="accent1"/>
              </a:solidFill>
            </a:endParaRPr>
          </a:p>
        </p:txBody>
      </p:sp>
      <p:sp>
        <p:nvSpPr>
          <p:cNvPr id="7" name="Rounded Rectangle 6"/>
          <p:cNvSpPr/>
          <p:nvPr/>
        </p:nvSpPr>
        <p:spPr bwMode="auto">
          <a:xfrm>
            <a:off x="471460" y="1170674"/>
            <a:ext cx="8309682" cy="1831317"/>
          </a:xfrm>
          <a:prstGeom prst="roundRect">
            <a:avLst>
              <a:gd name="adj" fmla="val 9033"/>
            </a:avLst>
          </a:prstGeom>
          <a:solidFill>
            <a:schemeClr val="accent1"/>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3200" dirty="0" smtClean="0">
                <a:solidFill>
                  <a:srgbClr val="FFFFFF"/>
                </a:solidFill>
                <a:latin typeface="Segoe" pitchFamily="34" charset="0"/>
              </a:rPr>
              <a:t>Common Scenarios</a:t>
            </a:r>
          </a:p>
          <a:p>
            <a:pPr marL="293688" indent="-293688" defTabSz="914099" fontAlgn="base">
              <a:spcBef>
                <a:spcPct val="0"/>
              </a:spcBef>
              <a:spcAft>
                <a:spcPct val="0"/>
              </a:spcAft>
              <a:buFont typeface="Arial" pitchFamily="34" charset="0"/>
              <a:buChar char="•"/>
            </a:pPr>
            <a:r>
              <a:rPr lang="en-US" sz="3200" dirty="0" smtClean="0">
                <a:solidFill>
                  <a:srgbClr val="FFFFFF"/>
                </a:solidFill>
                <a:latin typeface="Segoe" pitchFamily="34" charset="0"/>
              </a:rPr>
              <a:t>View Web-based Issues in Real Time</a:t>
            </a:r>
          </a:p>
          <a:p>
            <a:pPr marL="293688" indent="-293688" defTabSz="914099" fontAlgn="base">
              <a:spcBef>
                <a:spcPct val="0"/>
              </a:spcBef>
              <a:spcAft>
                <a:spcPct val="0"/>
              </a:spcAft>
              <a:buFont typeface="Arial" pitchFamily="34" charset="0"/>
              <a:buChar char="•"/>
            </a:pPr>
            <a:r>
              <a:rPr lang="en-US" sz="3200" dirty="0" smtClean="0">
                <a:solidFill>
                  <a:srgbClr val="FFFFFF"/>
                </a:solidFill>
                <a:latin typeface="Segoe" pitchFamily="34" charset="0"/>
              </a:rPr>
              <a:t>Upload Web Issues to the ACT Database</a:t>
            </a:r>
          </a:p>
          <a:p>
            <a:pPr defTabSz="914099" fontAlgn="base">
              <a:spcBef>
                <a:spcPct val="0"/>
              </a:spcBef>
              <a:spcAft>
                <a:spcPct val="0"/>
              </a:spcAft>
            </a:pPr>
            <a:endParaRPr lang="en-US" sz="3200" dirty="0" smtClean="0">
              <a:solidFill>
                <a:srgbClr val="FFFFFF"/>
              </a:solidFill>
              <a:latin typeface="Segoe" pitchFamily="34" charset="0"/>
            </a:endParaRPr>
          </a:p>
        </p:txBody>
      </p:sp>
      <p:sp>
        <p:nvSpPr>
          <p:cNvPr id="8" name="Rounded Rectangle 7"/>
          <p:cNvSpPr/>
          <p:nvPr/>
        </p:nvSpPr>
        <p:spPr bwMode="auto">
          <a:xfrm>
            <a:off x="475489" y="3111178"/>
            <a:ext cx="8309682" cy="648022"/>
          </a:xfrm>
          <a:prstGeom prst="roundRect">
            <a:avLst>
              <a:gd name="adj" fmla="val 9033"/>
            </a:avLst>
          </a:prstGeom>
          <a:solidFill>
            <a:schemeClr val="accent3">
              <a:lumMod val="75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3200" dirty="0" smtClean="0">
                <a:solidFill>
                  <a:srgbClr val="FFFFFF"/>
                </a:solidFill>
                <a:latin typeface="Segoe" pitchFamily="34" charset="0"/>
              </a:rPr>
              <a:t>Technologies Related to the IECTT</a:t>
            </a:r>
          </a:p>
          <a:p>
            <a:pPr defTabSz="914099" fontAlgn="base">
              <a:spcBef>
                <a:spcPct val="0"/>
              </a:spcBef>
              <a:spcAft>
                <a:spcPct val="0"/>
              </a:spcAft>
            </a:pPr>
            <a:endParaRPr lang="en-US" sz="3200" dirty="0" smtClean="0">
              <a:solidFill>
                <a:srgbClr val="FFFFFF"/>
              </a:solidFill>
              <a:latin typeface="Segoe" pitchFamily="34" charset="0"/>
            </a:endParaRPr>
          </a:p>
        </p:txBody>
      </p:sp>
      <p:sp>
        <p:nvSpPr>
          <p:cNvPr id="9" name="Rounded Rectangle 8"/>
          <p:cNvSpPr/>
          <p:nvPr/>
        </p:nvSpPr>
        <p:spPr bwMode="auto">
          <a:xfrm>
            <a:off x="459194" y="3857087"/>
            <a:ext cx="8309682" cy="694944"/>
          </a:xfrm>
          <a:prstGeom prst="roundRect">
            <a:avLst>
              <a:gd name="adj" fmla="val 9033"/>
            </a:avLst>
          </a:prstGeom>
          <a:solidFill>
            <a:srgbClr val="D3CFB7"/>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3200" dirty="0" smtClean="0">
                <a:solidFill>
                  <a:srgbClr val="FFFFFF"/>
                </a:solidFill>
                <a:latin typeface="Segoe" pitchFamily="34" charset="0"/>
              </a:rPr>
              <a:t>IECTT Dependencies</a:t>
            </a:r>
          </a:p>
        </p:txBody>
      </p:sp>
      <p:sp>
        <p:nvSpPr>
          <p:cNvPr id="10" name="Rounded Rectangle 9"/>
          <p:cNvSpPr/>
          <p:nvPr/>
        </p:nvSpPr>
        <p:spPr bwMode="auto">
          <a:xfrm>
            <a:off x="474529" y="4613656"/>
            <a:ext cx="8309682" cy="961644"/>
          </a:xfrm>
          <a:prstGeom prst="roundRect">
            <a:avLst>
              <a:gd name="adj" fmla="val 9033"/>
            </a:avLst>
          </a:prstGeom>
          <a:solidFill>
            <a:schemeClr val="tx2">
              <a:lumMod val="40000"/>
              <a:lumOff val="60000"/>
            </a:schemeClr>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3200" dirty="0" smtClean="0">
                <a:solidFill>
                  <a:srgbClr val="FFFFFF"/>
                </a:solidFill>
                <a:latin typeface="Segoe" pitchFamily="34" charset="0"/>
              </a:rPr>
              <a:t>Microsoft Application Compatibility Toolkit Data Collector</a:t>
            </a:r>
          </a:p>
        </p:txBody>
      </p:sp>
      <p:sp>
        <p:nvSpPr>
          <p:cNvPr id="11" name="Rounded Rectangle 10"/>
          <p:cNvSpPr/>
          <p:nvPr/>
        </p:nvSpPr>
        <p:spPr bwMode="auto">
          <a:xfrm>
            <a:off x="452360" y="5670014"/>
            <a:ext cx="8309682" cy="694944"/>
          </a:xfrm>
          <a:prstGeom prst="roundRect">
            <a:avLst>
              <a:gd name="adj" fmla="val 9033"/>
            </a:avLst>
          </a:prstGeom>
          <a:solidFill>
            <a:srgbClr val="DFD287"/>
          </a:solidFill>
          <a:ln>
            <a:noFill/>
            <a:headEnd type="none" w="med" len="med"/>
            <a:tailEnd type="none" w="med" len="med"/>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3200" dirty="0" smtClean="0">
                <a:solidFill>
                  <a:srgbClr val="FFFFFF"/>
                </a:solidFill>
                <a:latin typeface="Segoe" pitchFamily="34" charset="0"/>
              </a:rPr>
              <a:t>ACT Log Processing Service </a:t>
            </a:r>
          </a:p>
        </p:txBody>
      </p:sp>
    </p:spTree>
    <p:extLst>
      <p:ext uri="{BB962C8B-B14F-4D97-AF65-F5344CB8AC3E}">
        <p14:creationId xmlns:p14="http://schemas.microsoft.com/office/powerpoint/2010/main" val="39220177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73618" y="1779589"/>
            <a:ext cx="8318162" cy="1124712"/>
          </a:xfrm>
          <a:prstGeom prst="rect">
            <a:avLst/>
          </a:prstGeom>
        </p:spPr>
        <p:txBody>
          <a:bodyPr lIns="68607" tIns="34304" rIns="68607" bIns="34304" anchor="ctr"/>
          <a:lstStyle>
            <a:lvl1pPr algn="l" defTabSz="914363" rtl="0" eaLnBrk="1" latinLnBrk="0" hangingPunct="1">
              <a:lnSpc>
                <a:spcPct val="90000"/>
              </a:lnSpc>
              <a:spcBef>
                <a:spcPct val="0"/>
              </a:spcBef>
              <a:buNone/>
              <a:defRPr lang="en-US" sz="5400" b="0" kern="1200" cap="none" spc="-100" baseline="0" dirty="0" smtClean="0">
                <a:ln w="3175">
                  <a:noFill/>
                </a:ln>
                <a:gradFill flip="none" rotWithShape="1">
                  <a:gsLst>
                    <a:gs pos="0">
                      <a:schemeClr val="tx1">
                        <a:lumMod val="65000"/>
                        <a:lumOff val="35000"/>
                      </a:schemeClr>
                    </a:gs>
                    <a:gs pos="100000">
                      <a:schemeClr val="tx1">
                        <a:lumMod val="65000"/>
                        <a:lumOff val="35000"/>
                      </a:schemeClr>
                    </a:gs>
                  </a:gsLst>
                  <a:lin ang="5400000" scaled="0"/>
                  <a:tileRect/>
                </a:gradFill>
                <a:effectLst/>
                <a:latin typeface="+mj-lt"/>
                <a:ea typeface="+mn-ea"/>
                <a:cs typeface="Arial" charset="0"/>
              </a:defRPr>
            </a:lvl1pPr>
          </a:lstStyle>
          <a:p>
            <a:endParaRPr sz="6600">
              <a:gradFill>
                <a:gsLst>
                  <a:gs pos="96667">
                    <a:srgbClr val="FFFFFF"/>
                  </a:gs>
                  <a:gs pos="90000">
                    <a:srgbClr val="FFFFFF"/>
                  </a:gs>
                </a:gsLst>
                <a:lin ang="5400000" scaled="0"/>
              </a:gradFill>
            </a:endParaRPr>
          </a:p>
        </p:txBody>
      </p:sp>
      <p:sp>
        <p:nvSpPr>
          <p:cNvPr id="6" name="Text Placeholder 5"/>
          <p:cNvSpPr>
            <a:spLocks noGrp="1"/>
          </p:cNvSpPr>
          <p:nvPr>
            <p:ph type="body" sz="quarter" idx="10"/>
          </p:nvPr>
        </p:nvSpPr>
        <p:spPr>
          <a:xfrm>
            <a:off x="384673" y="1280991"/>
            <a:ext cx="3054266" cy="997196"/>
          </a:xfrm>
        </p:spPr>
        <p:txBody>
          <a:bodyPr/>
          <a:lstStyle/>
          <a:p>
            <a:r>
              <a:rPr lang="en-US" dirty="0" smtClean="0">
                <a:gradFill>
                  <a:gsLst>
                    <a:gs pos="96667">
                      <a:srgbClr val="FFFFFF"/>
                    </a:gs>
                    <a:gs pos="90000">
                      <a:srgbClr val="FFFFFF"/>
                    </a:gs>
                  </a:gsLst>
                  <a:lin ang="5400000" scaled="0"/>
                </a:gradFill>
              </a:rPr>
              <a:t>DEMO</a:t>
            </a:r>
          </a:p>
        </p:txBody>
      </p:sp>
      <p:sp>
        <p:nvSpPr>
          <p:cNvPr id="4" name="Text Placeholder 5"/>
          <p:cNvSpPr>
            <a:spLocks noGrp="1"/>
          </p:cNvSpPr>
          <p:nvPr>
            <p:ph type="body" sz="quarter" idx="10"/>
          </p:nvPr>
        </p:nvSpPr>
        <p:spPr>
          <a:xfrm>
            <a:off x="537072" y="2696129"/>
            <a:ext cx="8358450" cy="1329595"/>
          </a:xfrm>
        </p:spPr>
        <p:txBody>
          <a:bodyPr/>
          <a:lstStyle/>
          <a:p>
            <a:pPr marL="685800" indent="-685800">
              <a:buFont typeface="Arial" pitchFamily="34" charset="0"/>
              <a:buChar char="•"/>
            </a:pPr>
            <a:r>
              <a:rPr lang="en-US" sz="4800" dirty="0">
                <a:gradFill>
                  <a:gsLst>
                    <a:gs pos="96667">
                      <a:srgbClr val="FFFFFF"/>
                    </a:gs>
                    <a:gs pos="90000">
                      <a:srgbClr val="FFFFFF"/>
                    </a:gs>
                  </a:gsLst>
                  <a:lin ang="5400000" scaled="0"/>
                </a:gradFill>
              </a:rPr>
              <a:t>Application Compatibility Toolkit </a:t>
            </a:r>
            <a:r>
              <a:rPr lang="en-US" sz="4800" dirty="0" smtClean="0">
                <a:gradFill>
                  <a:gsLst>
                    <a:gs pos="96667">
                      <a:srgbClr val="FFFFFF"/>
                    </a:gs>
                    <a:gs pos="90000">
                      <a:srgbClr val="FFFFFF"/>
                    </a:gs>
                  </a:gsLst>
                  <a:lin ang="5400000" scaled="0"/>
                </a:gradFill>
              </a:rPr>
              <a:t>5.6 (ACT</a:t>
            </a:r>
            <a:r>
              <a:rPr lang="en-US" sz="4800" dirty="0">
                <a:gradFill>
                  <a:gsLst>
                    <a:gs pos="96667">
                      <a:srgbClr val="FFFFFF"/>
                    </a:gs>
                    <a:gs pos="90000">
                      <a:srgbClr val="FFFFFF"/>
                    </a:gs>
                  </a:gsLst>
                  <a:lin ang="5400000" scaled="0"/>
                </a:gradFill>
              </a:rPr>
              <a:t>)</a:t>
            </a:r>
            <a:endParaRPr lang="en-US" sz="4800" dirty="0" smtClean="0">
              <a:gradFill>
                <a:gsLst>
                  <a:gs pos="96667">
                    <a:srgbClr val="FFFFFF"/>
                  </a:gs>
                  <a:gs pos="90000">
                    <a:srgbClr val="FFFFFF"/>
                  </a:gs>
                </a:gsLst>
                <a:lin ang="5400000" scaled="0"/>
              </a:gradFill>
            </a:endParaRPr>
          </a:p>
        </p:txBody>
      </p:sp>
    </p:spTree>
    <p:extLst>
      <p:ext uri="{BB962C8B-B14F-4D97-AF65-F5344CB8AC3E}">
        <p14:creationId xmlns:p14="http://schemas.microsoft.com/office/powerpoint/2010/main" val="2948410300"/>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FY12_VTD_METRO_ITPRO_V1">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1_FY12_VTD_METRO_ITPRO_V1">
  <a:themeElements>
    <a:clrScheme name="Microsoft Colors">
      <a:dk1>
        <a:srgbClr val="000000"/>
      </a:dk1>
      <a:lt1>
        <a:srgbClr val="FFFFFF"/>
      </a:lt1>
      <a:dk2>
        <a:srgbClr val="3F3F3F"/>
      </a:dk2>
      <a:lt2>
        <a:srgbClr val="F2F2F2"/>
      </a:lt2>
      <a:accent1>
        <a:srgbClr val="00AEEF"/>
      </a:accent1>
      <a:accent2>
        <a:srgbClr val="8CC600"/>
      </a:accent2>
      <a:accent3>
        <a:srgbClr val="FF8A00"/>
      </a:accent3>
      <a:accent4>
        <a:srgbClr val="FF0097"/>
      </a:accent4>
      <a:accent5>
        <a:srgbClr val="0071BC"/>
      </a:accent5>
      <a:accent6>
        <a:srgbClr val="910091"/>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2011-11-16T00:00:00</Event_x0020_End_x0020_Date>
    <Event_x0020_Start_x0020_Date xmlns="2295e2e7-0eeb-498e-8716-217bb2ee6ee3">2011-12-14T00:00:00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2011-11-14T00:00:00</Presentation_x0020_Dat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e51362f4-782c-41a8-bb7b-e0cfc8669933</TermId>
        </TermInfo>
      </Terms>
    </Event1TaxHTField0>
    <MS_x0020_Content_x0020_Owner xmlns="2295e2e7-0eeb-498e-8716-217bb2ee6ee3">
      <UserInfo>
        <DisplayName/>
        <AccountId xsi:nil="true"/>
        <AccountType/>
      </UserInfo>
    </MS_x0020_Content_x0020_Owner>
    <TaxCatchAll xmlns="2295e2e7-0eeb-498e-8716-217bb2ee6ee3">
      <Value>217</Value>
    </TaxCatchAll>
    <Event_x0020_VenueTaxHTField0 xmlns="2295e2e7-0eeb-498e-8716-217bb2ee6ee3">
      <Terms xmlns="http://schemas.microsoft.com/office/infopath/2007/PartnerControls"/>
    </Event_x0020_VenueTaxHTField0>
    <AudienceTaxHTField0 xmlns="c6bb9d19-7926-47a4-9d93-93d54014735c">
      <Terms xmlns="http://schemas.microsoft.com/office/infopath/2007/PartnerControls"/>
    </AudienceTaxHTField0>
    <AverageRating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AD782177ECB24F489B6FFC2D5D3099D1" ma:contentTypeVersion="65" ma:contentTypeDescription="" ma:contentTypeScope="" ma:versionID="47160766eacd36269d2fd65704d81343">
  <xsd:schema xmlns:xsd="http://www.w3.org/2001/XMLSchema" xmlns:xs="http://www.w3.org/2001/XMLSchema" xmlns:p="http://schemas.microsoft.com/office/2006/metadata/properties" xmlns:ns1="http://schemas.microsoft.com/sharepoint/v3" xmlns:ns2="2295e2e7-0eeb-498e-8716-217bb2ee6ee3" xmlns:ns3="c6bb9d19-7926-47a4-9d93-93d54014735c" targetNamespace="http://schemas.microsoft.com/office/2006/metadata/properties" ma:root="true" ma:fieldsID="c832fa291f69295bc0d4e1b83a55794d" ns1:_="" ns2:_="" ns3:_="">
    <xsd:import namespace="http://schemas.microsoft.com/sharepoint/v3"/>
    <xsd:import namespace="2295e2e7-0eeb-498e-8716-217bb2ee6ee3"/>
    <xsd:import namespace="c6bb9d19-7926-47a4-9d93-93d54014735c"/>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element ref="ns1:AverageRating" minOccurs="0"/>
                <xsd:element ref="ns1:Rating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6bb9d19-7926-47a4-9d93-93d54014735c"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sharepoint/v3"/>
    <ds:schemaRef ds:uri="http://purl.org/dc/dcmitype/"/>
    <ds:schemaRef ds:uri="http://schemas.microsoft.com/office/2006/documentManagement/types"/>
    <ds:schemaRef ds:uri="c6bb9d19-7926-47a4-9d93-93d54014735c"/>
    <ds:schemaRef ds:uri="http://purl.org/dc/terms/"/>
    <ds:schemaRef ds:uri="http://schemas.microsoft.com/office/2006/metadata/properties"/>
    <ds:schemaRef ds:uri="2295e2e7-0eeb-498e-8716-217bb2ee6ee3"/>
    <ds:schemaRef ds:uri="http://www.w3.org/XML/1998/namespace"/>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1DCA5332-B66C-49D9-B01C-9749AA3B00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c6bb9d19-7926-47a4-9d93-93d5401473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FY12_VTD_METRO_ITPRO_V1</Template>
  <TotalTime>436</TotalTime>
  <Words>1407</Words>
  <Application>Microsoft Office PowerPoint</Application>
  <PresentationFormat>On-screen Show (4:3)</PresentationFormat>
  <Paragraphs>243</Paragraphs>
  <Slides>29</Slides>
  <Notes>6</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FY12_VTD_METRO_ITPRO_V1</vt:lpstr>
      <vt:lpstr>Metro Template Colored Titles Segoe UI 16x9</vt:lpstr>
      <vt:lpstr>1_FY12_VTD_METRO_ITPRO_V1</vt:lpstr>
      <vt:lpstr>PowerPoint Presentation</vt:lpstr>
      <vt:lpstr>PowerPoint Presentation</vt:lpstr>
      <vt:lpstr>PowerPoint Presentation</vt:lpstr>
      <vt:lpstr>Solution Accelerators</vt:lpstr>
      <vt:lpstr>Application Compatibility Toolkit (ACT )5.6</vt:lpstr>
      <vt:lpstr>AppCompat Project Plan</vt:lpstr>
      <vt:lpstr>Collecting an ACT Inventory</vt:lpstr>
      <vt:lpstr>What is the IECTT?</vt:lpstr>
      <vt:lpstr>PowerPoint Presentation</vt:lpstr>
      <vt:lpstr>PowerPoint Presentation</vt:lpstr>
      <vt:lpstr>MAP Architecture</vt:lpstr>
      <vt:lpstr>Inventory</vt:lpstr>
      <vt:lpstr>PowerPoint Presentation</vt:lpstr>
      <vt:lpstr>Microsoft Deployment Toolkit</vt:lpstr>
      <vt:lpstr>PowerPoint Presentation</vt:lpstr>
      <vt:lpstr>Windows Automated Installation Kit (WAIK)</vt:lpstr>
      <vt:lpstr>THE WAIK TOOLS</vt:lpstr>
      <vt:lpstr>User State Migration Tool</vt:lpstr>
      <vt:lpstr>PowerPoint Presentation</vt:lpstr>
      <vt:lpstr>Volume Activation in Windows 7</vt:lpstr>
      <vt:lpstr>Two Types of Activation</vt:lpstr>
      <vt:lpstr>PowerPoint Presentation</vt:lpstr>
      <vt:lpstr>PowerPoint Presentation</vt:lpstr>
      <vt:lpstr>PowerPoint Presentation</vt:lpstr>
      <vt:lpstr>Resources</vt:lpstr>
      <vt:lpstr>Register and study a course in MVA www.MicrosoftVirtualAcademy.com </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Aviraj Ajgekar</dc:creator>
  <cp:keywords>&lt;Any Related Keywords&gt;</cp:keywords>
  <dc:description>Template: Saku Uchikawa, Microsoft Corporation
Formatting:
Event Date: 
Event Location: 
Audience Type: Internal</dc:description>
  <cp:lastModifiedBy>Aviraj Ajgekar</cp:lastModifiedBy>
  <cp:revision>27</cp:revision>
  <dcterms:created xsi:type="dcterms:W3CDTF">2011-12-13T09:39:28Z</dcterms:created>
  <dcterms:modified xsi:type="dcterms:W3CDTF">2011-12-14T04:22:26Z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0x010100B88FC3ECA26D1C46B3C4C83281D2EB9C00AD782177ECB24F489B6FFC2D5D3099D1</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